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B5F243-0123-4452-90D6-B0C4A73F9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8CC1E7-3B8B-4895-98B7-34354D8FF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5BD430-A89B-4CB5-8624-A23B8D9F5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07104C-15B1-43ED-AF05-9CFA2F707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2601C9-4C57-4929-814A-29223EE727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1A3C0C-4FFB-48FC-9141-C0208F956D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8FDF0C-0A82-4665-A218-AC00BA3D96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6CCC2-CAE5-437D-ABEA-E6EAD8B7E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8D581-1D15-44FD-8B5E-AFDBD22ED8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03FC2-D2E4-4AF5-AABA-2998EC15B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31D36-F56A-4581-8AF1-1B3C5E9C5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330300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“冒籍”古代“高考移民”的生态</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冒籍现象的历史渊源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古代“高考移民”的产生与演变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冒籍现象的生态分析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古代“高考移民”的案例分析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在古代，由于不同地区的教育水平和考试难度存在差异，一些考生为了获得更好的考试成绩和更高的仕途机会，会选择到教育水平较高或考试难度较低的地区参加考试。这种现象被称为“冒籍”。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在明清时期，由于户籍制度的限制，考生必须在户籍所在地参加考试，因此“冒籍”现象尤为突出。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30" r="3143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研究“冒籍”现象的意义在于揭示古代社会不平等现象的一个侧面，同时为现代社会解决类似问题提供历史经验和启示。</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研究“冒籍”现象的目的在于深入了解古代教育制度、考试制度以及社会文化等方面的特点，为现代教育改革提供历史借鉴。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冒籍现象的历史渊源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科举制度起源于隋唐时期，通过考试选拔官员，打破了贵族对权力的垄断。</a:t>
            </a:r>
          </a:p>
        </p:txBody>
      </p:sp>
      <p:pic>
        <p:nvPicPr>
          <p:cNvPr id="6" name="Picture 6"/>
          <p:cNvPicPr>
            <a:picLocks noChangeAspect="1"/>
          </p:cNvPicPr>
          <p:nvPr/>
        </p:nvPicPr>
        <p:blipFill>
          <a:blip r:embed="rId2"/>
          <a:srcRect t="32833" b="32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科举制度的起源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科举制度的目的是为了选拔人才，提高官员的文化素质，并促进社会流动。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科举制度的目的</a:t>
            </a:r>
          </a:p>
        </p:txBody>
      </p:sp>
      <p:pic>
        <p:nvPicPr>
          <p:cNvPr id="10" name="Picture 10"/>
          <p:cNvPicPr>
            <a:picLocks noChangeAspect="1"/>
          </p:cNvPicPr>
          <p:nvPr/>
        </p:nvPicPr>
        <p:blipFill>
          <a:blip r:embed="rId3"/>
          <a:srcRect t="11167" b="11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科举考试的内容包括文学、法律、历史、哲学等，考试难度逐渐增加。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科举考试的内容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古代科举制度概述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39" r="305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81" r="288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冒籍现象是指考生在考试时使用虚假户籍信息，以便在考试中获得优势。</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冒籍现象的定义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冒籍现象最早可以追溯到唐朝，当时由于科举考试的竞争越来越激烈，一些考生开始使用虚假户籍信息来增加自己的竞争力。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冒籍现象的起源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冒籍现象的起源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冒籍现象的扩散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随着时间的推移，冒籍现象逐渐扩散到全国范围内，成为了一种普遍的现象。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冒籍现象的原因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冒籍现象的原因主要是因为不同地区的文化水平和教育资源存在差异，一些考生为了获得更好的考试成绩和更高的官职，选择到教育资源更为丰富的地区参加考试。</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冒籍现象的发展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古代“高考移民”的产生与演变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政治因素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在封建社会，户籍制度严格，身份等级分明，人们被束缚在土地上，难以跨地区流动。然而，随着封建制度的衰落和政治局势的动荡，户籍制度逐渐松弛，为“高考移民”的产生提供了条件。</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经济因素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在古代社会，经济发展不平衡，一些地区由于自然条件优越或资源丰富，经济发展较快，吸引了外地人口前来谋生。这些外来人口中有些是参加科举考试的士人，他们为了获得更好的前途而迁徙到经济发达地区。</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文化因素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古代中国各地文化水平存在差异，文化发达地区的科举考试竞争激烈，而一些偏远地区或文化相对落后的地区则相对容易获得科举考试的成功。因此，一些士人为了获得更好的考试成绩和更高的官职，选择迁徙到文化相对落后的地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古代“高考移民”的产生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059602"/>
            <a:ext cx="9388340" cy="0"/>
          </a:xfrm>
          <a:prstGeom prst="line">
            <a:avLst/>
          </a:prstGeom>
          <a:ln w="28575">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994886" y="3468996"/>
            <a:ext cx="1181195" cy="1181195"/>
            <a:chOff x="994886" y="3468996"/>
            <a:chExt cx="1181195" cy="1181195"/>
          </a:xfrm>
        </p:grpSpPr>
        <p:sp>
          <p:nvSpPr>
            <p:cNvPr id="4" name="AutoShape 4"/>
            <p:cNvSpPr/>
            <p:nvPr/>
          </p:nvSpPr>
          <p:spPr>
            <a:xfrm>
              <a:off x="994886" y="3468996"/>
              <a:ext cx="1181195" cy="118119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1320641" y="3805324"/>
            <a:ext cx="529780" cy="508540"/>
            <a:chOff x="1320641" y="3805324"/>
            <a:chExt cx="529780" cy="508540"/>
          </a:xfrm>
        </p:grpSpPr>
        <p:sp>
          <p:nvSpPr>
            <p:cNvPr id="6" name="Freeform 6"/>
            <p:cNvSpPr/>
            <p:nvPr/>
          </p:nvSpPr>
          <p:spPr>
            <a:xfrm>
              <a:off x="1674876" y="4017255"/>
              <a:ext cx="18193" cy="0"/>
            </a:xfrm>
            <a:custGeom>
              <a:rect l="l" t="t" r="r" b="b"/>
              <a:pathLst>
                <a:path w="11">
                  <a:moveTo>
                    <a:pt x="11" y="0"/>
                  </a:moveTo>
                  <a:cubicBezTo>
                    <a:pt x="8" y="0"/>
                    <a:pt x="4" y="0"/>
                    <a:pt x="0" y="0"/>
                  </a:cubicBezTo>
                  <a:cubicBezTo>
                    <a:pt x="3" y="0"/>
                    <a:pt x="7" y="0"/>
                    <a:pt x="11" y="0"/>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05324"/>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605463" y="3468996"/>
            <a:ext cx="1179100" cy="1181195"/>
            <a:chOff x="5605463" y="3468996"/>
            <a:chExt cx="1179100" cy="1181195"/>
          </a:xfrm>
        </p:grpSpPr>
        <p:sp>
          <p:nvSpPr>
            <p:cNvPr id="9" name="AutoShape 9"/>
            <p:cNvSpPr/>
            <p:nvPr/>
          </p:nvSpPr>
          <p:spPr>
            <a:xfrm>
              <a:off x="5605463" y="3468996"/>
              <a:ext cx="1179100" cy="11811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6034468" y="3845900"/>
            <a:ext cx="321184" cy="427387"/>
            <a:chOff x="6034468" y="3845900"/>
            <a:chExt cx="321184" cy="427387"/>
          </a:xfrm>
        </p:grpSpPr>
        <p:sp>
          <p:nvSpPr>
            <p:cNvPr id="11" name="Freeform 11"/>
            <p:cNvSpPr/>
            <p:nvPr/>
          </p:nvSpPr>
          <p:spPr>
            <a:xfrm>
              <a:off x="6034468" y="4038496"/>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08205" y="4038496"/>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094952" y="3845900"/>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0133457" y="3468996"/>
            <a:ext cx="1179100" cy="1181195"/>
            <a:chOff x="10133457" y="3468996"/>
            <a:chExt cx="1179100" cy="1181195"/>
          </a:xfrm>
        </p:grpSpPr>
        <p:sp>
          <p:nvSpPr>
            <p:cNvPr id="15" name="AutoShape 15"/>
            <p:cNvSpPr/>
            <p:nvPr/>
          </p:nvSpPr>
          <p:spPr>
            <a:xfrm>
              <a:off x="10133457" y="3468996"/>
              <a:ext cx="1179100" cy="1181195"/>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6" name="Group 16"/>
          <p:cNvGrpSpPr/>
          <p:nvPr/>
        </p:nvGrpSpPr>
        <p:grpSpPr>
          <a:xfrm>
            <a:off x="10506647" y="3805324"/>
            <a:ext cx="424244" cy="464725"/>
            <a:chOff x="10506647" y="3805324"/>
            <a:chExt cx="424244" cy="464725"/>
          </a:xfrm>
        </p:grpSpPr>
        <p:sp>
          <p:nvSpPr>
            <p:cNvPr id="17" name="Freeform 17"/>
            <p:cNvSpPr/>
            <p:nvPr/>
          </p:nvSpPr>
          <p:spPr>
            <a:xfrm>
              <a:off x="10506647" y="3805324"/>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546175" y="4156701"/>
              <a:ext cx="56579" cy="113347"/>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645235" y="4102885"/>
              <a:ext cx="59436" cy="167164"/>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749819" y="4046211"/>
              <a:ext cx="59436" cy="223838"/>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848880" y="3992300"/>
              <a:ext cx="62198" cy="277654"/>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tretch>
            <a:fillRect/>
          </a:stretch>
        </p:blipFill>
        <p:spPr>
          <a:xfrm>
            <a:off x="776894" y="1629430"/>
            <a:ext cx="2396303" cy="1604591"/>
          </a:xfrm>
          <a:prstGeom prst="rect">
            <a:avLst/>
          </a:prstGeom>
        </p:spPr>
      </p:pic>
      <p:pic>
        <p:nvPicPr>
          <p:cNvPr id="23" name="Picture 23"/>
          <p:cNvPicPr>
            <a:picLocks noChangeAspect="1"/>
          </p:cNvPicPr>
          <p:nvPr/>
        </p:nvPicPr>
        <p:blipFill>
          <a:blip r:embed="rId3"/>
          <a:stretch>
            <a:fillRect/>
          </a:stretch>
        </p:blipFill>
        <p:spPr>
          <a:xfrm>
            <a:off x="4985242" y="4849196"/>
            <a:ext cx="2396303" cy="1574955"/>
          </a:xfrm>
          <a:prstGeom prst="rect">
            <a:avLst/>
          </a:prstGeom>
        </p:spPr>
      </p:pic>
      <p:pic>
        <p:nvPicPr>
          <p:cNvPr id="24" name="Picture 24"/>
          <p:cNvPicPr>
            <a:picLocks noChangeAspect="1"/>
          </p:cNvPicPr>
          <p:nvPr/>
        </p:nvPicPr>
        <p:blipFill>
          <a:blip r:embed="rId4"/>
          <a:stretch>
            <a:fillRect/>
          </a:stretch>
        </p:blipFill>
        <p:spPr>
          <a:xfrm>
            <a:off x="9199939" y="1640013"/>
            <a:ext cx="2396303" cy="1604591"/>
          </a:xfrm>
          <a:prstGeom prst="rect">
            <a:avLst/>
          </a:prstGeom>
        </p:spPr>
      </p:pic>
      <p:sp>
        <p:nvSpPr>
          <p:cNvPr id="25" name="TextBox 25"/>
          <p:cNvSpPr txBox="1"/>
          <p:nvPr/>
        </p:nvSpPr>
        <p:spPr>
          <a:xfrm>
            <a:off x="400418" y="4754649"/>
            <a:ext cx="4076700"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初步发展</a:t>
            </a:r>
          </a:p>
        </p:txBody>
      </p:sp>
      <p:sp>
        <p:nvSpPr>
          <p:cNvPr id="26" name="TextBox 26"/>
          <p:cNvSpPr txBox="1"/>
          <p:nvPr/>
        </p:nvSpPr>
        <p:spPr>
          <a:xfrm>
            <a:off x="7804691" y="4700025"/>
            <a:ext cx="4076700"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衰落与消失</a:t>
            </a:r>
          </a:p>
        </p:txBody>
      </p:sp>
      <p:sp>
        <p:nvSpPr>
          <p:cNvPr id="27" name="TextBox 27"/>
          <p:cNvSpPr txBox="1"/>
          <p:nvPr/>
        </p:nvSpPr>
        <p:spPr>
          <a:xfrm>
            <a:off x="4156662" y="1471822"/>
            <a:ext cx="4076700"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繁荣时期</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古代“高考移民”的演变</a:t>
              </a:r>
            </a:p>
          </p:txBody>
        </p:sp>
      </p:grpSp>
      <p:sp>
        <p:nvSpPr>
          <p:cNvPr id="50" name="TextBox 50"/>
          <p:cNvSpPr txBox="1"/>
          <p:nvPr/>
        </p:nvSpPr>
        <p:spPr>
          <a:xfrm>
            <a:off x="381368" y="5057263"/>
            <a:ext cx="4114800" cy="14382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solidFill>
                <a:latin typeface="Microsoft Yahei"/>
                <a:ea typeface="Microsoft Yahei"/>
                <a:cs typeface="Microsoft Yahei"/>
              </a:rPr>
              <a:t>在封建社会早期，由于交通不便、信息闭塞等原因，“高考移民”数量较少，主要是一些家境较为富裕的士人为了获得更好的前途而进行迁徙。</a:t>
            </a:r>
          </a:p>
        </p:txBody>
      </p:sp>
      <p:sp>
        <p:nvSpPr>
          <p:cNvPr id="51" name="TextBox 51"/>
          <p:cNvSpPr txBox="1"/>
          <p:nvPr/>
        </p:nvSpPr>
        <p:spPr>
          <a:xfrm>
            <a:off x="7785641" y="5104888"/>
            <a:ext cx="4114800" cy="13906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到了近代，随着新学堂的兴起和现代教育的普及，以及政治、经济、文化等方面的变化，“高考移民”现象逐渐消失。</a:t>
            </a:r>
          </a:p>
        </p:txBody>
      </p:sp>
      <p:sp>
        <p:nvSpPr>
          <p:cNvPr id="52" name="TextBox 52"/>
          <p:cNvSpPr txBox="1"/>
          <p:nvPr/>
        </p:nvSpPr>
        <p:spPr>
          <a:xfrm>
            <a:off x="4036093" y="1905000"/>
            <a:ext cx="4119815" cy="14763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随着封建制度的衰落和政治局势的动荡，以及商品经济的发展和文化的交流，“高考移民”数量逐渐增多，尤其是在明朝和清朝时期，由于科举制度的进一步发展，“高考移民”现象更为普遍。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在一定程度上促进了地区间的文化交流和人才流动，推动了教育的发展和文化的传播。同时，也为士人提供了更多的机会和平台，有利于人才的发掘和选拔。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积极影响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一定程度上破坏了地区的平衡发展，导致了一些社会问题的产生。例如，经济发达地区的士人往往占据了较多数量的官职，导致政治资源的不公平分配；而一些偏远地区则因为缺乏优秀的人才而难以发展。此外，“高考移民”现象也容易导致社会秩序的混乱和不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消极影响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古代“高考移民”的影响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https://d.book118.com/048133030054006036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2024-09-15T16:45:49.787</cp:lastPrinted>
  <dcterms:created xsi:type="dcterms:W3CDTF">2024-09-15T08:45:49Z</dcterms:created>
  <dcterms:modified xsi:type="dcterms:W3CDTF">2024-09-15T08:45:51Z</dcterms:modified>
</cp:coreProperties>
</file>