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E06CECF-0516-4648-AD6B-F6EDEBFC65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D8D5CF-3442-42B8-B14E-C476383EF6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97FC9F6-068E-4E41-8CFC-EEECE90BCF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50586E2-E92D-47F0-B591-1AB7D79619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A69EAB1-190C-40FB-87C4-55EA8857F72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6E0DB82-07E4-4A12-8C7A-532A18153FA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8C031C7-7F79-4522-ADAB-A8D1B6A7A8F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585FCC7-4E53-48ED-A4F5-0B4612E1163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76FD7BE-8400-411F-8462-E96F81B225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A3E1F9A-67FA-49AC-98FE-2D18299830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6A3A3A2-B9AA-423B-8274-D3605C4060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0.jpeg" /><Relationship Id="rId6"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8143040010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a:effectLst/>
      </p:bgPr>
    </p:bg>
    <p:spTree>
      <p:nvGrpSpPr>
        <p:cNvPr id="1" name=""/>
        <p:cNvGrpSpPr/>
        <p:nvPr/>
      </p:nvGrpSpPr>
      <p:grpSpPr>
        <a:xfrm>
          <a:off x="0" y="0"/>
          <a:ext cx="0" cy="0"/>
        </a:xfrm>
      </p:grpSpPr>
      <p:sp>
        <p:nvSpPr>
          <p:cNvPr id="2" name="TextBox 2"/>
          <p:cNvSpPr txBox="1"/>
          <p:nvPr/>
        </p:nvSpPr>
        <p:spPr>
          <a:xfrm>
            <a:off x="489687" y="2615175"/>
            <a:ext cx="98869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固体摄像系统</a:t>
            </a:r>
          </a:p>
        </p:txBody>
      </p:sp>
      <p:sp>
        <p:nvSpPr>
          <p:cNvPr id="3" name="TextBox 3"/>
          <p:cNvSpPr txBox="1"/>
          <p:nvPr/>
        </p:nvSpPr>
        <p:spPr>
          <a:xfrm>
            <a:off x="489687" y="5731877"/>
            <a:ext cx="24479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alpha val="100000"/>
                  </a:schemeClr>
                </a:solidFill>
                <a:latin typeface="Microsoft Yahei"/>
                <a:ea typeface="Microsoft Yahei"/>
                <a:cs typeface="Microsoft Yahei"/>
              </a:rPr>
              <a:t>汇报人：AA</a:t>
            </a:r>
          </a:p>
        </p:txBody>
      </p:sp>
      <p:sp>
        <p:nvSpPr>
          <p:cNvPr id="4" name="TextBox 4"/>
          <p:cNvSpPr txBox="1"/>
          <p:nvPr/>
        </p:nvSpPr>
        <p:spPr>
          <a:xfrm>
            <a:off x="2831743" y="5731877"/>
            <a:ext cx="693420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alpha val="100000"/>
                  </a:schemeClr>
                </a:solidFill>
                <a:latin typeface="Microsoft Yahei"/>
                <a:ea typeface="Microsoft Yahei"/>
                <a:cs typeface="Microsoft Yahei"/>
              </a:rPr>
              <a:t>2024-01-25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27" y="0"/>
            <a:ext cx="12191747" cy="6858000"/>
          </a:xfrm>
          <a:prstGeom prst="rect">
            <a:avLst/>
          </a:prstGeom>
        </p:spPr>
      </p:pic>
      <p:sp>
        <p:nvSpPr>
          <p:cNvPr id="3" name="TextBox 3"/>
          <p:cNvSpPr txBox="1"/>
          <p:nvPr/>
        </p:nvSpPr>
        <p:spPr>
          <a:xfrm>
            <a:off x="1433708" y="1852562"/>
            <a:ext cx="6974588"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固体摄像系统概述</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固体摄像器件类型及性能</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光学系统与镜头选择</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信号处理与图像质量提升技术</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固体摄像系统应用领域及案例分析</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未来发展趋势与挑战</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a:effectLst/>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固体摄像系统概述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固体摄像系统是一种利用固体成像器件捕捉和转换光信号为电信号的系统，广泛应用于摄影、摄像、机器视觉等领域。</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自20世纪60年代电荷耦合器件（CCD）的发明以来，固体摄像技术经历了飞速的发展。随着互补金属氧化物半导体（CMOS）技术的兴起，固体摄像系统在性能、功耗和集成度等方面取得了显著进步。</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发展历程</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定义与发展历程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电源管理</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提供稳定的电源供应，确保系统正常工作。</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控制电路</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控制摄像系统的各项参数，如曝光时间、白平衡、色彩饱和度等。</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信号处理电路</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对电信号进行放大、滤波和数字化处理，提高图像质量。</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光学系统</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包括镜头、光圈和滤光片等，用于聚焦和调节光线，确保成像质量。</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成像器件</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如CCD或CMOS传感器，负责将光信号转换为电信号。</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组成部分及功能</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300308" y="489630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6312500" y="3227524"/>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6312500"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611716" y="4884110"/>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611716" y="321533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611716"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1596603" y="1405020"/>
            <a:ext cx="460057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工作原理</a:t>
            </a:r>
          </a:p>
        </p:txBody>
      </p:sp>
      <p:sp>
        <p:nvSpPr>
          <p:cNvPr id="9" name="TextBox 9"/>
          <p:cNvSpPr txBox="1"/>
          <p:nvPr/>
        </p:nvSpPr>
        <p:spPr>
          <a:xfrm>
            <a:off x="1596603" y="1890788"/>
            <a:ext cx="43148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固体摄像系统通过光学系统将景物聚焦到成像器件上，成像器件将光信号转换为电信号，经过信号处理电路处理后输出数字图像信号。</a:t>
            </a:r>
          </a:p>
        </p:txBody>
      </p:sp>
      <p:sp>
        <p:nvSpPr>
          <p:cNvPr id="10" name="TextBox 10"/>
          <p:cNvSpPr txBox="1"/>
          <p:nvPr/>
        </p:nvSpPr>
        <p:spPr>
          <a:xfrm>
            <a:off x="7246698" y="1405020"/>
            <a:ext cx="473392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高集成度</a:t>
            </a:r>
          </a:p>
        </p:txBody>
      </p:sp>
      <p:sp>
        <p:nvSpPr>
          <p:cNvPr id="11" name="TextBox 11"/>
          <p:cNvSpPr txBox="1"/>
          <p:nvPr/>
        </p:nvSpPr>
        <p:spPr>
          <a:xfrm>
            <a:off x="7246698" y="1866404"/>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将光学系统、成像器件、信号处理电路等集成于一体，实现小型化和轻量化。</a:t>
            </a:r>
          </a:p>
        </p:txBody>
      </p:sp>
      <p:sp>
        <p:nvSpPr>
          <p:cNvPr id="12" name="TextBox 12"/>
          <p:cNvSpPr txBox="1"/>
          <p:nvPr/>
        </p:nvSpPr>
        <p:spPr>
          <a:xfrm>
            <a:off x="1596603" y="3037215"/>
            <a:ext cx="4495800"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高分辨率</a:t>
            </a:r>
          </a:p>
        </p:txBody>
      </p:sp>
      <p:sp>
        <p:nvSpPr>
          <p:cNvPr id="13" name="TextBox 13"/>
          <p:cNvSpPr txBox="1"/>
          <p:nvPr/>
        </p:nvSpPr>
        <p:spPr>
          <a:xfrm>
            <a:off x="1596603" y="3547367"/>
            <a:ext cx="44196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固体摄像系统可实现高分辨率的图像捕捉，满足各种应用场景的需求。</a:t>
            </a:r>
          </a:p>
        </p:txBody>
      </p:sp>
      <p:sp>
        <p:nvSpPr>
          <p:cNvPr id="14" name="TextBox 14"/>
          <p:cNvSpPr txBox="1"/>
          <p:nvPr/>
        </p:nvSpPr>
        <p:spPr>
          <a:xfrm>
            <a:off x="7246698" y="3037215"/>
            <a:ext cx="473392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高灵敏度</a:t>
            </a:r>
          </a:p>
        </p:txBody>
      </p:sp>
      <p:sp>
        <p:nvSpPr>
          <p:cNvPr id="15" name="TextBox 15"/>
          <p:cNvSpPr txBox="1"/>
          <p:nvPr/>
        </p:nvSpPr>
        <p:spPr>
          <a:xfrm>
            <a:off x="7246698" y="3547367"/>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对光线变化具有较高的灵敏度，能够在不同光照条件下保持稳定的成像质量。</a:t>
            </a:r>
          </a:p>
        </p:txBody>
      </p:sp>
      <p:sp>
        <p:nvSpPr>
          <p:cNvPr id="16" name="TextBox 16"/>
          <p:cNvSpPr txBox="1"/>
          <p:nvPr/>
        </p:nvSpPr>
        <p:spPr>
          <a:xfrm>
            <a:off x="1596603" y="4632977"/>
            <a:ext cx="4495800"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低功耗</a:t>
            </a:r>
          </a:p>
        </p:txBody>
      </p:sp>
      <p:sp>
        <p:nvSpPr>
          <p:cNvPr id="17" name="TextBox 17"/>
          <p:cNvSpPr txBox="1"/>
          <p:nvPr/>
        </p:nvSpPr>
        <p:spPr>
          <a:xfrm>
            <a:off x="1596603" y="5155321"/>
            <a:ext cx="43148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采用先进的低功耗设计，延长设备使用寿命和续航时间。</a:t>
            </a:r>
          </a:p>
        </p:txBody>
      </p:sp>
      <p:sp>
        <p:nvSpPr>
          <p:cNvPr id="18" name="TextBox 18"/>
          <p:cNvSpPr txBox="1"/>
          <p:nvPr/>
        </p:nvSpPr>
        <p:spPr>
          <a:xfrm>
            <a:off x="7246698" y="4632977"/>
            <a:ext cx="473392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宽动态范围</a:t>
            </a:r>
          </a:p>
        </p:txBody>
      </p:sp>
      <p:sp>
        <p:nvSpPr>
          <p:cNvPr id="19" name="TextBox 19"/>
          <p:cNvSpPr txBox="1"/>
          <p:nvPr/>
        </p:nvSpPr>
        <p:spPr>
          <a:xfrm>
            <a:off x="7246698" y="5155321"/>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能够捕捉场景中明暗差异较大的细节，呈现更为真实的图像效果。</a:t>
            </a:r>
          </a:p>
        </p:txBody>
      </p:sp>
      <p:sp>
        <p:nvSpPr>
          <p:cNvPr id="20" name="Freeform 20"/>
          <p:cNvSpPr/>
          <p:nvPr/>
        </p:nvSpPr>
        <p:spPr>
          <a:xfrm>
            <a:off x="793456" y="1834061"/>
            <a:ext cx="621407" cy="621407"/>
          </a:xfrm>
          <a:custGeom>
            <a:rect l="l" t="t" r="r" b="b"/>
            <a:pathLst>
              <a:path w="304800" h="304800">
                <a:moveTo>
                  <a:pt x="247650" y="219075"/>
                </a:moveTo>
                <a:lnTo>
                  <a:pt x="228600" y="219075"/>
                </a:lnTo>
                <a:lnTo>
                  <a:pt x="228600" y="200025"/>
                </a:lnTo>
                <a:lnTo>
                  <a:pt x="238125" y="200025"/>
                </a:lnTo>
                <a:lnTo>
                  <a:pt x="238125" y="180975"/>
                </a:lnTo>
                <a:lnTo>
                  <a:pt x="57150" y="180975"/>
                </a:lnTo>
                <a:lnTo>
                  <a:pt x="57150" y="200025"/>
                </a:lnTo>
                <a:lnTo>
                  <a:pt x="66675" y="200025"/>
                </a:lnTo>
                <a:lnTo>
                  <a:pt x="66675" y="219075"/>
                </a:lnTo>
                <a:lnTo>
                  <a:pt x="47625" y="219075"/>
                </a:lnTo>
                <a:cubicBezTo>
                  <a:pt x="42367" y="219075"/>
                  <a:pt x="38100" y="214808"/>
                  <a:pt x="38100" y="209550"/>
                </a:cubicBezTo>
                <a:lnTo>
                  <a:pt x="38100" y="114300"/>
                </a:lnTo>
                <a:cubicBezTo>
                  <a:pt x="38100" y="105089"/>
                  <a:pt x="76200" y="95250"/>
                  <a:pt x="142875" y="95250"/>
                </a:cubicBezTo>
                <a:cubicBezTo>
                  <a:pt x="146409" y="95250"/>
                  <a:pt x="149533" y="95250"/>
                  <a:pt x="152400" y="95250"/>
                </a:cubicBezTo>
                <a:cubicBezTo>
                  <a:pt x="218484" y="95250"/>
                  <a:pt x="257175" y="104870"/>
                  <a:pt x="257175" y="114300"/>
                </a:cubicBezTo>
                <a:lnTo>
                  <a:pt x="257175" y="209550"/>
                </a:lnTo>
                <a:cubicBezTo>
                  <a:pt x="257175" y="214808"/>
                  <a:pt x="252917" y="219075"/>
                  <a:pt x="247650" y="219075"/>
                </a:cubicBezTo>
                <a:close/>
                <a:moveTo>
                  <a:pt x="223838" y="123825"/>
                </a:moveTo>
                <a:cubicBezTo>
                  <a:pt x="215951" y="123825"/>
                  <a:pt x="209550" y="130226"/>
                  <a:pt x="209550" y="138113"/>
                </a:cubicBezTo>
                <a:cubicBezTo>
                  <a:pt x="209550" y="145999"/>
                  <a:pt x="215951" y="152400"/>
                  <a:pt x="223838" y="152400"/>
                </a:cubicBezTo>
                <a:cubicBezTo>
                  <a:pt x="231724" y="152400"/>
                  <a:pt x="238125" y="145999"/>
                  <a:pt x="238125" y="138113"/>
                </a:cubicBezTo>
                <a:cubicBezTo>
                  <a:pt x="238125" y="130226"/>
                  <a:pt x="231724" y="123825"/>
                  <a:pt x="223838" y="123825"/>
                </a:cubicBezTo>
                <a:close/>
                <a:moveTo>
                  <a:pt x="76200" y="38100"/>
                </a:moveTo>
                <a:cubicBezTo>
                  <a:pt x="76200" y="32833"/>
                  <a:pt x="80467" y="28575"/>
                  <a:pt x="85725" y="28575"/>
                </a:cubicBezTo>
                <a:lnTo>
                  <a:pt x="209550" y="28575"/>
                </a:lnTo>
                <a:cubicBezTo>
                  <a:pt x="214817" y="28575"/>
                  <a:pt x="219075" y="32833"/>
                  <a:pt x="219075" y="38100"/>
                </a:cubicBezTo>
                <a:lnTo>
                  <a:pt x="219075" y="85725"/>
                </a:lnTo>
                <a:lnTo>
                  <a:pt x="76200" y="85725"/>
                </a:lnTo>
                <a:lnTo>
                  <a:pt x="76200" y="38100"/>
                </a:lnTo>
                <a:close/>
                <a:moveTo>
                  <a:pt x="219075" y="276225"/>
                </a:moveTo>
                <a:cubicBezTo>
                  <a:pt x="219075" y="281483"/>
                  <a:pt x="214817" y="285750"/>
                  <a:pt x="209550" y="285750"/>
                </a:cubicBezTo>
                <a:lnTo>
                  <a:pt x="85725" y="285750"/>
                </a:lnTo>
                <a:cubicBezTo>
                  <a:pt x="80467" y="285750"/>
                  <a:pt x="76200" y="281483"/>
                  <a:pt x="76200" y="276225"/>
                </a:cubicBezTo>
                <a:lnTo>
                  <a:pt x="76200" y="190500"/>
                </a:lnTo>
                <a:lnTo>
                  <a:pt x="219075" y="190500"/>
                </a:lnTo>
                <a:lnTo>
                  <a:pt x="219075" y="276225"/>
                </a:lnTo>
                <a:close/>
                <a:moveTo>
                  <a:pt x="200025" y="200025"/>
                </a:moveTo>
                <a:lnTo>
                  <a:pt x="95250" y="200025"/>
                </a:lnTo>
                <a:lnTo>
                  <a:pt x="95250" y="209550"/>
                </a:lnTo>
                <a:lnTo>
                  <a:pt x="200025" y="209550"/>
                </a:lnTo>
                <a:lnTo>
                  <a:pt x="200025" y="200025"/>
                </a:lnTo>
                <a:close/>
                <a:moveTo>
                  <a:pt x="200025" y="219075"/>
                </a:moveTo>
                <a:lnTo>
                  <a:pt x="95250" y="219075"/>
                </a:lnTo>
                <a:lnTo>
                  <a:pt x="95250" y="228600"/>
                </a:lnTo>
                <a:lnTo>
                  <a:pt x="200025" y="228600"/>
                </a:lnTo>
                <a:lnTo>
                  <a:pt x="200025" y="219075"/>
                </a:lnTo>
                <a:close/>
                <a:moveTo>
                  <a:pt x="200025" y="238125"/>
                </a:moveTo>
                <a:lnTo>
                  <a:pt x="95250" y="238125"/>
                </a:lnTo>
                <a:lnTo>
                  <a:pt x="95250" y="247650"/>
                </a:lnTo>
                <a:lnTo>
                  <a:pt x="200025" y="247650"/>
                </a:lnTo>
                <a:lnTo>
                  <a:pt x="200025" y="238125"/>
                </a:lnTo>
                <a:close/>
                <a:moveTo>
                  <a:pt x="200025" y="257175"/>
                </a:moveTo>
                <a:lnTo>
                  <a:pt x="95250" y="257175"/>
                </a:lnTo>
                <a:lnTo>
                  <a:pt x="95250" y="266700"/>
                </a:lnTo>
                <a:lnTo>
                  <a:pt x="200025" y="266700"/>
                </a:lnTo>
                <a:lnTo>
                  <a:pt x="200025" y="25717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Freeform 21"/>
          <p:cNvSpPr/>
          <p:nvPr/>
        </p:nvSpPr>
        <p:spPr>
          <a:xfrm>
            <a:off x="6564902" y="1916915"/>
            <a:ext cx="455698" cy="455698"/>
          </a:xfrm>
          <a:custGeom>
            <a:rect l="l" t="t" r="r" b="b"/>
            <a:pathLst>
              <a:path w="304800" h="304800">
                <a:moveTo>
                  <a:pt x="76200" y="57150"/>
                </a:moveTo>
                <a:lnTo>
                  <a:pt x="38100" y="19050"/>
                </a:lnTo>
                <a:lnTo>
                  <a:pt x="19050" y="19050"/>
                </a:lnTo>
                <a:lnTo>
                  <a:pt x="19050" y="38100"/>
                </a:lnTo>
                <a:lnTo>
                  <a:pt x="57150" y="76200"/>
                </a:lnTo>
                <a:close/>
                <a:moveTo>
                  <a:pt x="95250" y="0"/>
                </a:moveTo>
                <a:lnTo>
                  <a:pt x="114300" y="0"/>
                </a:lnTo>
                <a:lnTo>
                  <a:pt x="114300" y="38100"/>
                </a:lnTo>
                <a:lnTo>
                  <a:pt x="95250" y="38100"/>
                </a:lnTo>
                <a:close/>
                <a:moveTo>
                  <a:pt x="171450" y="95250"/>
                </a:moveTo>
                <a:lnTo>
                  <a:pt x="209550" y="95250"/>
                </a:lnTo>
                <a:lnTo>
                  <a:pt x="209550" y="114300"/>
                </a:lnTo>
                <a:lnTo>
                  <a:pt x="171450" y="114300"/>
                </a:lnTo>
                <a:close/>
                <a:moveTo>
                  <a:pt x="190500" y="38100"/>
                </a:moveTo>
                <a:lnTo>
                  <a:pt x="190500" y="19050"/>
                </a:lnTo>
                <a:lnTo>
                  <a:pt x="171450" y="19050"/>
                </a:lnTo>
                <a:lnTo>
                  <a:pt x="133350" y="57150"/>
                </a:lnTo>
                <a:lnTo>
                  <a:pt x="152400" y="76200"/>
                </a:lnTo>
                <a:close/>
                <a:moveTo>
                  <a:pt x="0" y="95250"/>
                </a:moveTo>
                <a:lnTo>
                  <a:pt x="38100" y="95250"/>
                </a:lnTo>
                <a:lnTo>
                  <a:pt x="38100" y="114300"/>
                </a:lnTo>
                <a:lnTo>
                  <a:pt x="0" y="114300"/>
                </a:lnTo>
                <a:close/>
                <a:moveTo>
                  <a:pt x="95250" y="171450"/>
                </a:moveTo>
                <a:lnTo>
                  <a:pt x="114300" y="171450"/>
                </a:lnTo>
                <a:lnTo>
                  <a:pt x="114300" y="209550"/>
                </a:lnTo>
                <a:lnTo>
                  <a:pt x="95250" y="209550"/>
                </a:lnTo>
                <a:close/>
                <a:moveTo>
                  <a:pt x="19050" y="171450"/>
                </a:moveTo>
                <a:lnTo>
                  <a:pt x="19050" y="190500"/>
                </a:lnTo>
                <a:lnTo>
                  <a:pt x="38100" y="190500"/>
                </a:lnTo>
                <a:lnTo>
                  <a:pt x="76200" y="152400"/>
                </a:lnTo>
                <a:lnTo>
                  <a:pt x="57150" y="133350"/>
                </a:lnTo>
                <a:close/>
                <a:moveTo>
                  <a:pt x="300638" y="262538"/>
                </a:moveTo>
                <a:lnTo>
                  <a:pt x="111290" y="73190"/>
                </a:lnTo>
                <a:cubicBezTo>
                  <a:pt x="105737" y="67637"/>
                  <a:pt x="96641" y="67637"/>
                  <a:pt x="91088" y="73190"/>
                </a:cubicBezTo>
                <a:lnTo>
                  <a:pt x="73190" y="91088"/>
                </a:lnTo>
                <a:cubicBezTo>
                  <a:pt x="67637" y="96641"/>
                  <a:pt x="67637" y="105737"/>
                  <a:pt x="73190" y="111290"/>
                </a:cubicBezTo>
                <a:lnTo>
                  <a:pt x="262538" y="300638"/>
                </a:lnTo>
                <a:cubicBezTo>
                  <a:pt x="268091" y="306191"/>
                  <a:pt x="277187" y="306191"/>
                  <a:pt x="282740" y="300638"/>
                </a:cubicBezTo>
                <a:lnTo>
                  <a:pt x="300638" y="282740"/>
                </a:lnTo>
                <a:cubicBezTo>
                  <a:pt x="306191" y="277187"/>
                  <a:pt x="306191" y="268091"/>
                  <a:pt x="300638" y="262538"/>
                </a:cubicBezTo>
                <a:close/>
                <a:moveTo>
                  <a:pt x="142875" y="161925"/>
                </a:moveTo>
                <a:lnTo>
                  <a:pt x="85725" y="104775"/>
                </a:lnTo>
                <a:lnTo>
                  <a:pt x="104775" y="85725"/>
                </a:lnTo>
                <a:lnTo>
                  <a:pt x="161925" y="142875"/>
                </a:lnTo>
                <a:lnTo>
                  <a:pt x="142875" y="16192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Freeform 22"/>
          <p:cNvSpPr/>
          <p:nvPr/>
        </p:nvSpPr>
        <p:spPr>
          <a:xfrm>
            <a:off x="6551100" y="3478315"/>
            <a:ext cx="483304" cy="483304"/>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Freeform 23"/>
          <p:cNvSpPr/>
          <p:nvPr/>
        </p:nvSpPr>
        <p:spPr>
          <a:xfrm>
            <a:off x="6530380" y="5087413"/>
            <a:ext cx="524743" cy="5538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Freeform 24"/>
          <p:cNvSpPr/>
          <p:nvPr/>
        </p:nvSpPr>
        <p:spPr>
          <a:xfrm>
            <a:off x="829809" y="3450697"/>
            <a:ext cx="548701" cy="538540"/>
          </a:xfrm>
          <a:custGeom>
            <a:rect l="l" t="t" r="r" b="b"/>
            <a:pathLst>
              <a:path w="304800" h="304800">
                <a:moveTo>
                  <a:pt x="274320" y="167640"/>
                </a:moveTo>
                <a:lnTo>
                  <a:pt x="274320" y="274320"/>
                </a:lnTo>
                <a:cubicBezTo>
                  <a:pt x="274320" y="291151"/>
                  <a:pt x="260671" y="304800"/>
                  <a:pt x="243840" y="304800"/>
                </a:cubicBezTo>
                <a:cubicBezTo>
                  <a:pt x="227009" y="304800"/>
                  <a:pt x="213360" y="291151"/>
                  <a:pt x="213360" y="274320"/>
                </a:cubicBezTo>
                <a:lnTo>
                  <a:pt x="213360" y="274320"/>
                </a:lnTo>
                <a:lnTo>
                  <a:pt x="213360" y="198120"/>
                </a:lnTo>
                <a:lnTo>
                  <a:pt x="182880" y="198120"/>
                </a:lnTo>
                <a:lnTo>
                  <a:pt x="182880" y="45720"/>
                </a:lnTo>
                <a:cubicBezTo>
                  <a:pt x="182880" y="20469"/>
                  <a:pt x="203349" y="0"/>
                  <a:pt x="228600" y="0"/>
                </a:cubicBezTo>
                <a:lnTo>
                  <a:pt x="228600" y="0"/>
                </a:lnTo>
                <a:lnTo>
                  <a:pt x="274320" y="0"/>
                </a:lnTo>
                <a:lnTo>
                  <a:pt x="274320" y="167640"/>
                </a:lnTo>
                <a:close/>
                <a:moveTo>
                  <a:pt x="60960" y="152400"/>
                </a:moveTo>
                <a:cubicBezTo>
                  <a:pt x="44129" y="152400"/>
                  <a:pt x="30480" y="138751"/>
                  <a:pt x="30480" y="121920"/>
                </a:cubicBezTo>
                <a:lnTo>
                  <a:pt x="30480" y="121920"/>
                </a:lnTo>
                <a:lnTo>
                  <a:pt x="30480" y="15240"/>
                </a:lnTo>
                <a:cubicBezTo>
                  <a:pt x="30480" y="6820"/>
                  <a:pt x="37300" y="0"/>
                  <a:pt x="45720" y="0"/>
                </a:cubicBezTo>
                <a:cubicBezTo>
                  <a:pt x="54140" y="0"/>
                  <a:pt x="60960" y="6820"/>
                  <a:pt x="60960" y="15240"/>
                </a:cubicBezTo>
                <a:lnTo>
                  <a:pt x="60960" y="15240"/>
                </a:lnTo>
                <a:lnTo>
                  <a:pt x="60960" y="76200"/>
                </a:lnTo>
                <a:lnTo>
                  <a:pt x="76200" y="76200"/>
                </a:lnTo>
                <a:lnTo>
                  <a:pt x="76200" y="15240"/>
                </a:lnTo>
                <a:cubicBezTo>
                  <a:pt x="76200" y="6820"/>
                  <a:pt x="83020" y="0"/>
                  <a:pt x="91440" y="0"/>
                </a:cubicBezTo>
                <a:cubicBezTo>
                  <a:pt x="99860" y="0"/>
                  <a:pt x="106680" y="6820"/>
                  <a:pt x="106680" y="15240"/>
                </a:cubicBezTo>
                <a:lnTo>
                  <a:pt x="106680" y="15240"/>
                </a:lnTo>
                <a:lnTo>
                  <a:pt x="106680" y="76200"/>
                </a:lnTo>
                <a:lnTo>
                  <a:pt x="121920" y="76200"/>
                </a:lnTo>
                <a:lnTo>
                  <a:pt x="121920" y="15240"/>
                </a:lnTo>
                <a:cubicBezTo>
                  <a:pt x="121920" y="6820"/>
                  <a:pt x="128740" y="0"/>
                  <a:pt x="137160" y="0"/>
                </a:cubicBezTo>
                <a:cubicBezTo>
                  <a:pt x="145580" y="0"/>
                  <a:pt x="152400" y="6820"/>
                  <a:pt x="152400" y="15240"/>
                </a:cubicBezTo>
                <a:lnTo>
                  <a:pt x="152400" y="15240"/>
                </a:lnTo>
                <a:lnTo>
                  <a:pt x="152400" y="121920"/>
                </a:lnTo>
                <a:cubicBezTo>
                  <a:pt x="152400" y="138751"/>
                  <a:pt x="138751" y="152400"/>
                  <a:pt x="121920" y="152400"/>
                </a:cubicBezTo>
                <a:lnTo>
                  <a:pt x="121920" y="152400"/>
                </a:lnTo>
                <a:lnTo>
                  <a:pt x="121920" y="274320"/>
                </a:lnTo>
                <a:cubicBezTo>
                  <a:pt x="121920" y="291151"/>
                  <a:pt x="108271" y="304800"/>
                  <a:pt x="91440" y="304800"/>
                </a:cubicBezTo>
                <a:cubicBezTo>
                  <a:pt x="74609" y="304800"/>
                  <a:pt x="60960" y="291151"/>
                  <a:pt x="60960" y="274320"/>
                </a:cubicBezTo>
                <a:lnTo>
                  <a:pt x="60960" y="274320"/>
                </a:lnTo>
                <a:lnTo>
                  <a:pt x="6096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Freeform 25"/>
          <p:cNvSpPr/>
          <p:nvPr/>
        </p:nvSpPr>
        <p:spPr>
          <a:xfrm>
            <a:off x="660484" y="4984613"/>
            <a:ext cx="883778" cy="759497"/>
          </a:xfrm>
          <a:custGeom>
            <a:rect l="l" t="t" r="r" b="b"/>
            <a:pathLst>
              <a:path w="304800" h="304800">
                <a:moveTo>
                  <a:pt x="147838" y="37243"/>
                </a:moveTo>
                <a:cubicBezTo>
                  <a:pt x="155724" y="37243"/>
                  <a:pt x="162125" y="43644"/>
                  <a:pt x="162125" y="51530"/>
                </a:cubicBezTo>
                <a:lnTo>
                  <a:pt x="162125" y="125349"/>
                </a:lnTo>
                <a:lnTo>
                  <a:pt x="257375" y="184880"/>
                </a:lnTo>
                <a:lnTo>
                  <a:pt x="257375" y="210483"/>
                </a:lnTo>
                <a:lnTo>
                  <a:pt x="162125" y="178337"/>
                </a:lnTo>
                <a:lnTo>
                  <a:pt x="162125" y="228343"/>
                </a:lnTo>
                <a:lnTo>
                  <a:pt x="181547" y="247669"/>
                </a:lnTo>
                <a:lnTo>
                  <a:pt x="181537" y="267519"/>
                </a:lnTo>
                <a:lnTo>
                  <a:pt x="147838" y="256318"/>
                </a:lnTo>
                <a:lnTo>
                  <a:pt x="114624" y="267557"/>
                </a:lnTo>
                <a:lnTo>
                  <a:pt x="114767" y="246707"/>
                </a:lnTo>
                <a:lnTo>
                  <a:pt x="132959" y="228943"/>
                </a:lnTo>
                <a:lnTo>
                  <a:pt x="133121" y="178346"/>
                </a:lnTo>
                <a:lnTo>
                  <a:pt x="37900" y="211074"/>
                </a:lnTo>
                <a:lnTo>
                  <a:pt x="38100" y="184880"/>
                </a:lnTo>
                <a:lnTo>
                  <a:pt x="133417" y="124749"/>
                </a:lnTo>
                <a:lnTo>
                  <a:pt x="133569" y="51521"/>
                </a:lnTo>
                <a:cubicBezTo>
                  <a:pt x="133550" y="43644"/>
                  <a:pt x="139951" y="37243"/>
                  <a:pt x="147838" y="3724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工作原理与特点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a:effectLst/>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固体摄像器件类型及性能</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通过电荷的逐行转移实现图像信号的读取，具有高灵敏度和低噪声的特点。</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转移型CCD</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9" name="Picture 9"/>
          <p:cNvPicPr>
            <a:picLocks noChangeAspect="1"/>
          </p:cNvPicPr>
          <p:nvPr/>
        </p:nvPicPr>
        <p:blipFill>
          <a:blip r:embed="rId2"/>
          <a:srcRect l="16875" r="168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帧转移型CCD</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15" name="Picture 15"/>
          <p:cNvPicPr>
            <a:picLocks noChangeAspect="1"/>
          </p:cNvPicPr>
          <p:nvPr/>
        </p:nvPicPr>
        <p:blipFill>
          <a:blip r:embed="rId3"/>
          <a:srcRect l="17292" r="1729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行间转移型CCD</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20" name="Picture 20"/>
          <p:cNvPicPr>
            <a:picLocks noChangeAspect="1"/>
          </p:cNvPicPr>
          <p:nvPr/>
        </p:nvPicPr>
        <p:blipFill>
          <a:blip r:embed="rId4"/>
          <a:srcRect t="12500" b="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采用帧存储区和感光区的设计，实现高速、高动态范围的图像获取。</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在像素之间设置转移栅，实现电荷的快速转移和读取，适用于高分辨率成像。</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CCD器件类型及性能</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3" name="Picture 3"/>
          <p:cNvPicPr>
            <a:picLocks noChangeAspect="1"/>
          </p:cNvPicPr>
          <p:nvPr/>
        </p:nvPicPr>
        <p:blipFill>
          <a:blip r:embed="rId2">
            <a:alphaModFix/>
          </a:blip>
          <a:srcRect l="16792" r="1679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数字像素传感器CMOS</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将模拟信号转换为数字信号进行处理，降低了噪声干扰，提高了成像分辨率和动态范围。</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被动式像素传感器CMOS</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通过简单的光电二极管和读出电路实现图像信号的获取，具有低功耗和低成本的优势。</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主动式像素传感器CMOS</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在像素内集成放大器和噪声抑制电路，提高了成像质量和灵敏度。</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CMOS器件类型及性能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CID器件</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电荷注入器件，通过向像素中注入电荷实现图像信号的读取，具有高灵敏度和宽动态范围的特点。</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CMOS图像传感器与CCD的比较</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CMOS图像传感器具有低功耗、低成本、高集成度等优势，而CCD则在高分辨率、低噪声等方面表现更出色。随着技术的发展，CMOS图像传感器的性能不断提升，逐渐在高端成像领域取代CCD。</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其他固体摄像器件简介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a:effectLst/>
      </p:bgPr>
    </p:bg>
    <p:spTree>
      <p:nvGrpSpPr>
        <p:cNvPr id="1" name=""/>
        <p:cNvGrpSpPr/>
        <p:nvPr/>
      </p:nvGrpSpPr>
      <p:grpSpPr>
        <a:xfrm>
          <a:off x="0" y="0"/>
          <a:ext cx="0" cy="0"/>
        </a:xfrm>
      </p:grpSpPr>
      <p:grpSp>
        <p:nvGrpSpPr>
          <p:cNvPr id="2" name="Group 2"/>
          <p:cNvGrpSpPr/>
          <p:nvPr/>
        </p:nvGrpSpPr>
        <p:grpSpPr>
          <a:xfrm>
            <a:off x="-1706803" y="1236400"/>
            <a:ext cx="7392082" cy="1138956"/>
            <a:chOff x="-1706803" y="1236400"/>
            <a:chExt cx="7392082" cy="1138956"/>
          </a:xfrm>
        </p:grpSpPr>
        <p:sp>
          <p:nvSpPr>
            <p:cNvPr id="3" name="TextBox 3"/>
            <p:cNvSpPr txBox="1"/>
            <p:nvPr/>
          </p:nvSpPr>
          <p:spPr>
            <a:xfrm>
              <a:off x="-1706803" y="1236400"/>
              <a:ext cx="739208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alpha val="100000"/>
                  </a:schemeClr>
                </a:solidFill>
                <a:latin typeface="Microsoft Yahei"/>
                <a:ea typeface="Microsoft Yahei"/>
                <a:cs typeface="Microsoft Yahei"/>
              </a:rPr>
              <a:t>光学系统与镜头选择</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由多个透镜组成，用于会聚光线并在像平面上形成清晰的图像。</a:t>
            </a:r>
          </a:p>
        </p:txBody>
      </p:sp>
      <p:pic>
        <p:nvPicPr>
          <p:cNvPr id="4" name="Picture 4"/>
          <p:cNvPicPr>
            <a:picLocks noChangeAspect="1"/>
          </p:cNvPicPr>
          <p:nvPr/>
        </p:nvPicPr>
        <p:blipFill>
          <a:blip r:embed="rId2"/>
          <a:srcRect l="18833" r="18833"/>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6" name="Picture 6"/>
          <p:cNvPicPr>
            <a:picLocks noChangeAspect="1"/>
          </p:cNvPicPr>
          <p:nvPr/>
        </p:nvPicPr>
        <p:blipFill>
          <a:blip r:embed="rId3"/>
          <a:srcRect l="8911" r="8911"/>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8" name="Picture 8"/>
          <p:cNvPicPr>
            <a:picLocks noChangeAspect="1"/>
          </p:cNvPicPr>
          <p:nvPr/>
        </p:nvPicPr>
        <p:blipFill>
          <a:blip r:embed="rId4"/>
          <a:srcRect l="16667" r="16667"/>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透镜组</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限制光束通过的孔径，控制成像光束的大小和形状。</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光阑</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用于校正由透镜组引入的像差，提高成像质量。</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像差校正元件</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光学系统组成及作用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镜头类型与选择依据</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定焦镜头</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具有固定焦距，成像质量稳定，适用于特定距离和范围的拍摄。</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变焦镜头</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焦距可调，适用于不同距离和范围的拍摄，但成像质量可能受一定影响。</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特殊镜头</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如微距镜头、鱼眼镜头等，用于满足特殊拍摄需求。</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8778" r="18778"/>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3028" r="13028"/>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724" r="18724"/>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1603" r="11603"/>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光学性能评价指标</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衡量光学系统对物体细节的分辨能力，以线对/毫米（lp/mm）表示。</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表示光学系统对物体明暗差异的分辨能力，以百分比表示。</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衡量光学系统引起的图像变形程度，以百分比表示。</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表示光学系统对光线的透过能力，以百分比表示。</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分辨率</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对比度</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畸变</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透过率</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https://d.book118.com/048143040010006034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E0E07"/>
      </a:dk1>
      <a:lt1>
        <a:srgbClr val="EFEED8"/>
      </a:lt1>
      <a:dk2>
        <a:srgbClr val="0E0E07"/>
      </a:dk2>
      <a:lt2>
        <a:srgbClr val="FFE5B9"/>
      </a:lt2>
      <a:accent1>
        <a:srgbClr val="00608A"/>
      </a:accent1>
      <a:accent2>
        <a:srgbClr val="0080B8"/>
      </a:accent2>
      <a:accent3>
        <a:srgbClr val="FFA89D"/>
      </a:accent3>
      <a:accent4>
        <a:srgbClr val="EFA572"/>
      </a:accent4>
      <a:accent5>
        <a:srgbClr val="2DA9AE"/>
      </a:accent5>
      <a:accent6>
        <a:srgbClr val="5BA2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2024-09-12T06:16:24.192</cp:lastPrinted>
  <dcterms:created xsi:type="dcterms:W3CDTF">2024-09-11T22:16:24Z</dcterms:created>
  <dcterms:modified xsi:type="dcterms:W3CDTF">2024-09-11T22:16:26Z</dcterms:modified>
</cp:coreProperties>
</file>