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69AE6F-790A-41C3-9FDF-58F8665E444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3.png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image" Target="../media/image3.png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image" Target="../media/image3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image" Target="../media/image2.png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3.xml" /><Relationship Id="rId3" Type="http://schemas.openxmlformats.org/officeDocument/2006/relationships/image" Target="../media/image3.png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3.png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58C8-F562-460B-A944-21923BC6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DA81D-43C7-4CF9-A9CC-748D0A8C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2C127-78BB-41A6-9D88-89CD1B0EA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E6B92-3FFE-4B37-ADA2-96BF6765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672F0-1478-4A0B-878B-359E1FA6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77EF0-5CAD-4CC8-8C6C-E48E0489A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06D95-45D4-484B-9576-98BE097C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BA97C-4D9F-4789-967F-30AFE3E1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667E7-FAFD-4D8A-B2B6-35D96C37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AF97-F8A7-41B2-9C9D-4328878B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10EE7-4378-4AA4-BEBF-EF93691A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4" name="署名"/>
          <p:cNvSpPr txBox="1">
            <a:spLocks noGrp="1"/>
          </p:cNvSpPr>
          <p:nvPr>
            <p:ph type="body" idx="15" hasCustomPrompt="1"/>
            <p:custDataLst>
              <p:tags r:id="rId3"/>
            </p:custDataLst>
          </p:nvPr>
        </p:nvSpPr>
        <p:spPr>
          <a:xfrm>
            <a:off x="4676140" y="4069715"/>
            <a:ext cx="610870" cy="19723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666" name="矩形 13"/>
          <p:cNvSpPr/>
          <p:nvPr>
            <p:custDataLst>
              <p:tags r:id="rId4"/>
            </p:custDataLst>
          </p:nvPr>
        </p:nvSpPr>
        <p:spPr>
          <a:xfrm>
            <a:off x="2938780" y="984885"/>
            <a:ext cx="162750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668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44450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0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202311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2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2030095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4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364490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6" name="Freeform 8"/>
          <p:cNvSpPr/>
          <p:nvPr>
            <p:custDataLst>
              <p:tags r:id="rId9"/>
            </p:custDataLst>
          </p:nvPr>
        </p:nvSpPr>
        <p:spPr bwMode="auto">
          <a:xfrm>
            <a:off x="2890520" y="95694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8" name="Freeform 8"/>
          <p:cNvSpPr/>
          <p:nvPr>
            <p:custDataLst>
              <p:tags r:id="rId10"/>
            </p:custDataLst>
          </p:nvPr>
        </p:nvSpPr>
        <p:spPr bwMode="auto">
          <a:xfrm>
            <a:off x="2957195" y="993775"/>
            <a:ext cx="1594485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0" name="Freeform 8"/>
          <p:cNvSpPr/>
          <p:nvPr>
            <p:custDataLst>
              <p:tags r:id="rId11"/>
            </p:custDataLst>
          </p:nvPr>
        </p:nvSpPr>
        <p:spPr bwMode="auto">
          <a:xfrm>
            <a:off x="2903220" y="604202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2" name="Freeform 8"/>
          <p:cNvSpPr/>
          <p:nvPr>
            <p:custDataLst>
              <p:tags r:id="rId12"/>
            </p:custDataLst>
          </p:nvPr>
        </p:nvSpPr>
        <p:spPr bwMode="auto">
          <a:xfrm>
            <a:off x="2913380" y="5998210"/>
            <a:ext cx="159448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4" name="标题"/>
          <p:cNvSpPr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038475" y="992505"/>
            <a:ext cx="1449070" cy="5033645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4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94798" y="1277937"/>
            <a:ext cx="10801877" cy="4987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图片333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92658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MiSans"/>
                <a:ea typeface="+mj-ea"/>
                <a:cs typeface="+mj-ea"/>
              </a:defRPr>
            </a:lvl1pPr>
          </a:lstStyle>
          <a:p>
            <a:pPr lv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节编号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9105900" y="1824355"/>
            <a:ext cx="3099435" cy="503364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5300" b="0" i="0" u="none" strike="noStrike" kern="1200" cap="none" spc="0" normalizeH="0" baseline="0" noProof="1">
                <a:solidFill>
                  <a:schemeClr val="accent1">
                    <a:lumMod val="50000"/>
                    <a:alpha val="10000"/>
                  </a:schemeClr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2" name="矩形 13"/>
          <p:cNvSpPr/>
          <p:nvPr>
            <p:custDataLst>
              <p:tags r:id="rId4"/>
            </p:custDataLst>
          </p:nvPr>
        </p:nvSpPr>
        <p:spPr>
          <a:xfrm>
            <a:off x="7359650" y="1850390"/>
            <a:ext cx="1997075" cy="452882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714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5125720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6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7063105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8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70834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0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50387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2" name="Freeform 8"/>
          <p:cNvSpPr/>
          <p:nvPr>
            <p:custDataLst>
              <p:tags r:id="rId9"/>
            </p:custDataLst>
          </p:nvPr>
        </p:nvSpPr>
        <p:spPr bwMode="auto">
          <a:xfrm>
            <a:off x="7299960" y="1824990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4" name="Freeform 8"/>
          <p:cNvSpPr/>
          <p:nvPr>
            <p:custDataLst>
              <p:tags r:id="rId10"/>
            </p:custDataLst>
          </p:nvPr>
        </p:nvSpPr>
        <p:spPr bwMode="auto">
          <a:xfrm>
            <a:off x="7381240" y="1858010"/>
            <a:ext cx="1956435" cy="1905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6" name="Freeform 8"/>
          <p:cNvSpPr/>
          <p:nvPr>
            <p:custDataLst>
              <p:tags r:id="rId11"/>
            </p:custDataLst>
          </p:nvPr>
        </p:nvSpPr>
        <p:spPr bwMode="auto">
          <a:xfrm>
            <a:off x="7315200" y="6395085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8" name="Freeform 8"/>
          <p:cNvSpPr/>
          <p:nvPr>
            <p:custDataLst>
              <p:tags r:id="rId12"/>
            </p:custDataLst>
          </p:nvPr>
        </p:nvSpPr>
        <p:spPr bwMode="auto">
          <a:xfrm>
            <a:off x="7327900" y="6355715"/>
            <a:ext cx="195643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7517130" y="1953260"/>
            <a:ext cx="1626870" cy="4349750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9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400805" y="1277938"/>
            <a:ext cx="5095870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94798" y="1277938"/>
            <a:ext cx="5090401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3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277938"/>
            <a:ext cx="5261475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95324" y="1854000"/>
            <a:ext cx="5255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89324" y="1277938"/>
            <a:ext cx="5261476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37285" cy="160401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3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8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5324" y="357188"/>
            <a:ext cx="10801351" cy="58994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9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95325" y="1223645"/>
            <a:ext cx="10799474" cy="3892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tIns="3619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solidFill>
              <a:srgbClr val="DCD6CA"/>
            </a:solidFill>
            <a:prstDash val="solid"/>
          </a:ln>
        </p:spPr>
      </p:pic>
      <p:sp>
        <p:nvSpPr>
          <p:cNvPr id="1048798" name="署名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4676140" y="4638358"/>
            <a:ext cx="610870" cy="144399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lIns="91440" tIns="45720" rIns="91440" bIns="45720" rtlCol="0" anchor="b" anchorCtr="0">
            <a:normAutofit/>
          </a:bodyPr>
          <a:lstStyle>
            <a:lvl1pPr algn="l">
              <a:defRPr spc="0">
                <a:solidFill>
                  <a:schemeClr val="accent1"/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r" fontAlgn="auto">
              <a:lnSpc>
                <a:spcPct val="100000"/>
              </a:lnSpc>
              <a:buClrTx/>
              <a:buSzTx/>
              <a:buFontTx/>
              <a:buNone/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800" name="矩形 11"/>
          <p:cNvSpPr/>
          <p:nvPr>
            <p:custDataLst>
              <p:tags r:id="rId4"/>
            </p:custDataLst>
          </p:nvPr>
        </p:nvSpPr>
        <p:spPr>
          <a:xfrm>
            <a:off x="2451735" y="984885"/>
            <a:ext cx="204152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2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-3683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4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194310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6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196151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8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-12763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0" name="Freeform 8"/>
          <p:cNvSpPr/>
          <p:nvPr>
            <p:custDataLst>
              <p:tags r:id="rId9"/>
            </p:custDataLst>
          </p:nvPr>
        </p:nvSpPr>
        <p:spPr bwMode="auto">
          <a:xfrm>
            <a:off x="2390775" y="95694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2" name="Freeform 8"/>
          <p:cNvSpPr/>
          <p:nvPr>
            <p:custDataLst>
              <p:tags r:id="rId10"/>
            </p:custDataLst>
          </p:nvPr>
        </p:nvSpPr>
        <p:spPr bwMode="auto">
          <a:xfrm>
            <a:off x="2473960" y="993775"/>
            <a:ext cx="1998980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4" name="Freeform 8"/>
          <p:cNvSpPr/>
          <p:nvPr>
            <p:custDataLst>
              <p:tags r:id="rId11"/>
            </p:custDataLst>
          </p:nvPr>
        </p:nvSpPr>
        <p:spPr bwMode="auto">
          <a:xfrm>
            <a:off x="2406650" y="604202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6" name="Freeform 8"/>
          <p:cNvSpPr/>
          <p:nvPr>
            <p:custDataLst>
              <p:tags r:id="rId12"/>
            </p:custDataLst>
          </p:nvPr>
        </p:nvSpPr>
        <p:spPr bwMode="auto">
          <a:xfrm>
            <a:off x="2419350" y="5998210"/>
            <a:ext cx="199898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标题 16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2473960" y="1024254"/>
            <a:ext cx="1998980" cy="4973955"/>
          </a:xfrm>
          <a:noFill/>
          <a:ln w="57150" cap="flat" cmpd="dbl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lvl1pPr algn="ctr">
              <a:defRPr kumimoji="0" lang="zh-CN" altLang="en-US" sz="8000" b="0" i="0" u="none" strike="noStrike" cap="none" spc="0" normalizeH="0" baseline="0">
                <a:solidFill>
                  <a:schemeClr val="accent1"/>
                </a:solidFill>
              </a:defRPr>
            </a:lvl1pPr>
          </a:lstStyle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添加标题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101.xml" /><Relationship Id="rId14" Type="http://schemas.openxmlformats.org/officeDocument/2006/relationships/image" Target="../media/image3.png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55" name="VCG41N1357908821" descr="图片包含 伞, 飞行, 大, 空气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2" name="日期占位符 10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94800" y="1283677"/>
            <a:ext cx="10802400" cy="49685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Wingdings" panose="05000000000000000000" charset="0"/>
              <a:buChar char=""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90" r:id="rId2"/>
    <p:sldLayoutId id="2147488091" r:id="rId3"/>
    <p:sldLayoutId id="2147488092" r:id="rId4"/>
    <p:sldLayoutId id="2147488093" r:id="rId5"/>
    <p:sldLayoutId id="2147488094" r:id="rId6"/>
    <p:sldLayoutId id="2147488095" r:id="rId7"/>
    <p:sldLayoutId id="2147488096" r:id="rId8"/>
    <p:sldLayoutId id="2147488097" r:id="rId9"/>
    <p:sldLayoutId id="2147488098" r:id="rId10"/>
    <p:sldLayoutId id="214748809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323233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2"/>
          <p:cNvSpPr>
            <a:spLocks noGrp="1"/>
          </p:cNvSpPr>
          <p:nvPr>
            <p:ph type="body" idx="15"/>
            <p:custDataLst>
              <p:tags r:id="rId3"/>
            </p:custDataLst>
          </p:nvPr>
        </p:nvSpPr>
        <p:spPr>
          <a:xfrm>
            <a:off x="4676140" y="4069715"/>
            <a:ext cx="610870" cy="197231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1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3038475" y="992505"/>
            <a:ext cx="1449070" cy="503364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中国历史上佛教的传入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Freeform 7397"/>
          <p:cNvSpPr/>
          <p:nvPr>
            <p:custDataLst>
              <p:tags r:id="rId4"/>
            </p:custDataLst>
          </p:nvPr>
        </p:nvSpPr>
        <p:spPr bwMode="auto">
          <a:xfrm>
            <a:off x="4249015" y="2710181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58" name="Freeform 7397"/>
          <p:cNvSpPr/>
          <p:nvPr>
            <p:custDataLst>
              <p:tags r:id="rId5"/>
            </p:custDataLst>
          </p:nvPr>
        </p:nvSpPr>
        <p:spPr bwMode="auto">
          <a:xfrm>
            <a:off x="7619915" y="2710181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6"/>
            </p:custDataLst>
          </p:nvPr>
        </p:nvSpPr>
        <p:spPr>
          <a:xfrm>
            <a:off x="2122487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壹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2" name="标题"/>
          <p:cNvSpPr txBox="1"/>
          <p:nvPr>
            <p:custDataLst>
              <p:tags r:id="rId7"/>
            </p:custDataLst>
          </p:nvPr>
        </p:nvSpPr>
        <p:spPr>
          <a:xfrm>
            <a:off x="1283970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佛教的起源和早期传播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64" name="序号"/>
          <p:cNvSpPr txBox="1"/>
          <p:nvPr>
            <p:custDataLst>
              <p:tags r:id="rId8"/>
            </p:custDataLst>
          </p:nvPr>
        </p:nvSpPr>
        <p:spPr>
          <a:xfrm>
            <a:off x="5484788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贰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9"/>
            </p:custDataLst>
          </p:nvPr>
        </p:nvSpPr>
        <p:spPr>
          <a:xfrm>
            <a:off x="4646271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佛教传入中国的途径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68" name="序号"/>
          <p:cNvSpPr txBox="1"/>
          <p:nvPr>
            <p:custDataLst>
              <p:tags r:id="rId10"/>
            </p:custDataLst>
          </p:nvPr>
        </p:nvSpPr>
        <p:spPr>
          <a:xfrm>
            <a:off x="8847088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叁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1"/>
            </p:custDataLst>
          </p:nvPr>
        </p:nvSpPr>
        <p:spPr>
          <a:xfrm>
            <a:off x="8008571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佛教在中国的传播和发展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2" name="Freeform 7397"/>
          <p:cNvSpPr/>
          <p:nvPr>
            <p:custDataLst>
              <p:tags r:id="rId12"/>
            </p:custDataLst>
          </p:nvPr>
        </p:nvSpPr>
        <p:spPr bwMode="auto">
          <a:xfrm>
            <a:off x="5938765" y="4863467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3"/>
            </p:custDataLst>
          </p:nvPr>
        </p:nvSpPr>
        <p:spPr>
          <a:xfrm>
            <a:off x="3803638" y="4555492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肆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14"/>
            </p:custDataLst>
          </p:nvPr>
        </p:nvSpPr>
        <p:spPr>
          <a:xfrm>
            <a:off x="2965121" y="5595622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佛教对中国文化的影响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8" name="序号"/>
          <p:cNvSpPr txBox="1"/>
          <p:nvPr>
            <p:custDataLst>
              <p:tags r:id="rId15"/>
            </p:custDataLst>
          </p:nvPr>
        </p:nvSpPr>
        <p:spPr>
          <a:xfrm>
            <a:off x="7165938" y="4555492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伍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80" name="标题"/>
          <p:cNvSpPr txBox="1"/>
          <p:nvPr>
            <p:custDataLst>
              <p:tags r:id="rId16"/>
            </p:custDataLst>
          </p:nvPr>
        </p:nvSpPr>
        <p:spPr>
          <a:xfrm>
            <a:off x="6327421" y="5595622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佛教在中国历史上的地位和作用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佛教的起源和早期传播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佛教的起源和基本教义</a:t>
            </a:r>
            <a:endParaRPr lang="zh-CN" altLang="en-US"/>
          </a:p>
        </p:txBody>
      </p:sp>
      <p:sp>
        <p:nvSpPr>
          <p:cNvPr id="1048984" name="矩形 3"/>
          <p:cNvSpPr/>
          <p:nvPr>
            <p:custDataLst>
              <p:tags r:id="rId2"/>
            </p:custDataLst>
          </p:nvPr>
        </p:nvSpPr>
        <p:spPr>
          <a:xfrm>
            <a:off x="1399262" y="1277937"/>
            <a:ext cx="9946635" cy="109360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3"/>
          <p:cNvSpPr/>
          <p:nvPr>
            <p:custDataLst>
              <p:tags r:id="rId3"/>
            </p:custDataLst>
          </p:nvPr>
        </p:nvSpPr>
        <p:spPr>
          <a:xfrm>
            <a:off x="845639" y="1277937"/>
            <a:ext cx="269749" cy="109360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"/>
          <p:cNvSpPr txBox="1"/>
          <p:nvPr>
            <p:custDataLst>
              <p:tags r:id="rId4"/>
            </p:custDataLst>
          </p:nvPr>
        </p:nvSpPr>
        <p:spPr>
          <a:xfrm>
            <a:off x="1684058" y="1372425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创始人：释迦牟尼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39"/>
          <p:cNvSpPr/>
          <p:nvPr>
            <p:custDataLst>
              <p:tags r:id="rId5"/>
            </p:custDataLst>
          </p:nvPr>
        </p:nvSpPr>
        <p:spPr>
          <a:xfrm>
            <a:off x="1399262" y="2576155"/>
            <a:ext cx="9946635" cy="109360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6"/>
            </p:custDataLst>
          </p:nvPr>
        </p:nvSpPr>
        <p:spPr>
          <a:xfrm>
            <a:off x="845639" y="2576155"/>
            <a:ext cx="269749" cy="109360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1"/>
          <p:cNvSpPr txBox="1"/>
          <p:nvPr>
            <p:custDataLst>
              <p:tags r:id="rId7"/>
            </p:custDataLst>
          </p:nvPr>
        </p:nvSpPr>
        <p:spPr>
          <a:xfrm>
            <a:off x="1684058" y="2670643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起源地：古印度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12"/>
          <p:cNvSpPr/>
          <p:nvPr>
            <p:custDataLst>
              <p:tags r:id="rId8"/>
            </p:custDataLst>
          </p:nvPr>
        </p:nvSpPr>
        <p:spPr>
          <a:xfrm>
            <a:off x="1399262" y="3874373"/>
            <a:ext cx="9946635" cy="109360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7"/>
          <p:cNvSpPr/>
          <p:nvPr>
            <p:custDataLst>
              <p:tags r:id="rId9"/>
            </p:custDataLst>
          </p:nvPr>
        </p:nvSpPr>
        <p:spPr>
          <a:xfrm>
            <a:off x="845639" y="3874373"/>
            <a:ext cx="269749" cy="109360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19"/>
          <p:cNvSpPr txBox="1"/>
          <p:nvPr>
            <p:custDataLst>
              <p:tags r:id="rId10"/>
            </p:custDataLst>
          </p:nvPr>
        </p:nvSpPr>
        <p:spPr>
          <a:xfrm>
            <a:off x="1684058" y="3968861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基本教义：四圣谛、八正道、十二因缘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9"/>
          <p:cNvSpPr/>
          <p:nvPr>
            <p:custDataLst>
              <p:tags r:id="rId11"/>
            </p:custDataLst>
          </p:nvPr>
        </p:nvSpPr>
        <p:spPr>
          <a:xfrm>
            <a:off x="1399262" y="5171925"/>
            <a:ext cx="9946635" cy="109360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26"/>
          <p:cNvSpPr/>
          <p:nvPr>
            <p:custDataLst>
              <p:tags r:id="rId12"/>
            </p:custDataLst>
          </p:nvPr>
        </p:nvSpPr>
        <p:spPr>
          <a:xfrm>
            <a:off x="845639" y="5171925"/>
            <a:ext cx="269749" cy="109360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27"/>
          <p:cNvSpPr txBox="1"/>
          <p:nvPr>
            <p:custDataLst>
              <p:tags r:id="rId13"/>
            </p:custDataLst>
          </p:nvPr>
        </p:nvSpPr>
        <p:spPr>
          <a:xfrm>
            <a:off x="1684058" y="5266414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早期传播：通过口耳相传和经典翻译进行传播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佛教在印度的发展</a:t>
            </a:r>
            <a:endParaRPr lang="zh-CN" altLang="en-US"/>
          </a:p>
        </p:txBody>
      </p:sp>
      <p:sp>
        <p:nvSpPr>
          <p:cNvPr id="10490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32102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矩形 65"/>
          <p:cNvSpPr/>
          <p:nvPr>
            <p:custDataLst>
              <p:tags r:id="rId3"/>
            </p:custDataLst>
          </p:nvPr>
        </p:nvSpPr>
        <p:spPr>
          <a:xfrm>
            <a:off x="1013643" y="1655276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66"/>
          <p:cNvSpPr txBox="1"/>
          <p:nvPr>
            <p:custDataLst>
              <p:tags r:id="rId4"/>
            </p:custDataLst>
          </p:nvPr>
        </p:nvSpPr>
        <p:spPr>
          <a:xfrm>
            <a:off x="1409616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起源：古印度，公元前6世纪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7979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69"/>
          <p:cNvSpPr/>
          <p:nvPr>
            <p:custDataLst>
              <p:tags r:id="rId6"/>
            </p:custDataLst>
          </p:nvPr>
        </p:nvSpPr>
        <p:spPr>
          <a:xfrm>
            <a:off x="6408854" y="1655276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70"/>
          <p:cNvSpPr txBox="1"/>
          <p:nvPr>
            <p:custDataLst>
              <p:tags r:id="rId7"/>
            </p:custDataLst>
          </p:nvPr>
        </p:nvSpPr>
        <p:spPr>
          <a:xfrm>
            <a:off x="6805493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创始人：释迦牟尼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32102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文本框 74"/>
          <p:cNvSpPr txBox="1"/>
          <p:nvPr>
            <p:custDataLst>
              <p:tags r:id="rId9"/>
            </p:custDataLst>
          </p:nvPr>
        </p:nvSpPr>
        <p:spPr>
          <a:xfrm>
            <a:off x="1409616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教义：四圣谛、八正道、十二因缘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矩形 73"/>
          <p:cNvSpPr/>
          <p:nvPr>
            <p:custDataLst>
              <p:tags r:id="rId10"/>
            </p:custDataLst>
          </p:nvPr>
        </p:nvSpPr>
        <p:spPr>
          <a:xfrm>
            <a:off x="1013643" y="4304633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8540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84"/>
          <p:cNvSpPr/>
          <p:nvPr>
            <p:custDataLst>
              <p:tags r:id="rId12"/>
            </p:custDataLst>
          </p:nvPr>
        </p:nvSpPr>
        <p:spPr>
          <a:xfrm>
            <a:off x="6470080" y="4304633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85"/>
          <p:cNvSpPr txBox="1"/>
          <p:nvPr>
            <p:custDataLst>
              <p:tags r:id="rId13"/>
            </p:custDataLst>
          </p:nvPr>
        </p:nvSpPr>
        <p:spPr>
          <a:xfrm>
            <a:off x="6866053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传播：通过僧侣传教和佛经翻译，逐渐传播到周边国家和地区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佛教向西域的传播</a:t>
            </a:r>
            <a:endParaRPr lang="zh-CN" altLang="en-US"/>
          </a:p>
        </p:txBody>
      </p:sp>
      <p:sp>
        <p:nvSpPr>
          <p:cNvPr id="10491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32102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矩形 65"/>
          <p:cNvSpPr/>
          <p:nvPr>
            <p:custDataLst>
              <p:tags r:id="rId3"/>
            </p:custDataLst>
          </p:nvPr>
        </p:nvSpPr>
        <p:spPr>
          <a:xfrm>
            <a:off x="1013643" y="1655276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6"/>
          <p:cNvSpPr txBox="1"/>
          <p:nvPr>
            <p:custDataLst>
              <p:tags r:id="rId4"/>
            </p:custDataLst>
          </p:nvPr>
        </p:nvSpPr>
        <p:spPr>
          <a:xfrm>
            <a:off x="1409616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佛教起源于古印度，距今已有2500多年的历史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7979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69"/>
          <p:cNvSpPr/>
          <p:nvPr>
            <p:custDataLst>
              <p:tags r:id="rId6"/>
            </p:custDataLst>
          </p:nvPr>
        </p:nvSpPr>
        <p:spPr>
          <a:xfrm>
            <a:off x="6408854" y="1655276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70"/>
          <p:cNvSpPr txBox="1"/>
          <p:nvPr>
            <p:custDataLst>
              <p:tags r:id="rId7"/>
            </p:custDataLst>
          </p:nvPr>
        </p:nvSpPr>
        <p:spPr>
          <a:xfrm>
            <a:off x="6805493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佛教向西域传播的时间大约在公元前1世纪左右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32102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文本框 74"/>
          <p:cNvSpPr txBox="1"/>
          <p:nvPr>
            <p:custDataLst>
              <p:tags r:id="rId9"/>
            </p:custDataLst>
          </p:nvPr>
        </p:nvSpPr>
        <p:spPr>
          <a:xfrm>
            <a:off x="1409616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佛教向西域传播的主要途径是通过丝绸之路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6" name="矩形 73"/>
          <p:cNvSpPr/>
          <p:nvPr>
            <p:custDataLst>
              <p:tags r:id="rId10"/>
            </p:custDataLst>
          </p:nvPr>
        </p:nvSpPr>
        <p:spPr>
          <a:xfrm>
            <a:off x="1013643" y="4304633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8540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84"/>
          <p:cNvSpPr/>
          <p:nvPr>
            <p:custDataLst>
              <p:tags r:id="rId12"/>
            </p:custDataLst>
          </p:nvPr>
        </p:nvSpPr>
        <p:spPr>
          <a:xfrm>
            <a:off x="6470080" y="4304633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85"/>
          <p:cNvSpPr txBox="1"/>
          <p:nvPr>
            <p:custDataLst>
              <p:tags r:id="rId13"/>
            </p:custDataLst>
          </p:nvPr>
        </p:nvSpPr>
        <p:spPr>
          <a:xfrm>
            <a:off x="6866053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佛教向西域传播的过程中，与当地的文化和宗教进行了融合和适应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佛教传入中国的途径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佛教经西域传入中国</a:t>
            </a:r>
            <a:endParaRPr lang="zh-CN" altLang="en-US"/>
          </a:p>
        </p:txBody>
      </p:sp>
      <p:sp>
        <p:nvSpPr>
          <p:cNvPr id="1049230" name="矩形 38"/>
          <p:cNvSpPr/>
          <p:nvPr>
            <p:custDataLst>
              <p:tags r:id="rId2"/>
            </p:custDataLst>
          </p:nvPr>
        </p:nvSpPr>
        <p:spPr>
          <a:xfrm rot="204112">
            <a:off x="1310621" y="1277937"/>
            <a:ext cx="4243940" cy="221514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39"/>
          <p:cNvSpPr/>
          <p:nvPr>
            <p:custDataLst>
              <p:tags r:id="rId3"/>
            </p:custDataLst>
          </p:nvPr>
        </p:nvSpPr>
        <p:spPr>
          <a:xfrm>
            <a:off x="1315525" y="1278638"/>
            <a:ext cx="4243940" cy="22151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1561418" y="1451674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佛教起源于印度，通过丝绸之路传入中国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6" name="矩形 100"/>
          <p:cNvSpPr/>
          <p:nvPr>
            <p:custDataLst>
              <p:tags r:id="rId5"/>
            </p:custDataLst>
          </p:nvPr>
        </p:nvSpPr>
        <p:spPr>
          <a:xfrm rot="204112">
            <a:off x="6631308" y="1277937"/>
            <a:ext cx="4243940" cy="221514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01"/>
          <p:cNvSpPr/>
          <p:nvPr>
            <p:custDataLst>
              <p:tags r:id="rId6"/>
            </p:custDataLst>
          </p:nvPr>
        </p:nvSpPr>
        <p:spPr>
          <a:xfrm>
            <a:off x="6636912" y="1278638"/>
            <a:ext cx="4243940" cy="22151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6883506" y="1451674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西域是佛教传入中国的重要通道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2" name="矩形 122"/>
          <p:cNvSpPr/>
          <p:nvPr>
            <p:custDataLst>
              <p:tags r:id="rId8"/>
            </p:custDataLst>
          </p:nvPr>
        </p:nvSpPr>
        <p:spPr>
          <a:xfrm rot="204112">
            <a:off x="1310621" y="4050018"/>
            <a:ext cx="4243940" cy="221514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23"/>
          <p:cNvSpPr/>
          <p:nvPr>
            <p:custDataLst>
              <p:tags r:id="rId9"/>
            </p:custDataLst>
          </p:nvPr>
        </p:nvSpPr>
        <p:spPr>
          <a:xfrm>
            <a:off x="1315525" y="4050719"/>
            <a:ext cx="4243940" cy="221514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1560718" y="4223755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佛教在西域得到了广泛传播和发展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8" name="矩形 89"/>
          <p:cNvSpPr/>
          <p:nvPr>
            <p:custDataLst>
              <p:tags r:id="rId11"/>
            </p:custDataLst>
          </p:nvPr>
        </p:nvSpPr>
        <p:spPr>
          <a:xfrm rot="204112">
            <a:off x="6631308" y="4050018"/>
            <a:ext cx="4243940" cy="221514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90"/>
          <p:cNvSpPr/>
          <p:nvPr>
            <p:custDataLst>
              <p:tags r:id="rId12"/>
            </p:custDataLst>
          </p:nvPr>
        </p:nvSpPr>
        <p:spPr>
          <a:xfrm>
            <a:off x="6636912" y="4050719"/>
            <a:ext cx="4243940" cy="22151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6882105" y="4223755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佛教传入中国后，与中国本土文化相结合，形成了具有中国特色的佛教文化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佛教经海路传入中国</a:t>
            </a:r>
            <a:endParaRPr lang="zh-CN" altLang="en-US"/>
          </a:p>
        </p:txBody>
      </p:sp>
      <p:sp>
        <p:nvSpPr>
          <p:cNvPr id="1049288" name="矩形 3"/>
          <p:cNvSpPr/>
          <p:nvPr>
            <p:custDataLst>
              <p:tags r:id="rId2"/>
            </p:custDataLst>
          </p:nvPr>
        </p:nvSpPr>
        <p:spPr>
          <a:xfrm>
            <a:off x="1399262" y="1277937"/>
            <a:ext cx="9946635" cy="109360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3"/>
          <p:cNvSpPr/>
          <p:nvPr>
            <p:custDataLst>
              <p:tags r:id="rId3"/>
            </p:custDataLst>
          </p:nvPr>
        </p:nvSpPr>
        <p:spPr>
          <a:xfrm>
            <a:off x="845639" y="1277937"/>
            <a:ext cx="269749" cy="109360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"/>
          <p:cNvSpPr txBox="1"/>
          <p:nvPr>
            <p:custDataLst>
              <p:tags r:id="rId4"/>
            </p:custDataLst>
          </p:nvPr>
        </p:nvSpPr>
        <p:spPr>
          <a:xfrm>
            <a:off x="1684058" y="1372425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海路传播：通过海上丝绸之路，佛教从印度、斯里兰卡等地传入中国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39"/>
          <p:cNvSpPr/>
          <p:nvPr>
            <p:custDataLst>
              <p:tags r:id="rId5"/>
            </p:custDataLst>
          </p:nvPr>
        </p:nvSpPr>
        <p:spPr>
          <a:xfrm>
            <a:off x="1399262" y="2576155"/>
            <a:ext cx="9946635" cy="109360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5"/>
          <p:cNvSpPr/>
          <p:nvPr>
            <p:custDataLst>
              <p:tags r:id="rId6"/>
            </p:custDataLst>
          </p:nvPr>
        </p:nvSpPr>
        <p:spPr>
          <a:xfrm>
            <a:off x="845639" y="2576155"/>
            <a:ext cx="269749" cy="109360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1"/>
          <p:cNvSpPr txBox="1"/>
          <p:nvPr>
            <p:custDataLst>
              <p:tags r:id="rId7"/>
            </p:custDataLst>
          </p:nvPr>
        </p:nvSpPr>
        <p:spPr>
          <a:xfrm>
            <a:off x="1684058" y="2670643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早期传播：东汉时期，佛教通过海路传入中国南方地区，如广州、泉州等地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12"/>
          <p:cNvSpPr/>
          <p:nvPr>
            <p:custDataLst>
              <p:tags r:id="rId8"/>
            </p:custDataLst>
          </p:nvPr>
        </p:nvSpPr>
        <p:spPr>
          <a:xfrm>
            <a:off x="1399262" y="3874373"/>
            <a:ext cx="9946635" cy="109360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7"/>
          <p:cNvSpPr/>
          <p:nvPr>
            <p:custDataLst>
              <p:tags r:id="rId9"/>
            </p:custDataLst>
          </p:nvPr>
        </p:nvSpPr>
        <p:spPr>
          <a:xfrm>
            <a:off x="845639" y="3874373"/>
            <a:ext cx="269749" cy="109360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19"/>
          <p:cNvSpPr txBox="1"/>
          <p:nvPr>
            <p:custDataLst>
              <p:tags r:id="rId10"/>
            </p:custDataLst>
          </p:nvPr>
        </p:nvSpPr>
        <p:spPr>
          <a:xfrm>
            <a:off x="1684058" y="3968861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经典翻译：佛教传入中国后，大量经典被翻译成中文，促进了佛教在中国的传播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9"/>
          <p:cNvSpPr/>
          <p:nvPr>
            <p:custDataLst>
              <p:tags r:id="rId11"/>
            </p:custDataLst>
          </p:nvPr>
        </p:nvSpPr>
        <p:spPr>
          <a:xfrm>
            <a:off x="1399262" y="5171925"/>
            <a:ext cx="9946635" cy="109360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6"/>
          <p:cNvSpPr/>
          <p:nvPr>
            <p:custDataLst>
              <p:tags r:id="rId12"/>
            </p:custDataLst>
          </p:nvPr>
        </p:nvSpPr>
        <p:spPr>
          <a:xfrm>
            <a:off x="845639" y="5171925"/>
            <a:ext cx="269749" cy="109360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27"/>
          <p:cNvSpPr txBox="1"/>
          <p:nvPr>
            <p:custDataLst>
              <p:tags r:id="rId13"/>
            </p:custDataLst>
          </p:nvPr>
        </p:nvSpPr>
        <p:spPr>
          <a:xfrm>
            <a:off x="1684058" y="5266414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僧人交流：通过海路，许多印度、斯里兰卡的僧人来到中国，促进了佛教在中国的传播和发展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佛教与中外文化交流</a:t>
            </a:r>
            <a:endParaRPr lang="zh-CN" altLang="en-US"/>
          </a:p>
        </p:txBody>
      </p:sp>
      <p:sp>
        <p:nvSpPr>
          <p:cNvPr id="1049346" name="椭圆 262"/>
          <p:cNvSpPr/>
          <p:nvPr>
            <p:custDataLst>
              <p:tags r:id="rId2"/>
            </p:custDataLst>
          </p:nvPr>
        </p:nvSpPr>
        <p:spPr>
          <a:xfrm>
            <a:off x="2473015" y="4020322"/>
            <a:ext cx="7244942" cy="189544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3"/>
          <p:cNvSpPr/>
          <p:nvPr>
            <p:custDataLst>
              <p:tags r:id="rId3"/>
            </p:custDataLst>
          </p:nvPr>
        </p:nvSpPr>
        <p:spPr>
          <a:xfrm>
            <a:off x="3312245" y="4099483"/>
            <a:ext cx="5493005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4"/>
          <p:cNvSpPr/>
          <p:nvPr>
            <p:custDataLst>
              <p:tags r:id="rId4"/>
            </p:custDataLst>
          </p:nvPr>
        </p:nvSpPr>
        <p:spPr>
          <a:xfrm>
            <a:off x="4098059" y="4332459"/>
            <a:ext cx="3920493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5"/>
          <p:cNvSpPr/>
          <p:nvPr>
            <p:custDataLst>
              <p:tags r:id="rId5"/>
            </p:custDataLst>
          </p:nvPr>
        </p:nvSpPr>
        <p:spPr>
          <a:xfrm>
            <a:off x="4762235" y="4529395"/>
            <a:ext cx="2591893" cy="7680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6"/>
          <p:cNvSpPr/>
          <p:nvPr>
            <p:custDataLst>
              <p:tags r:id="rId6"/>
            </p:custDataLst>
          </p:nvPr>
        </p:nvSpPr>
        <p:spPr>
          <a:xfrm>
            <a:off x="5443145" y="4730836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1" y="4657468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68"/>
          <p:cNvSpPr/>
          <p:nvPr>
            <p:custDataLst>
              <p:tags r:id="rId8"/>
            </p:custDataLst>
          </p:nvPr>
        </p:nvSpPr>
        <p:spPr>
          <a:xfrm flipV="1">
            <a:off x="2831490" y="4474047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9"/>
          <p:cNvSpPr/>
          <p:nvPr>
            <p:custDataLst>
              <p:tags r:id="rId9"/>
            </p:custDataLst>
          </p:nvPr>
        </p:nvSpPr>
        <p:spPr>
          <a:xfrm flipV="1">
            <a:off x="2872679" y="4515880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72144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85415"/>
            <a:ext cx="0" cy="18954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2"/>
          <p:cNvSpPr/>
          <p:nvPr>
            <p:custDataLst>
              <p:tags r:id="rId12"/>
            </p:custDataLst>
          </p:nvPr>
        </p:nvSpPr>
        <p:spPr>
          <a:xfrm flipV="1">
            <a:off x="4044641" y="3548577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8" y="3961756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4" y="3654124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5"/>
          <p:cNvSpPr/>
          <p:nvPr>
            <p:custDataLst>
              <p:tags r:id="rId15"/>
            </p:custDataLst>
          </p:nvPr>
        </p:nvSpPr>
        <p:spPr>
          <a:xfrm flipV="1">
            <a:off x="7027643" y="3470703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6"/>
          <p:cNvSpPr/>
          <p:nvPr>
            <p:custDataLst>
              <p:tags r:id="rId16"/>
            </p:custDataLst>
          </p:nvPr>
        </p:nvSpPr>
        <p:spPr>
          <a:xfrm flipV="1">
            <a:off x="7068832" y="3512536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7"/>
          <p:cNvSpPr/>
          <p:nvPr>
            <p:custDataLst>
              <p:tags r:id="rId17"/>
            </p:custDataLst>
          </p:nvPr>
        </p:nvSpPr>
        <p:spPr>
          <a:xfrm flipV="1">
            <a:off x="3796862" y="4318300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2" y="4431571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550634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838958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81"/>
          <p:cNvSpPr/>
          <p:nvPr>
            <p:custDataLst>
              <p:tags r:id="rId21"/>
            </p:custDataLst>
          </p:nvPr>
        </p:nvSpPr>
        <p:spPr>
          <a:xfrm flipV="1">
            <a:off x="4969468" y="4857622"/>
            <a:ext cx="322073" cy="32206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0" y="5230899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图形 15"/>
          <p:cNvSpPr/>
          <p:nvPr>
            <p:custDataLst>
              <p:tags r:id="rId23"/>
            </p:custDataLst>
          </p:nvPr>
        </p:nvSpPr>
        <p:spPr>
          <a:xfrm>
            <a:off x="5035757" y="4926485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19"/>
          <p:cNvSpPr/>
          <p:nvPr>
            <p:custDataLst>
              <p:tags r:id="rId24"/>
            </p:custDataLst>
          </p:nvPr>
        </p:nvSpPr>
        <p:spPr>
          <a:xfrm>
            <a:off x="8561942" y="4623358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27"/>
          <p:cNvSpPr/>
          <p:nvPr>
            <p:custDataLst>
              <p:tags r:id="rId25"/>
            </p:custDataLst>
          </p:nvPr>
        </p:nvSpPr>
        <p:spPr>
          <a:xfrm>
            <a:off x="4146327" y="3670857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4" y="3620658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7"/>
            </p:custDataLst>
          </p:nvPr>
        </p:nvSpPr>
        <p:spPr>
          <a:xfrm>
            <a:off x="694798" y="3692095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佛教通过丝绸之路传入中国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8"/>
            </p:custDataLst>
          </p:nvPr>
        </p:nvSpPr>
        <p:spPr>
          <a:xfrm>
            <a:off x="9371568" y="3692095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佛教在中国历史上的地位和影响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9"/>
            </p:custDataLst>
          </p:nvPr>
        </p:nvSpPr>
        <p:spPr>
          <a:xfrm>
            <a:off x="7051456" y="1601098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佛教对中外文化交流的影响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0"/>
            </p:custDataLst>
          </p:nvPr>
        </p:nvSpPr>
        <p:spPr>
          <a:xfrm>
            <a:off x="3014910" y="1601098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佛教与中国本土文化的融合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2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佛教在中国的传播和发展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https://d.book118.com/055003232331011042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PLACING_PICTURE_USER_VIEWPORT" val="{&quot;height&quot;:3306.508661417323,&quot;width&quot;:2345.3811023622047}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08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50.3&quot;,&quot;top&quot;:&quot;42.3&quot;,&quot;width&quot;:&quot;296.25&quot;,&quot;height&quot;:&quot;448.85&quot;}"/>
  <p:tag name="KSO_WM_SLIDE_ID" val="custom2023025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0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5">
      <a:dk1>
        <a:sysClr val="windowText" lastClr="000000"/>
      </a:dk1>
      <a:lt1>
        <a:sysClr val="window" lastClr="FFFFFF"/>
      </a:lt1>
      <a:dk2>
        <a:srgbClr val="4E433C"/>
      </a:dk2>
      <a:lt2>
        <a:srgbClr val="E9E5E2"/>
      </a:lt2>
      <a:accent1>
        <a:srgbClr val="635149"/>
      </a:accent1>
      <a:accent2>
        <a:srgbClr val="819F8C"/>
      </a:accent2>
      <a:accent3>
        <a:srgbClr val="8ECAA9"/>
      </a:accent3>
      <a:accent4>
        <a:srgbClr val="9496C6"/>
      </a:accent4>
      <a:accent5>
        <a:srgbClr val="678AB1"/>
      </a:accent5>
      <a:accent6>
        <a:srgbClr val="DB7A3F"/>
      </a:accent6>
      <a:hlink>
        <a:srgbClr val="0563C1"/>
      </a:hlink>
      <a:folHlink>
        <a:srgbClr val="954F72"/>
      </a:folHlink>
    </a:clrScheme>
    <a:fontScheme name="自定义 21">
      <a:majorFont>
        <a:latin typeface="汉仪细秀体简 L"/>
        <a:ea typeface="汉仪细秀体简 L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汉仪细秀体简 L</vt:lpstr>
      <vt:lpstr>MiSans</vt:lpstr>
      <vt:lpstr>Wingdings</vt:lpstr>
      <vt:lpstr>Calibri Light</vt:lpstr>
      <vt:lpstr>MiSans Normal</vt:lpstr>
      <vt:lpstr>微软雅黑</vt:lpstr>
      <vt:lpstr>Office Theme</vt:lpstr>
      <vt:lpstr>中国历史上佛教的传入</vt:lpstr>
      <vt:lpstr>目录</vt:lpstr>
      <vt:lpstr>佛教的起源和早期传播</vt:lpstr>
      <vt:lpstr>佛教的起源和基本教义</vt:lpstr>
      <vt:lpstr>佛教在印度的发展</vt:lpstr>
      <vt:lpstr>佛教向西域的传播</vt:lpstr>
      <vt:lpstr>佛教传入中国的途径</vt:lpstr>
      <vt:lpstr>佛教经西域传入中国</vt:lpstr>
      <vt:lpstr>佛教经海路传入中国</vt:lpstr>
      <vt:lpstr>佛教与中外文化交流</vt:lpstr>
      <vt:lpstr>佛教在中国的传播和发展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2024-09-04T10:05:23.737</cp:lastPrinted>
  <dcterms:created xsi:type="dcterms:W3CDTF">2024-09-04T02:05:23Z</dcterms:created>
  <dcterms:modified xsi:type="dcterms:W3CDTF">2024-09-04T02:05:27Z</dcterms:modified>
</cp:coreProperties>
</file>