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D40CBA-D60C-4D78-8453-1F6A15A369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8A6887-D740-408B-BAF4-FA199CAFA9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2D3C0E-2CA9-48C5-8D3B-0BAC082B55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0FF1A1A-7659-48D7-ACCB-B85F7B50E3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FDA14AA-5F54-4010-930C-A2B7FFD589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9D8203F-1A55-4B9E-B9FA-F91BD873ED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C50F105-4575-41C4-A0E1-88CCFC39DA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DD01B09-4B99-4261-A254-6FC15EAA2D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4E3B344-29B0-4555-A8B3-312B79DC15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EE91DB-84C3-424C-B869-DA1AE1EFE3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11A378-4801-4B3D-AA55-EEB3471522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55014303213011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酒店服务质量月工作总结报告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服务质量月活动回顾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服务质量数据分析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服务质量改进方案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员工培训与激励措施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下一步工作计划与展望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06" b="1606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提升服务质量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增强团队凝聚力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提高客户满意度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通过总结，发现服务中的问题，提出改进措施，从而提升酒店整体服务质量。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总结酒店在服务质量月中的成果，表彰优秀团队和个人，增强员工归属感和团队凝聚力。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分析客户反馈，了解客户需求，为客户提供更优质的服务，提高客户满意度。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汇报目的和背景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涵盖酒店各部门在服务质量月中的工作成果、问题及改进措施。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汇报范围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服务质量月结束后的第一周进行汇报。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汇报时间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汇报范围和时间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服务质量月活动回顾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4294" y="1287329"/>
            <a:ext cx="2035112" cy="2035112"/>
            <a:chOff x="1204294" y="128732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204294" y="1287329"/>
              <a:ext cx="2035112" cy="2035112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791319" y="198722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838147" y="1287233"/>
            <a:ext cx="2035112" cy="2035112"/>
            <a:chOff x="3838147" y="1287233"/>
            <a:chExt cx="2035112" cy="2035112"/>
          </a:xfrm>
        </p:grpSpPr>
        <p:sp>
          <p:nvSpPr>
            <p:cNvPr id="6" name="AutoShape 6"/>
            <p:cNvSpPr/>
            <p:nvPr/>
          </p:nvSpPr>
          <p:spPr>
            <a:xfrm flipH="1">
              <a:off x="3838147" y="1287233"/>
              <a:ext cx="2035112" cy="2035112"/>
            </a:xfrm>
            <a:prstGeom prst="ellipse">
              <a:avLst/>
            </a:prstGeom>
            <a:ln w="9525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4556617" y="1941220"/>
            <a:ext cx="595503" cy="1060133"/>
            <a:chOff x="4556617" y="1941220"/>
            <a:chExt cx="595503" cy="1060133"/>
          </a:xfrm>
        </p:grpSpPr>
        <p:sp>
          <p:nvSpPr>
            <p:cNvPr id="8" name="Freeform 8"/>
            <p:cNvSpPr/>
            <p:nvPr/>
          </p:nvSpPr>
          <p:spPr>
            <a:xfrm>
              <a:off x="4556617" y="1941220"/>
              <a:ext cx="595503" cy="1060133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4729210" y="1757387"/>
            <a:ext cx="261747" cy="541878"/>
            <a:chOff x="4729210" y="1757387"/>
            <a:chExt cx="261747" cy="541878"/>
          </a:xfrm>
        </p:grpSpPr>
        <p:sp>
          <p:nvSpPr>
            <p:cNvPr id="10" name="Freeform 10"/>
            <p:cNvSpPr/>
            <p:nvPr/>
          </p:nvSpPr>
          <p:spPr>
            <a:xfrm>
              <a:off x="4866656" y="2100573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40380" y="1956650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866656" y="2032755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949905" y="2032755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917139" y="1828158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30283" y="189416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733306" y="2100573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766072" y="189416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740450" y="2032755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822555" y="1757387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866656" y="1757387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807125" y="180434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4782741" y="1828158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751785" y="1956650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866656" y="216134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788646" y="1956650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810078" y="1828158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781503" y="2032755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866656" y="1956650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866656" y="1828158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866656" y="189416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4799981" y="189416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4773216" y="222916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4777407" y="2100573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4774359" y="216134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4729210" y="216134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4961239" y="216134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4957049" y="2100573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4805887" y="181272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4900565" y="181272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853512" y="181272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4792837" y="187749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4913043" y="187749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853512" y="187749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4782741" y="194122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4924283" y="194122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853512" y="194122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4773216" y="201732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934474" y="201732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853512" y="201732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4766072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941523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4853512" y="208514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4763119" y="214581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946952" y="214581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853512" y="214581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4760166" y="221363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4949905" y="221363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853512" y="221363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4853512" y="2283834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6479524" y="1287233"/>
            <a:ext cx="2035112" cy="2035112"/>
            <a:chOff x="6479524" y="1287233"/>
            <a:chExt cx="2035112" cy="2035112"/>
          </a:xfrm>
        </p:grpSpPr>
        <p:sp>
          <p:nvSpPr>
            <p:cNvPr id="61" name="AutoShape 61"/>
            <p:cNvSpPr/>
            <p:nvPr/>
          </p:nvSpPr>
          <p:spPr>
            <a:xfrm flipH="1">
              <a:off x="6479524" y="1287233"/>
              <a:ext cx="2035112" cy="2035112"/>
            </a:xfrm>
            <a:prstGeom prst="ellipse">
              <a:avLst/>
            </a:prstGeom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7181041" y="1888451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3" name="Group 63"/>
          <p:cNvGrpSpPr/>
          <p:nvPr/>
        </p:nvGrpSpPr>
        <p:grpSpPr>
          <a:xfrm>
            <a:off x="9103948" y="1287329"/>
            <a:ext cx="2035112" cy="2035112"/>
            <a:chOff x="9103948" y="1287329"/>
            <a:chExt cx="2035112" cy="2035112"/>
          </a:xfrm>
        </p:grpSpPr>
        <p:sp>
          <p:nvSpPr>
            <p:cNvPr id="64" name="AutoShape 64"/>
            <p:cNvSpPr/>
            <p:nvPr/>
          </p:nvSpPr>
          <p:spPr>
            <a:xfrm flipH="1">
              <a:off x="9103948" y="1287329"/>
              <a:ext cx="2035112" cy="2035112"/>
            </a:xfrm>
            <a:prstGeom prst="ellipse">
              <a:avLst/>
            </a:prstGeom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9551051" y="213019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1061323" y="2678169"/>
            <a:ext cx="653320" cy="651796"/>
            <a:chOff x="1061323" y="2678169"/>
            <a:chExt cx="653320" cy="651796"/>
          </a:xfrm>
        </p:grpSpPr>
        <p:sp>
          <p:nvSpPr>
            <p:cNvPr id="67" name="AutoShape 67"/>
            <p:cNvSpPr/>
            <p:nvPr/>
          </p:nvSpPr>
          <p:spPr>
            <a:xfrm flipH="1">
              <a:off x="1061323" y="2678169"/>
              <a:ext cx="653320" cy="65179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8" name="Group 68"/>
          <p:cNvGrpSpPr/>
          <p:nvPr/>
        </p:nvGrpSpPr>
        <p:grpSpPr>
          <a:xfrm>
            <a:off x="3695557" y="2678169"/>
            <a:ext cx="653320" cy="651796"/>
            <a:chOff x="3695557" y="2678169"/>
            <a:chExt cx="653320" cy="651796"/>
          </a:xfrm>
        </p:grpSpPr>
        <p:sp>
          <p:nvSpPr>
            <p:cNvPr id="69" name="AutoShape 69"/>
            <p:cNvSpPr/>
            <p:nvPr/>
          </p:nvSpPr>
          <p:spPr>
            <a:xfrm flipH="1">
              <a:off x="3695557" y="2678169"/>
              <a:ext cx="653320" cy="65179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0" name="Group 70"/>
          <p:cNvGrpSpPr/>
          <p:nvPr/>
        </p:nvGrpSpPr>
        <p:grpSpPr>
          <a:xfrm>
            <a:off x="6337221" y="2678169"/>
            <a:ext cx="653320" cy="651796"/>
            <a:chOff x="6337221" y="2678169"/>
            <a:chExt cx="653320" cy="651796"/>
          </a:xfrm>
        </p:grpSpPr>
        <p:sp>
          <p:nvSpPr>
            <p:cNvPr id="71" name="AutoShape 71"/>
            <p:cNvSpPr/>
            <p:nvPr/>
          </p:nvSpPr>
          <p:spPr>
            <a:xfrm flipH="1">
              <a:off x="6337221" y="2678169"/>
              <a:ext cx="653320" cy="651796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8962406" y="2678169"/>
            <a:ext cx="651796" cy="651796"/>
            <a:chOff x="8962406" y="2678169"/>
            <a:chExt cx="651796" cy="651796"/>
          </a:xfrm>
        </p:grpSpPr>
        <p:sp>
          <p:nvSpPr>
            <p:cNvPr id="73" name="AutoShape 73"/>
            <p:cNvSpPr/>
            <p:nvPr/>
          </p:nvSpPr>
          <p:spPr>
            <a:xfrm flipH="1">
              <a:off x="8962406" y="2678169"/>
              <a:ext cx="651796" cy="651796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4" name="TextBox 74"/>
          <p:cNvSpPr txBox="1"/>
          <p:nvPr/>
        </p:nvSpPr>
        <p:spPr>
          <a:xfrm>
            <a:off x="948881" y="2735700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3592640" y="2745225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6" name="TextBox 76"/>
          <p:cNvSpPr txBox="1"/>
          <p:nvPr/>
        </p:nvSpPr>
        <p:spPr>
          <a:xfrm>
            <a:off x="6234303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7" name="TextBox 77"/>
          <p:cNvSpPr txBox="1"/>
          <p:nvPr/>
        </p:nvSpPr>
        <p:spPr>
          <a:xfrm>
            <a:off x="8858727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8" name="TextBox 78"/>
          <p:cNvSpPr txBox="1"/>
          <p:nvPr/>
        </p:nvSpPr>
        <p:spPr>
          <a:xfrm>
            <a:off x="948881" y="3787496"/>
            <a:ext cx="2447925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制定详细方案</a:t>
            </a:r>
          </a:p>
        </p:txBody>
      </p:sp>
      <p:sp>
        <p:nvSpPr>
          <p:cNvPr id="79" name="TextBox 79"/>
          <p:cNvSpPr txBox="1"/>
          <p:nvPr/>
        </p:nvSpPr>
        <p:spPr>
          <a:xfrm>
            <a:off x="3582734" y="3787496"/>
            <a:ext cx="2447925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成立专项小组</a:t>
            </a:r>
          </a:p>
        </p:txBody>
      </p:sp>
      <p:sp>
        <p:nvSpPr>
          <p:cNvPr id="80" name="TextBox 80"/>
          <p:cNvSpPr txBox="1"/>
          <p:nvPr/>
        </p:nvSpPr>
        <p:spPr>
          <a:xfrm>
            <a:off x="6224111" y="3787496"/>
            <a:ext cx="2447925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确定活动主题</a:t>
            </a:r>
          </a:p>
        </p:txBody>
      </p:sp>
      <p:sp>
        <p:nvSpPr>
          <p:cNvPr id="81" name="TextBox 81"/>
          <p:cNvSpPr txBox="1"/>
          <p:nvPr/>
        </p:nvSpPr>
        <p:spPr>
          <a:xfrm>
            <a:off x="8848535" y="3787496"/>
            <a:ext cx="2447925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分配任务与资源</a:t>
            </a:r>
          </a:p>
        </p:txBody>
      </p:sp>
      <p:grpSp>
        <p:nvGrpSpPr>
          <p:cNvPr id="82" name="Group 8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3" name="AutoShape 8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AutoShape 9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AutoShape 10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TextBox 10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活动策划与准备</a:t>
              </a:r>
            </a:p>
          </p:txBody>
        </p:sp>
      </p:grpSp>
      <p:sp>
        <p:nvSpPr>
          <p:cNvPr id="104" name="TextBox 104"/>
          <p:cNvSpPr txBox="1"/>
          <p:nvPr/>
        </p:nvSpPr>
        <p:spPr>
          <a:xfrm>
            <a:off x="6257058" y="4234910"/>
            <a:ext cx="24479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以“提升服务质量，创造客户价值”为主题，突出酒店服务特色。</a:t>
            </a:r>
          </a:p>
        </p:txBody>
      </p:sp>
      <p:sp>
        <p:nvSpPr>
          <p:cNvPr id="105" name="TextBox 105"/>
          <p:cNvSpPr txBox="1"/>
          <p:nvPr/>
        </p:nvSpPr>
        <p:spPr>
          <a:xfrm>
            <a:off x="3600742" y="4234910"/>
            <a:ext cx="24479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组建由各部门代表组成的专项小组，负责活动的筹备和执行。</a:t>
            </a:r>
          </a:p>
        </p:txBody>
      </p:sp>
      <p:sp>
        <p:nvSpPr>
          <p:cNvPr id="106" name="TextBox 106"/>
          <p:cNvSpPr txBox="1"/>
          <p:nvPr/>
        </p:nvSpPr>
        <p:spPr>
          <a:xfrm>
            <a:off x="944426" y="4234910"/>
            <a:ext cx="24479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根据酒店实际情况，制定详细的服务质量月活动方案。</a:t>
            </a:r>
          </a:p>
        </p:txBody>
      </p:sp>
      <p:sp>
        <p:nvSpPr>
          <p:cNvPr id="107" name="TextBox 107"/>
          <p:cNvSpPr txBox="1"/>
          <p:nvPr/>
        </p:nvSpPr>
        <p:spPr>
          <a:xfrm>
            <a:off x="8913375" y="4234910"/>
            <a:ext cx="24479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明确各部门职责，分配相应任务和资源，确保活动顺利进行。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856" r="18856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48" r="16948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28382" r="28382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活动宣传与推广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设计并制作服务质量月活动海报、传单、展板等宣传资料。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在酒店内外显眼位置张贴海报、摆放展板，营造活动氛围。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通过酒店官方网站、微信公众号等渠道进行活动预告和实时更新。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与合作伙伴共同推广，扩大活动影响力。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制作宣传资料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酒店内外宣传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社交媒体推广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合作伙伴推广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1423988"/>
            <a:ext cx="6085713" cy="1369790"/>
            <a:chOff x="454963" y="1423988"/>
            <a:chExt cx="6085713" cy="1369790"/>
          </a:xfrm>
        </p:grpSpPr>
        <p:sp>
          <p:nvSpPr>
            <p:cNvPr id="3" name="Freeform 3"/>
            <p:cNvSpPr/>
            <p:nvPr/>
          </p:nvSpPr>
          <p:spPr>
            <a:xfrm>
              <a:off x="1412320" y="1423988"/>
              <a:ext cx="737616" cy="1369790"/>
            </a:xfrm>
            <a:custGeom>
              <a:rect l="l" t="t" r="r" b="b"/>
              <a:pathLst>
                <a:path w="325" h="603">
                  <a:moveTo>
                    <a:pt x="0" y="0"/>
                  </a:moveTo>
                  <a:lnTo>
                    <a:pt x="325" y="316"/>
                  </a:lnTo>
                  <a:lnTo>
                    <a:pt x="325" y="603"/>
                  </a:lnTo>
                  <a:lnTo>
                    <a:pt x="0" y="39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64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454963" y="1423988"/>
              <a:ext cx="957358" cy="90163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2149841" y="2141982"/>
              <a:ext cx="4390835" cy="651796"/>
            </a:xfrm>
            <a:custGeom>
              <a:rect l="l" t="t" r="r" b="b"/>
              <a:pathLst>
                <a:path w="1931" h="287">
                  <a:moveTo>
                    <a:pt x="0" y="0"/>
                  </a:moveTo>
                  <a:lnTo>
                    <a:pt x="1831" y="0"/>
                  </a:lnTo>
                  <a:lnTo>
                    <a:pt x="1932" y="144"/>
                  </a:lnTo>
                  <a:lnTo>
                    <a:pt x="1831" y="287"/>
                  </a:lnTo>
                  <a:lnTo>
                    <a:pt x="0" y="2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689754" y="1679924"/>
            <a:ext cx="541020" cy="413385"/>
            <a:chOff x="689754" y="1679924"/>
            <a:chExt cx="541020" cy="413385"/>
          </a:xfrm>
        </p:grpSpPr>
        <p:sp>
          <p:nvSpPr>
            <p:cNvPr id="7" name="TextBox 7"/>
            <p:cNvSpPr txBox="1"/>
            <p:nvPr/>
          </p:nvSpPr>
          <p:spPr>
            <a:xfrm>
              <a:off x="689754" y="1679924"/>
              <a:ext cx="541020" cy="413385"/>
            </a:xfrm>
            <a:prstGeom prst="rect">
              <a:avLst/>
            </a:prstGeom>
          </p:spPr>
          <p:txBody>
            <a:bodyPr wrap="square" lIns="60960" tIns="30480" rIns="60960" bIns="3048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2400">
                  <a:solidFill>
                    <a:schemeClr val="l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454963" y="2325624"/>
            <a:ext cx="6085713" cy="1131951"/>
            <a:chOff x="454963" y="2325624"/>
            <a:chExt cx="6085713" cy="1131951"/>
          </a:xfrm>
        </p:grpSpPr>
        <p:sp>
          <p:nvSpPr>
            <p:cNvPr id="9" name="Freeform 9"/>
            <p:cNvSpPr/>
            <p:nvPr/>
          </p:nvSpPr>
          <p:spPr>
            <a:xfrm>
              <a:off x="1412320" y="2325624"/>
              <a:ext cx="737616" cy="1131951"/>
            </a:xfrm>
            <a:custGeom>
              <a:rect l="l" t="t" r="r" b="b"/>
              <a:pathLst>
                <a:path w="325" h="498">
                  <a:moveTo>
                    <a:pt x="0" y="0"/>
                  </a:moveTo>
                  <a:lnTo>
                    <a:pt x="325" y="206"/>
                  </a:lnTo>
                  <a:lnTo>
                    <a:pt x="325" y="498"/>
                  </a:lnTo>
                  <a:lnTo>
                    <a:pt x="0" y="39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60000"/>
                <a:lumOff val="40000"/>
                <a:alpha val="64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2325624"/>
              <a:ext cx="957358" cy="904685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149841" y="2793778"/>
              <a:ext cx="4390835" cy="663797"/>
            </a:xfrm>
            <a:custGeom>
              <a:rect l="l" t="t" r="r" b="b"/>
              <a:pathLst>
                <a:path w="1931" h="292">
                  <a:moveTo>
                    <a:pt x="0" y="0"/>
                  </a:moveTo>
                  <a:lnTo>
                    <a:pt x="1831" y="0"/>
                  </a:lnTo>
                  <a:lnTo>
                    <a:pt x="1932" y="149"/>
                  </a:lnTo>
                  <a:lnTo>
                    <a:pt x="1831" y="292"/>
                  </a:lnTo>
                  <a:lnTo>
                    <a:pt x="0" y="292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TextBox 12"/>
            <p:cNvSpPr txBox="1"/>
            <p:nvPr/>
          </p:nvSpPr>
          <p:spPr>
            <a:xfrm>
              <a:off x="646129" y="2549938"/>
              <a:ext cx="541020" cy="413385"/>
            </a:xfrm>
            <a:prstGeom prst="rect">
              <a:avLst/>
            </a:prstGeom>
          </p:spPr>
          <p:txBody>
            <a:bodyPr wrap="square" lIns="60960" tIns="30480" rIns="60960" bIns="3048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2400">
                  <a:solidFill>
                    <a:schemeClr val="l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grpSp>
        <p:nvGrpSpPr>
          <p:cNvPr id="13" name="Group 13"/>
          <p:cNvGrpSpPr/>
          <p:nvPr/>
        </p:nvGrpSpPr>
        <p:grpSpPr>
          <a:xfrm>
            <a:off x="454963" y="3230309"/>
            <a:ext cx="6085713" cy="903160"/>
            <a:chOff x="454963" y="3230309"/>
            <a:chExt cx="6085713" cy="903160"/>
          </a:xfrm>
        </p:grpSpPr>
        <p:sp>
          <p:nvSpPr>
            <p:cNvPr id="14" name="Freeform 14"/>
            <p:cNvSpPr/>
            <p:nvPr/>
          </p:nvSpPr>
          <p:spPr>
            <a:xfrm>
              <a:off x="1412320" y="3230309"/>
              <a:ext cx="737616" cy="903160"/>
            </a:xfrm>
            <a:custGeom>
              <a:rect l="l" t="t" r="r" b="b"/>
              <a:pathLst>
                <a:path w="325" h="397">
                  <a:moveTo>
                    <a:pt x="0" y="0"/>
                  </a:moveTo>
                  <a:lnTo>
                    <a:pt x="325" y="100"/>
                  </a:lnTo>
                  <a:lnTo>
                    <a:pt x="325" y="397"/>
                  </a:lnTo>
                  <a:lnTo>
                    <a:pt x="0" y="39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>
                <a:lumMod val="60000"/>
                <a:lumOff val="40000"/>
                <a:alpha val="64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3230309"/>
              <a:ext cx="957358" cy="903160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2149841" y="3457575"/>
              <a:ext cx="4390835" cy="675894"/>
            </a:xfrm>
            <a:custGeom>
              <a:rect l="l" t="t" r="r" b="b"/>
              <a:pathLst>
                <a:path w="1931" h="293">
                  <a:moveTo>
                    <a:pt x="0" y="0"/>
                  </a:moveTo>
                  <a:lnTo>
                    <a:pt x="1831" y="0"/>
                  </a:lnTo>
                  <a:lnTo>
                    <a:pt x="1932" y="149"/>
                  </a:lnTo>
                  <a:lnTo>
                    <a:pt x="1831" y="293"/>
                  </a:lnTo>
                  <a:lnTo>
                    <a:pt x="0" y="2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TextBox 17"/>
            <p:cNvSpPr txBox="1"/>
            <p:nvPr/>
          </p:nvSpPr>
          <p:spPr>
            <a:xfrm>
              <a:off x="646129" y="3438049"/>
              <a:ext cx="541020" cy="413385"/>
            </a:xfrm>
            <a:prstGeom prst="rect">
              <a:avLst/>
            </a:prstGeom>
          </p:spPr>
          <p:txBody>
            <a:bodyPr wrap="square" lIns="60960" tIns="30480" rIns="60960" bIns="3048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2400">
                  <a:solidFill>
                    <a:schemeClr val="l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4133469"/>
            <a:ext cx="6085713" cy="892588"/>
            <a:chOff x="454963" y="4133469"/>
            <a:chExt cx="6085713" cy="892588"/>
          </a:xfrm>
        </p:grpSpPr>
        <p:sp>
          <p:nvSpPr>
            <p:cNvPr id="19" name="Freeform 19"/>
            <p:cNvSpPr/>
            <p:nvPr/>
          </p:nvSpPr>
          <p:spPr>
            <a:xfrm>
              <a:off x="1412320" y="4133469"/>
              <a:ext cx="737616" cy="892588"/>
            </a:xfrm>
            <a:custGeom>
              <a:rect l="l" t="t" r="r" b="b"/>
              <a:pathLst>
                <a:path w="325" h="393">
                  <a:moveTo>
                    <a:pt x="0" y="393"/>
                  </a:moveTo>
                  <a:lnTo>
                    <a:pt x="325" y="293"/>
                  </a:lnTo>
                  <a:lnTo>
                    <a:pt x="325" y="0"/>
                  </a:lnTo>
                  <a:lnTo>
                    <a:pt x="0" y="0"/>
                  </a:lnTo>
                  <a:lnTo>
                    <a:pt x="0" y="393"/>
                  </a:lnTo>
                  <a:close/>
                </a:path>
              </a:pathLst>
            </a:custGeom>
            <a:solidFill>
              <a:schemeClr val="accent4">
                <a:lumMod val="60000"/>
                <a:lumOff val="40000"/>
                <a:alpha val="64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133469"/>
              <a:ext cx="957358" cy="892588"/>
            </a:xfrm>
            <a:prstGeom prst="rect">
              <a:avLst/>
            </a:pr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2149841" y="4133469"/>
              <a:ext cx="4390835" cy="665321"/>
            </a:xfrm>
            <a:custGeom>
              <a:rect l="l" t="t" r="r" b="b"/>
              <a:pathLst>
                <a:path w="1931" h="288">
                  <a:moveTo>
                    <a:pt x="0" y="288"/>
                  </a:moveTo>
                  <a:lnTo>
                    <a:pt x="1831" y="288"/>
                  </a:lnTo>
                  <a:lnTo>
                    <a:pt x="1932" y="144"/>
                  </a:lnTo>
                  <a:lnTo>
                    <a:pt x="1831" y="0"/>
                  </a:lnTo>
                  <a:lnTo>
                    <a:pt x="0" y="0"/>
                  </a:lnTo>
                  <a:lnTo>
                    <a:pt x="0" y="288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TextBox 22"/>
            <p:cNvSpPr txBox="1"/>
            <p:nvPr/>
          </p:nvSpPr>
          <p:spPr>
            <a:xfrm>
              <a:off x="661179" y="4335209"/>
              <a:ext cx="541020" cy="413385"/>
            </a:xfrm>
            <a:prstGeom prst="rect">
              <a:avLst/>
            </a:prstGeom>
          </p:spPr>
          <p:txBody>
            <a:bodyPr wrap="square" lIns="60960" tIns="30480" rIns="60960" bIns="3048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2400">
                  <a:solidFill>
                    <a:schemeClr val="l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4797266"/>
            <a:ext cx="6085713" cy="1133476"/>
            <a:chOff x="454963" y="4797266"/>
            <a:chExt cx="6085713" cy="1133476"/>
          </a:xfrm>
        </p:grpSpPr>
        <p:sp>
          <p:nvSpPr>
            <p:cNvPr id="24" name="Freeform 24"/>
            <p:cNvSpPr/>
            <p:nvPr/>
          </p:nvSpPr>
          <p:spPr>
            <a:xfrm>
              <a:off x="1412320" y="4797266"/>
              <a:ext cx="737616" cy="1133475"/>
            </a:xfrm>
            <a:custGeom>
              <a:rect l="l" t="t" r="r" b="b"/>
              <a:pathLst>
                <a:path w="325" h="498">
                  <a:moveTo>
                    <a:pt x="0" y="498"/>
                  </a:moveTo>
                  <a:lnTo>
                    <a:pt x="325" y="292"/>
                  </a:lnTo>
                  <a:lnTo>
                    <a:pt x="325" y="0"/>
                  </a:lnTo>
                  <a:lnTo>
                    <a:pt x="0" y="100"/>
                  </a:lnTo>
                  <a:lnTo>
                    <a:pt x="0" y="498"/>
                  </a:lnTo>
                  <a:close/>
                </a:path>
              </a:pathLst>
            </a:custGeom>
            <a:solidFill>
              <a:schemeClr val="accent5">
                <a:alpha val="64000"/>
              </a:schemeClr>
            </a:solidFill>
          </p:spPr>
          <p:style>
            <a:lnRef idx="0">
              <a:schemeClr val="accent5"/>
            </a:lnRef>
            <a:fillRef idx="1">
              <a:schemeClr val="accent5"/>
            </a:fillRef>
            <a:effectRef idx="0">
              <a:schemeClr val="accent5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026057"/>
              <a:ext cx="957358" cy="904685"/>
            </a:xfrm>
            <a:prstGeom prst="rect">
              <a:avLst/>
            </a:prstGeom>
            <a:solidFill>
              <a:schemeClr val="accent5">
                <a:alpha val="100000"/>
              </a:schemeClr>
            </a:solidFill>
          </p:spPr>
          <p:style>
            <a:lnRef idx="0">
              <a:schemeClr val="accent5"/>
            </a:lnRef>
            <a:fillRef idx="1">
              <a:schemeClr val="accent5"/>
            </a:fillRef>
            <a:effectRef idx="0">
              <a:schemeClr val="accent5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2149841" y="4797266"/>
              <a:ext cx="4390835" cy="663797"/>
            </a:xfrm>
            <a:custGeom>
              <a:rect l="l" t="t" r="r" b="b"/>
              <a:pathLst>
                <a:path w="1931" h="292">
                  <a:moveTo>
                    <a:pt x="0" y="292"/>
                  </a:moveTo>
                  <a:lnTo>
                    <a:pt x="1831" y="292"/>
                  </a:lnTo>
                  <a:lnTo>
                    <a:pt x="1932" y="143"/>
                  </a:lnTo>
                  <a:lnTo>
                    <a:pt x="1831" y="0"/>
                  </a:lnTo>
                  <a:lnTo>
                    <a:pt x="0" y="0"/>
                  </a:lnTo>
                  <a:lnTo>
                    <a:pt x="0" y="292"/>
                  </a:lnTo>
                  <a:close/>
                </a:path>
              </a:pathLst>
            </a:custGeom>
            <a:solidFill>
              <a:schemeClr val="accent5">
                <a:alpha val="100000"/>
              </a:schemeClr>
            </a:solidFill>
          </p:spPr>
          <p:style>
            <a:lnRef idx="0">
              <a:schemeClr val="accent5"/>
            </a:lnRef>
            <a:fillRef idx="1">
              <a:schemeClr val="accent5"/>
            </a:fillRef>
            <a:effectRef idx="0">
              <a:schemeClr val="accent5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661179" y="5275992"/>
              <a:ext cx="541020" cy="413385"/>
            </a:xfrm>
            <a:prstGeom prst="rect">
              <a:avLst/>
            </a:prstGeom>
          </p:spPr>
          <p:txBody>
            <a:bodyPr wrap="square" lIns="60960" tIns="30480" rIns="60960" bIns="3048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2400">
                  <a:solidFill>
                    <a:schemeClr val="l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05</a:t>
              </a:r>
            </a:p>
          </p:txBody>
        </p:sp>
      </p:grpSp>
      <p:sp>
        <p:nvSpPr>
          <p:cNvPr id="28" name="TextBox 28"/>
          <p:cNvSpPr txBox="1"/>
          <p:nvPr/>
        </p:nvSpPr>
        <p:spPr>
          <a:xfrm>
            <a:off x="2398926" y="2234517"/>
            <a:ext cx="3697074" cy="480155"/>
          </a:xfrm>
          <a:prstGeom prst="rect">
            <a:avLst/>
          </a:prstGeom>
        </p:spPr>
        <p:txBody>
          <a:bodyPr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组织培训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2398926" y="2891599"/>
            <a:ext cx="3695700" cy="466725"/>
          </a:xfrm>
          <a:prstGeom prst="rect">
            <a:avLst/>
          </a:prstGeom>
        </p:spPr>
        <p:txBody>
          <a:bodyPr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开展主题活动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2398926" y="3562160"/>
            <a:ext cx="3695700" cy="466725"/>
          </a:xfrm>
          <a:prstGeom prst="rect">
            <a:avLst/>
          </a:prstGeom>
        </p:spPr>
        <p:txBody>
          <a:bodyPr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收集客户反馈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2398926" y="4213114"/>
            <a:ext cx="3695700" cy="466725"/>
          </a:xfrm>
          <a:prstGeom prst="rect">
            <a:avLst/>
          </a:prstGeom>
        </p:spPr>
        <p:txBody>
          <a:bodyPr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分析问题与改进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2398926" y="4897279"/>
            <a:ext cx="3695700" cy="466725"/>
          </a:xfrm>
          <a:prstGeom prst="rect">
            <a:avLst/>
          </a:prstGeom>
        </p:spPr>
        <p:txBody>
          <a:bodyPr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成果展示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6833989" y="2108883"/>
            <a:ext cx="4716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针对员工进行服务质量培训，提高员工服务意识和技能水平。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6831121" y="2771823"/>
            <a:ext cx="4719647" cy="6629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策划并执行如“微笑服务周”、“客户体验日”等主题活动。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831121" y="3435620"/>
            <a:ext cx="4714875" cy="6629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通过问卷调查、客户访谈等方式，收集客户对服务质量的评价和建议。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6831121" y="4111514"/>
            <a:ext cx="4714875" cy="6629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对收集到的反馈进行分析，针对问题制定改进措施并持续跟进。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831121" y="4776835"/>
            <a:ext cx="4714875" cy="6629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通过数据、案例等形式展示服务质量月活动成果，激励员工继续努力。</a:t>
            </a:r>
          </a:p>
        </p:txBody>
      </p:sp>
      <p:grpSp>
        <p:nvGrpSpPr>
          <p:cNvPr id="38" name="Group 3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9" name="AutoShape 3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TextBox 5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活动执行与效果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服务质量数据分析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2591991" y="2965418"/>
            <a:ext cx="906780" cy="396240"/>
            <a:chOff x="2591991" y="2965418"/>
            <a:chExt cx="906780" cy="396240"/>
          </a:xfrm>
        </p:grpSpPr>
        <p:sp>
          <p:nvSpPr>
            <p:cNvPr id="6" name="TextBox 6"/>
            <p:cNvSpPr txBox="1"/>
            <p:nvPr/>
          </p:nvSpPr>
          <p:spPr>
            <a:xfrm>
              <a:off x="2591991" y="2965418"/>
              <a:ext cx="906780" cy="396240"/>
            </a:xfrm>
            <a:prstGeom prst="rect">
              <a:avLst/>
            </a:prstGeom>
          </p:spPr>
          <p:txBody>
            <a:bodyPr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8" name="Freeform 8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769620" y="2965418"/>
            <a:ext cx="906780" cy="396240"/>
            <a:chOff x="8769620" y="2965418"/>
            <a:chExt cx="906780" cy="396240"/>
          </a:xfrm>
        </p:grpSpPr>
        <p:sp>
          <p:nvSpPr>
            <p:cNvPr id="11" name="TextBox 11"/>
            <p:cNvSpPr txBox="1"/>
            <p:nvPr/>
          </p:nvSpPr>
          <p:spPr>
            <a:xfrm>
              <a:off x="8769620" y="2965418"/>
              <a:ext cx="906780" cy="396240"/>
            </a:xfrm>
            <a:prstGeom prst="rect">
              <a:avLst/>
            </a:prstGeom>
          </p:spPr>
          <p:txBody>
            <a:bodyPr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3" name="Freeform 13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481304" y="2723007"/>
            <a:ext cx="1173480" cy="396240"/>
            <a:chOff x="5481304" y="2723007"/>
            <a:chExt cx="1173480" cy="396240"/>
          </a:xfrm>
        </p:grpSpPr>
        <p:sp>
          <p:nvSpPr>
            <p:cNvPr id="16" name="TextBox 16"/>
            <p:cNvSpPr txBox="1"/>
            <p:nvPr/>
          </p:nvSpPr>
          <p:spPr>
            <a:xfrm>
              <a:off x="5481304" y="2723007"/>
              <a:ext cx="1173480" cy="396240"/>
            </a:xfrm>
            <a:prstGeom prst="rect">
              <a:avLst/>
            </a:prstGeom>
          </p:spPr>
          <p:txBody>
            <a:bodyPr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100%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客户满意度调查数据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482995" y="3429572"/>
            <a:ext cx="2944273" cy="1699450"/>
            <a:chOff x="1482995" y="3429572"/>
            <a:chExt cx="2944273" cy="1699450"/>
          </a:xfrm>
        </p:grpSpPr>
        <p:sp>
          <p:nvSpPr>
            <p:cNvPr id="40" name="AutoShape 40"/>
            <p:cNvSpPr/>
            <p:nvPr/>
          </p:nvSpPr>
          <p:spPr>
            <a:xfrm>
              <a:off x="1482995" y="3429572"/>
              <a:ext cx="2944273" cy="1699450"/>
            </a:xfrm>
            <a:prstGeom prst="roundRect">
              <a:avLst>
                <a:gd name="adj" fmla="val 19953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95860" y="3248978"/>
            <a:ext cx="2944273" cy="1880045"/>
            <a:chOff x="4595860" y="3248978"/>
            <a:chExt cx="2944273" cy="1880045"/>
          </a:xfrm>
        </p:grpSpPr>
        <p:sp>
          <p:nvSpPr>
            <p:cNvPr id="42" name="AutoShape 42"/>
            <p:cNvSpPr/>
            <p:nvPr/>
          </p:nvSpPr>
          <p:spPr>
            <a:xfrm>
              <a:off x="4595860" y="3248978"/>
              <a:ext cx="2944273" cy="1880045"/>
            </a:xfrm>
            <a:prstGeom prst="roundRect">
              <a:avLst>
                <a:gd name="adj" fmla="val 19953"/>
              </a:avLst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7710249" y="3429572"/>
            <a:ext cx="2942844" cy="1699450"/>
            <a:chOff x="7710249" y="3429572"/>
            <a:chExt cx="2942844" cy="1699450"/>
          </a:xfrm>
        </p:grpSpPr>
        <p:sp>
          <p:nvSpPr>
            <p:cNvPr id="44" name="AutoShape 44"/>
            <p:cNvSpPr/>
            <p:nvPr/>
          </p:nvSpPr>
          <p:spPr>
            <a:xfrm>
              <a:off x="7710249" y="3429572"/>
              <a:ext cx="2942844" cy="1699450"/>
            </a:xfrm>
            <a:prstGeom prst="roundRect">
              <a:avLst>
                <a:gd name="adj" fmla="val 19953"/>
              </a:avLst>
            </a:pr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通过问卷调查，本月客户满意度得分为4.5/5，较上月提高0.2分。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收集到客户反馈意见120条，其中表扬意见85条，占比70.8%；改进意见35条，占比29.2%。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针对客户反馈意见，酒店采取了增加免费早餐品种、提高Wi-Fi速度和优化房间布局等措施。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客户满意度得分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客户反馈意见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客户满意度提升措施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员工服务质量得分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员工服务亮点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员工服务质量提升措施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员工服务质量评价数据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本月共有20名员工因提供优质服务受到客人表扬，其中5名员工获得“服务之星”荣誉。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为进一步提高员工服务质量，酒店组织了专业培训课程，加强员工服务意识和技能培训。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通过内部评价，本月员工服务质量得分为4.7/5，较上月提高0.1分。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778" r="77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8226" b="82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服务质量改进方向分析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客户服务流程优化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针对客户入住和退房流程，酒店计划引入自助办理系统，提高服务效率。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设施设备更新维护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为确保客户体验舒适度，酒店计划对部分老旧设施设备进行更新维护。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员工激励机制完善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为提高员工积极性和服务质量，酒店将调整员工绩效考核和奖励机制。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https://d.book118.com/055014303213011040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2024-08-31T18:13:46.241</cp:lastPrinted>
  <dcterms:created xsi:type="dcterms:W3CDTF">2024-08-31T10:13:46Z</dcterms:created>
  <dcterms:modified xsi:type="dcterms:W3CDTF">2024-08-31T10:13:48Z</dcterms:modified>
</cp:coreProperties>
</file>