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7" r:id="rId16"/>
  </p:sldIdLst>
  <p:sldSz cx="12192000" cy="6858000"/>
  <p:notesSz cx="6858000" cy="9144000"/>
  <p:custDataLst>
    <p:tags r:id="rId17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tags" Target="tags/tag1.xml" /><Relationship Id="rId18" Type="http://schemas.openxmlformats.org/officeDocument/2006/relationships/presProps" Target="presProps.xml" /><Relationship Id="rId19" Type="http://schemas.openxmlformats.org/officeDocument/2006/relationships/viewProps" Target="viewProps.xml" /><Relationship Id="rId2" Type="http://schemas.openxmlformats.org/officeDocument/2006/relationships/slideMaster" Target="slideMasters/slideMaster2.xml" /><Relationship Id="rId20" Type="http://schemas.openxmlformats.org/officeDocument/2006/relationships/theme" Target="theme/theme1.xml" /><Relationship Id="rId21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9290692E-425A-487D-ABC7-99CC29120B9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B7B569F0-FC71-4BF4-8EA7-4F852B3CA5A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15C42331-7363-4BE4-A822-BDBFC714C68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4DFD530B-B63B-477C-9955-1BE0EA22210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B65632C5-7523-4E2C-BE68-9FF0793C370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8BB5CB10-D659-4F9B-8D99-8519918B7E2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03C874AC-376D-4793-8AD7-FECACC5806E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91D6D73F-388C-4C71-A988-549233F4B3C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1D27324D-D16C-432C-9764-B2DBA70166B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1770232B-4E80-4C74-A8FC-591AE141190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7CB73FB5-CA78-42A2-8942-48BAA687497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Relationship Id="rId3" Type="http://schemas.openxmlformats.org/officeDocument/2006/relationships/image" Target="../media/image2.pn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5.jpeg" /><Relationship Id="rId3" Type="http://schemas.openxmlformats.org/officeDocument/2006/relationships/image" Target="../media/image2.pn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6.jpeg" /><Relationship Id="rId3" Type="http://schemas.openxmlformats.org/officeDocument/2006/relationships/image" Target="../media/image7.jpeg" /><Relationship Id="rId4" Type="http://schemas.openxmlformats.org/officeDocument/2006/relationships/image" Target="../media/image8.jpeg" /><Relationship Id="rId5" Type="http://schemas.openxmlformats.org/officeDocument/2006/relationships/image" Target="../media/image2.pn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9.jpeg" /><Relationship Id="rId3" Type="http://schemas.openxmlformats.org/officeDocument/2006/relationships/image" Target="../media/image10.jpeg" /><Relationship Id="rId4" Type="http://schemas.openxmlformats.org/officeDocument/2006/relationships/image" Target="../media/image11.jpeg" /><Relationship Id="rId5" Type="http://schemas.openxmlformats.org/officeDocument/2006/relationships/image" Target="../media/image2.pn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2.jpeg" /><Relationship Id="rId3" Type="http://schemas.openxmlformats.org/officeDocument/2006/relationships/image" Target="../media/image2.pn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3.jpeg" /><Relationship Id="rId3" Type="http://schemas.openxmlformats.org/officeDocument/2006/relationships/image" Target="../media/image2.pn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055040030102011121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744631" y="1726035"/>
            <a:ext cx="9769862" cy="210426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5175" b="1">
                <a:solidFill>
                  <a:schemeClr val="dk1">
                    <a:alpha val="100000"/>
                  </a:schemeClr>
                </a:solidFill>
                <a:latin typeface="Arial"/>
                <a:ea typeface="Arial"/>
                <a:cs typeface="Arial"/>
              </a:rPr>
              <a:t>时尚设计与时尚搭配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744631" y="5235132"/>
            <a:ext cx="3273378" cy="37909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80000"/>
              </a:lnSpc>
              <a:spcBef>
                <a:spcPts val="450"/>
              </a:spcBef>
            </a:pPr>
            <a:r>
              <a:rPr lang="en-US" sz="2025">
                <a:solidFill>
                  <a:schemeClr val="dk1">
                    <a:lumMod val="95000"/>
                    <a:lumOff val="5000"/>
                    <a:alpha val="100000"/>
                  </a:schemeClr>
                </a:solidFill>
                <a:latin typeface="Arial"/>
                <a:ea typeface="Arial"/>
                <a:cs typeface="Arial"/>
              </a:rPr>
              <a:t>汇报人：XX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744631" y="5693115"/>
            <a:ext cx="2851551" cy="37909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80000"/>
              </a:lnSpc>
              <a:spcBef>
                <a:spcPts val="450"/>
              </a:spcBef>
            </a:pPr>
            <a:r>
              <a:rPr lang="en-US" sz="2025">
                <a:solidFill>
                  <a:schemeClr val="dk1">
                    <a:alpha val="100000"/>
                  </a:schemeClr>
                </a:solidFill>
                <a:latin typeface="Arial"/>
                <a:ea typeface="Arial"/>
                <a:cs typeface="Arial"/>
              </a:rPr>
              <a:t>2024-01-14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0" y="0"/>
            <a:ext cx="3940476" cy="6858000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-2490705" y="-2630165"/>
            <a:ext cx="5510422" cy="5510422"/>
          </a:xfrm>
          <a:prstGeom prst="ellipse">
            <a:avLst/>
          </a:prstGeom>
          <a:solidFill>
            <a:schemeClr val="accent3">
              <a:lumMod val="20000"/>
              <a:lumOff val="80000"/>
              <a:alpha val="55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-1370201" y="-1527676"/>
            <a:ext cx="3269415" cy="3269415"/>
          </a:xfrm>
          <a:prstGeom prst="ellipse">
            <a:avLst/>
          </a:prstGeom>
          <a:solidFill>
            <a:schemeClr val="accent1">
              <a:alpha val="67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4805301" y="734568"/>
            <a:ext cx="6559296" cy="5388864"/>
          </a:xfrm>
          <a:prstGeom prst="rect">
            <a:avLst/>
          </a:prstGeom>
        </p:spPr>
        <p:txBody>
          <a:bodyPr vert="horz" wrap="square" lIns="123825" tIns="123825" rIns="57150" bIns="123825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时尚设计概述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时尚搭配基础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时尚元素在设计与搭配中的应用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不同场合的时尚设计与搭配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时尚设计与搭配的案例分析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未来趋势与展望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8719147" y="5955792"/>
            <a:ext cx="4413504" cy="1328928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12000"/>
              </a:lnSpc>
              <a:spcBef>
                <a:spcPts val="450"/>
              </a:spcBef>
            </a:pPr>
            <a:r>
              <a:rPr lang="en-US" sz="5775" b="1">
                <a:solidFill>
                  <a:schemeClr val="accent3">
                    <a:lumMod val="40000"/>
                    <a:lumOff val="60000"/>
                    <a:alpha val="34000"/>
                  </a:schemeClr>
                </a:solidFill>
                <a:latin typeface="Microsoft Yahei"/>
                <a:ea typeface="Microsoft Yahei"/>
                <a:cs typeface="Microsoft Yahei"/>
              </a:rPr>
              <a:t>contents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-271406" y="3561558"/>
            <a:ext cx="3626990" cy="32918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5000"/>
              </a:lnSpc>
            </a:pPr>
            <a:r>
              <a:rPr lang="en-US" sz="765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目</a:t>
            </a:r>
          </a:p>
          <a:p>
            <a:pPr algn="ctr">
              <a:lnSpc>
                <a:spcPct val="125000"/>
              </a:lnSpc>
            </a:pPr>
            <a:r>
              <a:rPr lang="en-US" sz="765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录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680034" y="1744495"/>
            <a:ext cx="4212758" cy="68618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77000"/>
              </a:lnSpc>
            </a:pPr>
            <a:r>
              <a:rPr lang="en-US" sz="4575" b="1">
                <a:solidFill>
                  <a:schemeClr val="dk1">
                    <a:alpha val="100000"/>
                  </a:schemeClr>
                </a:solidFill>
                <a:latin typeface="Arial"/>
                <a:ea typeface="Arial"/>
                <a:cs typeface="Arial"/>
              </a:rPr>
              <a:t>01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1464584" y="3009242"/>
            <a:ext cx="9262831" cy="210426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5175" b="1">
                <a:solidFill>
                  <a:schemeClr val="dk1">
                    <a:alpha val="100000"/>
                  </a:schemeClr>
                </a:solidFill>
                <a:latin typeface="Arial"/>
                <a:ea typeface="Arial"/>
                <a:cs typeface="Arial"/>
              </a:rPr>
              <a:t>时尚设计概述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633796" y="2191116"/>
            <a:ext cx="2019230" cy="4671329"/>
          </a:xfrm>
          <a:prstGeom prst="rect">
            <a:avLst/>
          </a:prstGeom>
          <a:solidFill>
            <a:schemeClr val="accent1">
              <a:lumMod val="5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5086385" y="2191116"/>
            <a:ext cx="2019230" cy="4659137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086385" y="1272218"/>
            <a:ext cx="2019230" cy="2019230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9574070" y="2191116"/>
            <a:ext cx="2019230" cy="4659137"/>
          </a:xfrm>
          <a:prstGeom prst="rect">
            <a:avLst/>
          </a:prstGeom>
          <a:solidFill>
            <a:schemeClr val="accent1">
              <a:lumMod val="5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9574070" y="1272218"/>
            <a:ext cx="2019230" cy="2019230"/>
          </a:xfrm>
          <a:prstGeom prst="ellipse">
            <a:avLst/>
          </a:prstGeom>
          <a:solidFill>
            <a:schemeClr val="accent1">
              <a:lumMod val="5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9697155" y="1395303"/>
            <a:ext cx="1773060" cy="1773060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7308884" y="2191116"/>
            <a:ext cx="2019230" cy="4659137"/>
          </a:xfrm>
          <a:prstGeom prst="rect">
            <a:avLst/>
          </a:prstGeom>
          <a:solidFill>
            <a:schemeClr val="accent1">
              <a:lumMod val="5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7308884" y="1272218"/>
            <a:ext cx="2019230" cy="2019230"/>
          </a:xfrm>
          <a:prstGeom prst="ellipse">
            <a:avLst/>
          </a:prstGeom>
          <a:solidFill>
            <a:schemeClr val="accent1">
              <a:lumMod val="5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7431969" y="1395303"/>
            <a:ext cx="1773060" cy="1773060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2871147" y="2191116"/>
            <a:ext cx="2019230" cy="4671329"/>
          </a:xfrm>
          <a:prstGeom prst="rect">
            <a:avLst/>
          </a:prstGeom>
          <a:solidFill>
            <a:schemeClr val="accent1">
              <a:lumMod val="5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2871147" y="1272218"/>
            <a:ext cx="2019230" cy="2019230"/>
          </a:xfrm>
          <a:prstGeom prst="ellipse">
            <a:avLst/>
          </a:prstGeom>
          <a:solidFill>
            <a:schemeClr val="accent1">
              <a:lumMod val="5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2994232" y="1395303"/>
            <a:ext cx="1773060" cy="1773060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633796" y="1272218"/>
            <a:ext cx="2019230" cy="2019230"/>
          </a:xfrm>
          <a:prstGeom prst="ellipse">
            <a:avLst/>
          </a:prstGeom>
          <a:solidFill>
            <a:schemeClr val="accent1">
              <a:lumMod val="5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756882" y="1395303"/>
            <a:ext cx="1773060" cy="1773060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TextBox 16"/>
          <p:cNvSpPr txBox="1"/>
          <p:nvPr/>
        </p:nvSpPr>
        <p:spPr>
          <a:xfrm>
            <a:off x="701119" y="3291448"/>
            <a:ext cx="1884585" cy="1024128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时尚设计定义</a:t>
            </a:r>
          </a:p>
        </p:txBody>
      </p:sp>
      <p:sp>
        <p:nvSpPr>
          <p:cNvPr id="17" name="TextBox 17"/>
          <p:cNvSpPr txBox="1"/>
          <p:nvPr/>
        </p:nvSpPr>
        <p:spPr>
          <a:xfrm>
            <a:off x="633796" y="4276427"/>
            <a:ext cx="2019230" cy="216408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时尚设计是一种将美学、文化、艺术、科技等多元素融合，通过创新的方式呈现出独特且引领潮流的服饰、配饰、妆容、发型等整体形象的设计过程。</a:t>
            </a:r>
          </a:p>
        </p:txBody>
      </p:sp>
      <p:sp>
        <p:nvSpPr>
          <p:cNvPr id="18" name="TextBox 18"/>
          <p:cNvSpPr txBox="1"/>
          <p:nvPr/>
        </p:nvSpPr>
        <p:spPr>
          <a:xfrm>
            <a:off x="2910489" y="4276427"/>
            <a:ext cx="2019230" cy="216408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预测并引领未来流行趋势，展现时尚前沿的设计理念。</a:t>
            </a:r>
          </a:p>
        </p:txBody>
      </p:sp>
      <p:sp>
        <p:nvSpPr>
          <p:cNvPr id="19" name="TextBox 19"/>
          <p:cNvSpPr txBox="1"/>
          <p:nvPr/>
        </p:nvSpPr>
        <p:spPr>
          <a:xfrm>
            <a:off x="5125727" y="4276427"/>
            <a:ext cx="2019230" cy="216408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运用色彩、线条、形状等视觉元素，创造独特的审美体验。</a:t>
            </a:r>
          </a:p>
        </p:txBody>
      </p:sp>
      <p:sp>
        <p:nvSpPr>
          <p:cNvPr id="20" name="TextBox 20"/>
          <p:cNvSpPr txBox="1"/>
          <p:nvPr/>
        </p:nvSpPr>
        <p:spPr>
          <a:xfrm>
            <a:off x="7348226" y="4276427"/>
            <a:ext cx="2019230" cy="216408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考虑服饰的舒适度、功能性和适应性，满足人们日常穿着需求。</a:t>
            </a:r>
          </a:p>
        </p:txBody>
      </p:sp>
      <p:sp>
        <p:nvSpPr>
          <p:cNvPr id="21" name="TextBox 21"/>
          <p:cNvSpPr txBox="1"/>
          <p:nvPr/>
        </p:nvSpPr>
        <p:spPr>
          <a:xfrm>
            <a:off x="9613411" y="4276427"/>
            <a:ext cx="2019230" cy="216408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反映社会文化背景，传达特定时代、民族、地域的文化特色。</a:t>
            </a:r>
          </a:p>
        </p:txBody>
      </p:sp>
      <p:sp>
        <p:nvSpPr>
          <p:cNvPr id="22" name="AutoShape 22"/>
          <p:cNvSpPr/>
          <p:nvPr/>
        </p:nvSpPr>
        <p:spPr>
          <a:xfrm>
            <a:off x="5209470" y="1395303"/>
            <a:ext cx="1773060" cy="1773060"/>
          </a:xfrm>
          <a:prstGeom prst="ellipse">
            <a:avLst/>
          </a:prstGeom>
          <a:solidFill>
            <a:schemeClr val="accent1">
              <a:lumMod val="5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TextBox 23"/>
          <p:cNvSpPr txBox="1"/>
          <p:nvPr/>
        </p:nvSpPr>
        <p:spPr>
          <a:xfrm>
            <a:off x="2938469" y="3291448"/>
            <a:ext cx="1884585" cy="1024128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前瞻性</a:t>
            </a:r>
          </a:p>
        </p:txBody>
      </p:sp>
      <p:sp>
        <p:nvSpPr>
          <p:cNvPr id="24" name="TextBox 24"/>
          <p:cNvSpPr txBox="1"/>
          <p:nvPr/>
        </p:nvSpPr>
        <p:spPr>
          <a:xfrm>
            <a:off x="7376206" y="3291448"/>
            <a:ext cx="1884585" cy="1024128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实用性</a:t>
            </a:r>
          </a:p>
        </p:txBody>
      </p:sp>
      <p:sp>
        <p:nvSpPr>
          <p:cNvPr id="25" name="TextBox 25"/>
          <p:cNvSpPr txBox="1"/>
          <p:nvPr/>
        </p:nvSpPr>
        <p:spPr>
          <a:xfrm>
            <a:off x="9641392" y="3291448"/>
            <a:ext cx="1884585" cy="1024128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文化性</a:t>
            </a:r>
          </a:p>
        </p:txBody>
      </p:sp>
      <p:sp>
        <p:nvSpPr>
          <p:cNvPr id="26" name="TextBox 26"/>
          <p:cNvSpPr txBox="1"/>
          <p:nvPr/>
        </p:nvSpPr>
        <p:spPr>
          <a:xfrm>
            <a:off x="5153708" y="3291448"/>
            <a:ext cx="1884585" cy="1024128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艺术性</a:t>
            </a:r>
          </a:p>
        </p:txBody>
      </p:sp>
      <p:sp>
        <p:nvSpPr>
          <p:cNvPr id="27" name="Freeform 27"/>
          <p:cNvSpPr/>
          <p:nvPr/>
        </p:nvSpPr>
        <p:spPr>
          <a:xfrm>
            <a:off x="1298185" y="2005652"/>
            <a:ext cx="690452" cy="552362"/>
          </a:xfrm>
          <a:custGeom>
            <a:rect l="l" t="t" r="r" b="b"/>
            <a:pathLst>
              <a:path w="304800" h="304800">
                <a:moveTo>
                  <a:pt x="106680" y="0"/>
                </a:moveTo>
                <a:lnTo>
                  <a:pt x="91440" y="0"/>
                </a:lnTo>
                <a:lnTo>
                  <a:pt x="0" y="45720"/>
                </a:lnTo>
                <a:lnTo>
                  <a:pt x="0" y="137160"/>
                </a:lnTo>
                <a:lnTo>
                  <a:pt x="60960" y="121920"/>
                </a:lnTo>
                <a:lnTo>
                  <a:pt x="60960" y="304800"/>
                </a:lnTo>
                <a:lnTo>
                  <a:pt x="243840" y="304800"/>
                </a:lnTo>
                <a:lnTo>
                  <a:pt x="243840" y="121920"/>
                </a:lnTo>
                <a:lnTo>
                  <a:pt x="304800" y="137160"/>
                </a:lnTo>
                <a:lnTo>
                  <a:pt x="304800" y="45720"/>
                </a:lnTo>
                <a:lnTo>
                  <a:pt x="213360" y="0"/>
                </a:lnTo>
                <a:lnTo>
                  <a:pt x="198120" y="0"/>
                </a:lnTo>
                <a:cubicBezTo>
                  <a:pt x="198120" y="25251"/>
                  <a:pt x="177651" y="45720"/>
                  <a:pt x="152400" y="45720"/>
                </a:cubicBezTo>
                <a:cubicBezTo>
                  <a:pt x="127149" y="45720"/>
                  <a:pt x="106680" y="25251"/>
                  <a:pt x="106680" y="0"/>
                </a:cubicBezTo>
                <a:lnTo>
                  <a:pt x="106680" y="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8" name="Freeform 28"/>
          <p:cNvSpPr/>
          <p:nvPr/>
        </p:nvSpPr>
        <p:spPr>
          <a:xfrm>
            <a:off x="3521727" y="1922798"/>
            <a:ext cx="718070" cy="718070"/>
          </a:xfrm>
          <a:custGeom>
            <a:rect l="l" t="t" r="r" b="b"/>
            <a:pathLst>
              <a:path w="304800" h="304800">
                <a:moveTo>
                  <a:pt x="60960" y="167640"/>
                </a:moveTo>
                <a:lnTo>
                  <a:pt x="30480" y="167640"/>
                </a:lnTo>
                <a:cubicBezTo>
                  <a:pt x="13649" y="167640"/>
                  <a:pt x="0" y="153991"/>
                  <a:pt x="0" y="137160"/>
                </a:cubicBezTo>
                <a:lnTo>
                  <a:pt x="0" y="137160"/>
                </a:lnTo>
                <a:lnTo>
                  <a:pt x="0" y="76200"/>
                </a:lnTo>
                <a:cubicBezTo>
                  <a:pt x="0" y="59436"/>
                  <a:pt x="13716" y="45720"/>
                  <a:pt x="30480" y="45720"/>
                </a:cubicBezTo>
                <a:lnTo>
                  <a:pt x="60960" y="45720"/>
                </a:lnTo>
                <a:lnTo>
                  <a:pt x="60960" y="15240"/>
                </a:lnTo>
                <a:lnTo>
                  <a:pt x="274320" y="15240"/>
                </a:lnTo>
                <a:lnTo>
                  <a:pt x="274320" y="167640"/>
                </a:lnTo>
                <a:cubicBezTo>
                  <a:pt x="274320" y="201311"/>
                  <a:pt x="247031" y="228600"/>
                  <a:pt x="213360" y="228600"/>
                </a:cubicBezTo>
                <a:lnTo>
                  <a:pt x="213360" y="228600"/>
                </a:lnTo>
                <a:lnTo>
                  <a:pt x="121920" y="228600"/>
                </a:lnTo>
                <a:cubicBezTo>
                  <a:pt x="88249" y="228600"/>
                  <a:pt x="60960" y="201311"/>
                  <a:pt x="60960" y="167640"/>
                </a:cubicBezTo>
                <a:lnTo>
                  <a:pt x="60960" y="167640"/>
                </a:lnTo>
                <a:close/>
                <a:moveTo>
                  <a:pt x="60960" y="137160"/>
                </a:moveTo>
                <a:lnTo>
                  <a:pt x="60960" y="76200"/>
                </a:lnTo>
                <a:lnTo>
                  <a:pt x="30480" y="76200"/>
                </a:lnTo>
                <a:lnTo>
                  <a:pt x="30480" y="137160"/>
                </a:lnTo>
                <a:lnTo>
                  <a:pt x="60960" y="137160"/>
                </a:lnTo>
                <a:close/>
                <a:moveTo>
                  <a:pt x="30480" y="259080"/>
                </a:moveTo>
                <a:lnTo>
                  <a:pt x="30480" y="243840"/>
                </a:lnTo>
                <a:lnTo>
                  <a:pt x="304800" y="243840"/>
                </a:lnTo>
                <a:lnTo>
                  <a:pt x="304800" y="259080"/>
                </a:lnTo>
                <a:lnTo>
                  <a:pt x="243840" y="289560"/>
                </a:lnTo>
                <a:lnTo>
                  <a:pt x="91440" y="289560"/>
                </a:lnTo>
                <a:lnTo>
                  <a:pt x="30480" y="25908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9" name="Freeform 29"/>
          <p:cNvSpPr/>
          <p:nvPr/>
        </p:nvSpPr>
        <p:spPr>
          <a:xfrm>
            <a:off x="5688634" y="1783749"/>
            <a:ext cx="814733" cy="814733"/>
          </a:xfrm>
          <a:custGeom>
            <a:rect l="l" t="t" r="r" b="b"/>
            <a:pathLst>
              <a:path w="304800" h="304800">
                <a:moveTo>
                  <a:pt x="304800" y="180975"/>
                </a:moveTo>
                <a:lnTo>
                  <a:pt x="247650" y="123825"/>
                </a:lnTo>
                <a:lnTo>
                  <a:pt x="247650" y="38100"/>
                </a:lnTo>
                <a:lnTo>
                  <a:pt x="209550" y="38100"/>
                </a:lnTo>
                <a:lnTo>
                  <a:pt x="209550" y="85725"/>
                </a:lnTo>
                <a:lnTo>
                  <a:pt x="152400" y="28575"/>
                </a:lnTo>
                <a:lnTo>
                  <a:pt x="0" y="180975"/>
                </a:lnTo>
                <a:lnTo>
                  <a:pt x="0" y="190500"/>
                </a:lnTo>
                <a:lnTo>
                  <a:pt x="38100" y="190500"/>
                </a:lnTo>
                <a:lnTo>
                  <a:pt x="38100" y="285750"/>
                </a:lnTo>
                <a:lnTo>
                  <a:pt x="133350" y="285750"/>
                </a:lnTo>
                <a:lnTo>
                  <a:pt x="133350" y="228600"/>
                </a:lnTo>
                <a:lnTo>
                  <a:pt x="171450" y="228600"/>
                </a:lnTo>
                <a:lnTo>
                  <a:pt x="171450" y="285750"/>
                </a:lnTo>
                <a:lnTo>
                  <a:pt x="266700" y="285750"/>
                </a:lnTo>
                <a:lnTo>
                  <a:pt x="266700" y="190500"/>
                </a:lnTo>
                <a:lnTo>
                  <a:pt x="304800" y="19050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0" name="Freeform 30"/>
          <p:cNvSpPr/>
          <p:nvPr/>
        </p:nvSpPr>
        <p:spPr>
          <a:xfrm>
            <a:off x="7967443" y="1832081"/>
            <a:ext cx="702113" cy="718070"/>
          </a:xfrm>
          <a:custGeom>
            <a:rect l="l" t="t" r="r" b="b"/>
            <a:pathLst>
              <a:path w="304800" h="304800">
                <a:moveTo>
                  <a:pt x="209550" y="0"/>
                </a:moveTo>
                <a:cubicBezTo>
                  <a:pt x="156943" y="0"/>
                  <a:pt x="114300" y="42643"/>
                  <a:pt x="114300" y="95250"/>
                </a:cubicBezTo>
                <a:cubicBezTo>
                  <a:pt x="114300" y="101213"/>
                  <a:pt x="114852" y="107042"/>
                  <a:pt x="115900" y="112700"/>
                </a:cubicBezTo>
                <a:lnTo>
                  <a:pt x="0" y="228600"/>
                </a:lnTo>
                <a:lnTo>
                  <a:pt x="0" y="285750"/>
                </a:lnTo>
                <a:cubicBezTo>
                  <a:pt x="0" y="296275"/>
                  <a:pt x="8525" y="304800"/>
                  <a:pt x="19050" y="304800"/>
                </a:cubicBezTo>
                <a:lnTo>
                  <a:pt x="38100" y="304800"/>
                </a:lnTo>
                <a:lnTo>
                  <a:pt x="38100" y="285750"/>
                </a:lnTo>
                <a:lnTo>
                  <a:pt x="76200" y="285750"/>
                </a:lnTo>
                <a:lnTo>
                  <a:pt x="76200" y="247650"/>
                </a:lnTo>
                <a:lnTo>
                  <a:pt x="114300" y="247650"/>
                </a:lnTo>
                <a:lnTo>
                  <a:pt x="114300" y="209550"/>
                </a:lnTo>
                <a:lnTo>
                  <a:pt x="152400" y="209550"/>
                </a:lnTo>
                <a:lnTo>
                  <a:pt x="177117" y="184833"/>
                </a:lnTo>
                <a:cubicBezTo>
                  <a:pt x="187242" y="188500"/>
                  <a:pt x="198158" y="190500"/>
                  <a:pt x="209550" y="190500"/>
                </a:cubicBezTo>
                <a:cubicBezTo>
                  <a:pt x="262157" y="190500"/>
                  <a:pt x="304800" y="147857"/>
                  <a:pt x="304800" y="95250"/>
                </a:cubicBezTo>
                <a:cubicBezTo>
                  <a:pt x="304800" y="42643"/>
                  <a:pt x="262157" y="0"/>
                  <a:pt x="209550" y="0"/>
                </a:cubicBezTo>
                <a:close/>
                <a:moveTo>
                  <a:pt x="238087" y="95288"/>
                </a:moveTo>
                <a:cubicBezTo>
                  <a:pt x="222304" y="95288"/>
                  <a:pt x="209512" y="82496"/>
                  <a:pt x="209512" y="66713"/>
                </a:cubicBezTo>
                <a:cubicBezTo>
                  <a:pt x="209512" y="50930"/>
                  <a:pt x="222304" y="38138"/>
                  <a:pt x="238087" y="38138"/>
                </a:cubicBezTo>
                <a:cubicBezTo>
                  <a:pt x="253870" y="38138"/>
                  <a:pt x="266662" y="50930"/>
                  <a:pt x="266662" y="66713"/>
                </a:cubicBezTo>
                <a:cubicBezTo>
                  <a:pt x="266662" y="82496"/>
                  <a:pt x="253870" y="95288"/>
                  <a:pt x="238087" y="95288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1" name="Freeform 31"/>
          <p:cNvSpPr/>
          <p:nvPr/>
        </p:nvSpPr>
        <p:spPr>
          <a:xfrm>
            <a:off x="10232034" y="1839465"/>
            <a:ext cx="703303" cy="703303"/>
          </a:xfrm>
          <a:custGeom>
            <a:rect l="l" t="t" r="r" b="b"/>
            <a:pathLst>
              <a:path w="304800" h="304800">
                <a:moveTo>
                  <a:pt x="121920" y="28651"/>
                </a:moveTo>
                <a:lnTo>
                  <a:pt x="121920" y="0"/>
                </a:lnTo>
                <a:lnTo>
                  <a:pt x="152400" y="0"/>
                </a:lnTo>
                <a:lnTo>
                  <a:pt x="152400" y="243840"/>
                </a:lnTo>
                <a:lnTo>
                  <a:pt x="304800" y="243840"/>
                </a:lnTo>
                <a:lnTo>
                  <a:pt x="243840" y="304800"/>
                </a:lnTo>
                <a:lnTo>
                  <a:pt x="30480" y="304800"/>
                </a:lnTo>
                <a:lnTo>
                  <a:pt x="0" y="243840"/>
                </a:lnTo>
                <a:lnTo>
                  <a:pt x="121920" y="243840"/>
                </a:lnTo>
                <a:lnTo>
                  <a:pt x="121920" y="213360"/>
                </a:lnTo>
                <a:lnTo>
                  <a:pt x="0" y="213360"/>
                </a:lnTo>
                <a:lnTo>
                  <a:pt x="0" y="209398"/>
                </a:lnTo>
                <a:cubicBezTo>
                  <a:pt x="56940" y="163544"/>
                  <a:pt x="99498" y="101956"/>
                  <a:pt x="121234" y="31242"/>
                </a:cubicBezTo>
                <a:lnTo>
                  <a:pt x="121920" y="28651"/>
                </a:lnTo>
                <a:close/>
                <a:moveTo>
                  <a:pt x="304343" y="213360"/>
                </a:moveTo>
                <a:lnTo>
                  <a:pt x="152400" y="213360"/>
                </a:lnTo>
                <a:lnTo>
                  <a:pt x="152400" y="207874"/>
                </a:lnTo>
                <a:cubicBezTo>
                  <a:pt x="171650" y="179451"/>
                  <a:pt x="183137" y="144409"/>
                  <a:pt x="183137" y="106680"/>
                </a:cubicBezTo>
                <a:cubicBezTo>
                  <a:pt x="183137" y="68951"/>
                  <a:pt x="171660" y="33909"/>
                  <a:pt x="151990" y="4848"/>
                </a:cubicBezTo>
                <a:lnTo>
                  <a:pt x="152400" y="5486"/>
                </a:lnTo>
                <a:lnTo>
                  <a:pt x="152400" y="2438"/>
                </a:lnTo>
                <a:cubicBezTo>
                  <a:pt x="237877" y="37719"/>
                  <a:pt x="298180" y="117796"/>
                  <a:pt x="304305" y="212646"/>
                </a:cubicBezTo>
                <a:lnTo>
                  <a:pt x="304343" y="21336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32" name="Group 32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33" name="AutoShape 33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AutoShape 47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8" name="AutoShape 48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9" name="AutoShape 49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0" name="AutoShape 50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1" name="AutoShape 51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2" name="AutoShape 52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3" name="TextBox 53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时尚设计的定义与特点</a:t>
              </a:r>
            </a:p>
          </p:txBody>
        </p: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cxnSp>
        <p:nvCxnSpPr>
          <p:cNvPr id="2" name="Connector 2"/>
          <p:cNvCxnSpPr/>
          <p:nvPr/>
        </p:nvCxnSpPr>
        <p:spPr>
          <a:xfrm flipH="1">
            <a:off x="1209188" y="1082466"/>
            <a:ext cx="0" cy="5775534"/>
          </a:xfrm>
          <a:prstGeom prst="line">
            <a:avLst/>
          </a:prstGeom>
          <a:ln w="19050">
            <a:solidFill>
              <a:schemeClr val="accent1"/>
            </a:solidFill>
            <a:prstDash val="solid"/>
            <a:headEnd type="oval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3" name="AutoShape 3"/>
          <p:cNvSpPr/>
          <p:nvPr/>
        </p:nvSpPr>
        <p:spPr>
          <a:xfrm>
            <a:off x="873196" y="1332346"/>
            <a:ext cx="669478" cy="669478"/>
          </a:xfrm>
          <a:prstGeom prst="ellipse">
            <a:avLst/>
          </a:prstGeom>
          <a:solidFill>
            <a:schemeClr val="accent2">
              <a:alpha val="42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988282" y="1447432"/>
            <a:ext cx="439305" cy="439305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2152036" y="1308906"/>
            <a:ext cx="9189734" cy="644550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 rot="-5400000">
            <a:off x="1919801" y="1473900"/>
            <a:ext cx="276816" cy="314563"/>
          </a:xfrm>
          <a:prstGeom prst="triangl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2152036" y="3067327"/>
            <a:ext cx="9189734" cy="644550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 rot="-5400000">
            <a:off x="1919801" y="3232320"/>
            <a:ext cx="276816" cy="314563"/>
          </a:xfrm>
          <a:prstGeom prst="triangl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2152036" y="4825747"/>
            <a:ext cx="9189734" cy="644550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 rot="-5400000">
            <a:off x="1919801" y="4990741"/>
            <a:ext cx="276816" cy="314563"/>
          </a:xfrm>
          <a:prstGeom prst="triangl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TextBox 11"/>
          <p:cNvSpPr txBox="1"/>
          <p:nvPr/>
        </p:nvSpPr>
        <p:spPr>
          <a:xfrm>
            <a:off x="2373184" y="1262276"/>
            <a:ext cx="7153570" cy="731520"/>
          </a:xfrm>
          <a:prstGeom prst="rect">
            <a:avLst/>
          </a:prstGeom>
        </p:spPr>
        <p:txBody>
          <a:bodyPr vert="horz" wrap="square" lIns="123825" tIns="123825" rIns="57150" bIns="123825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古代时尚设计</a:t>
            </a:r>
          </a:p>
        </p:txBody>
      </p:sp>
      <p:sp>
        <p:nvSpPr>
          <p:cNvPr id="12" name="TextBox 12"/>
          <p:cNvSpPr txBox="1"/>
          <p:nvPr/>
        </p:nvSpPr>
        <p:spPr>
          <a:xfrm>
            <a:off x="2272823" y="2048316"/>
            <a:ext cx="8972550" cy="8953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受当时社会文化、宗教信仰、审美观念等影响，呈现出丰富多彩的服饰风貌。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2393609" y="3024192"/>
            <a:ext cx="7153570" cy="731520"/>
          </a:xfrm>
          <a:prstGeom prst="rect">
            <a:avLst/>
          </a:prstGeom>
        </p:spPr>
        <p:txBody>
          <a:bodyPr vert="horz" wrap="square" lIns="123825" tIns="123825" rIns="57150" bIns="123825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近现代时尚设计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2272823" y="3785029"/>
            <a:ext cx="8943975" cy="8953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随着工业革命和科技进步，新材料、新工艺不断涌现，推动了时尚设计的快速发展。同时，全球化趋势加强了不同文化间的交流与融合，为时尚设计提供了更广阔的创意空间。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2430185" y="4789171"/>
            <a:ext cx="7153570" cy="731520"/>
          </a:xfrm>
          <a:prstGeom prst="rect">
            <a:avLst/>
          </a:prstGeom>
        </p:spPr>
        <p:txBody>
          <a:bodyPr vert="horz" wrap="square" lIns="123825" tIns="123825" rIns="57150" bIns="123825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当代时尚设计</a:t>
            </a:r>
          </a:p>
        </p:txBody>
      </p:sp>
      <p:sp>
        <p:nvSpPr>
          <p:cNvPr id="16" name="TextBox 16"/>
          <p:cNvSpPr txBox="1"/>
          <p:nvPr/>
        </p:nvSpPr>
        <p:spPr>
          <a:xfrm>
            <a:off x="2291111" y="5543449"/>
            <a:ext cx="8915400" cy="9620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在数字化、智能化技术的推动下，时尚设计不断突破传统界限，与科技、艺术等领域跨界合作，呈现出更加多元化、个性化的设计风格。</a:t>
            </a:r>
          </a:p>
        </p:txBody>
      </p:sp>
      <p:sp>
        <p:nvSpPr>
          <p:cNvPr id="17" name="AutoShape 17"/>
          <p:cNvSpPr/>
          <p:nvPr/>
        </p:nvSpPr>
        <p:spPr>
          <a:xfrm>
            <a:off x="873196" y="3067327"/>
            <a:ext cx="669478" cy="669478"/>
          </a:xfrm>
          <a:prstGeom prst="ellipse">
            <a:avLst/>
          </a:prstGeom>
          <a:solidFill>
            <a:schemeClr val="accent2">
              <a:alpha val="42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988282" y="3182413"/>
            <a:ext cx="439305" cy="439305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AutoShape 19"/>
          <p:cNvSpPr/>
          <p:nvPr/>
        </p:nvSpPr>
        <p:spPr>
          <a:xfrm>
            <a:off x="873196" y="4825747"/>
            <a:ext cx="669478" cy="669478"/>
          </a:xfrm>
          <a:prstGeom prst="ellipse">
            <a:avLst/>
          </a:prstGeom>
          <a:solidFill>
            <a:schemeClr val="accent2">
              <a:alpha val="42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AutoShape 20"/>
          <p:cNvSpPr/>
          <p:nvPr/>
        </p:nvSpPr>
        <p:spPr>
          <a:xfrm>
            <a:off x="988282" y="4940833"/>
            <a:ext cx="439305" cy="439305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21" name="Group 2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2" name="AutoShape 2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TextBox 4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时尚设计的历史与发展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3629637" y="1434871"/>
            <a:ext cx="638131" cy="638131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3764381" y="1569615"/>
            <a:ext cx="368642" cy="368642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4" name="Connector 4"/>
          <p:cNvCxnSpPr/>
          <p:nvPr/>
        </p:nvCxnSpPr>
        <p:spPr>
          <a:xfrm flipH="1">
            <a:off x="3948703" y="2073002"/>
            <a:ext cx="0" cy="872548"/>
          </a:xfrm>
          <a:prstGeom prst="line">
            <a:avLst/>
          </a:prstGeom>
          <a:ln w="9525">
            <a:solidFill>
              <a:schemeClr val="accent1"/>
            </a:solidFill>
            <a:prstDash val="dash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5" name="TextBox 5"/>
          <p:cNvSpPr txBox="1"/>
          <p:nvPr/>
        </p:nvSpPr>
        <p:spPr>
          <a:xfrm>
            <a:off x="4406789" y="1220516"/>
            <a:ext cx="6891292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对社会的影响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4406789" y="1769156"/>
            <a:ext cx="6891292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时尚设计作为社会文化的重要组成部分，能够反映一个时代的精神风貌和审美追求。同时，它也在不断地塑造和改变着人们的价值观念和生活方式。</a:t>
            </a:r>
          </a:p>
        </p:txBody>
      </p:sp>
      <p:sp>
        <p:nvSpPr>
          <p:cNvPr id="7" name="AutoShape 7"/>
          <p:cNvSpPr/>
          <p:nvPr/>
        </p:nvSpPr>
        <p:spPr>
          <a:xfrm>
            <a:off x="-545608" y="2453663"/>
            <a:ext cx="3870955" cy="3870955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8" name="Picture 8"/>
          <p:cNvPicPr>
            <a:picLocks noChangeAspect="1"/>
          </p:cNvPicPr>
          <p:nvPr/>
        </p:nvPicPr>
        <p:blipFill>
          <a:blip r:embed="rId2">
            <a:alphaModFix/>
          </a:blip>
          <a:srcRect l="12500" r="12500"/>
          <a:stretch>
            <a:fillRect/>
          </a:stretch>
        </p:blipFill>
        <p:spPr>
          <a:xfrm>
            <a:off x="-344549" y="2654723"/>
            <a:ext cx="3468836" cy="3468836"/>
          </a:xfrm>
          <a:prstGeom prst="ellipse">
            <a:avLst/>
          </a:prstGeom>
        </p:spPr>
      </p:pic>
      <p:sp>
        <p:nvSpPr>
          <p:cNvPr id="9" name="AutoShape 9"/>
          <p:cNvSpPr/>
          <p:nvPr/>
        </p:nvSpPr>
        <p:spPr>
          <a:xfrm>
            <a:off x="3629637" y="3155196"/>
            <a:ext cx="638131" cy="638131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3764381" y="3289940"/>
            <a:ext cx="368642" cy="368642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1" name="Connector 11"/>
          <p:cNvCxnSpPr/>
          <p:nvPr/>
        </p:nvCxnSpPr>
        <p:spPr>
          <a:xfrm flipH="1">
            <a:off x="3948703" y="3793327"/>
            <a:ext cx="0" cy="872548"/>
          </a:xfrm>
          <a:prstGeom prst="line">
            <a:avLst/>
          </a:prstGeom>
          <a:ln w="9525">
            <a:solidFill>
              <a:schemeClr val="accent1"/>
            </a:solidFill>
            <a:prstDash val="dash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2" name="TextBox 12"/>
          <p:cNvSpPr txBox="1"/>
          <p:nvPr/>
        </p:nvSpPr>
        <p:spPr>
          <a:xfrm>
            <a:off x="4406789" y="2940841"/>
            <a:ext cx="6891292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对经济的影响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4406789" y="3489481"/>
            <a:ext cx="6891292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时尚产业是一个庞大的经济体，涵盖了服装、配饰、化妆品等多个领域。时尚设计作为产业链的重要环节，对于推动产业发展、创造经济效益具有显著作用。此外，时尚设计还能带动相关产业的发展，如纺织、皮革、珠宝等。</a:t>
            </a:r>
          </a:p>
        </p:txBody>
      </p:sp>
      <p:sp>
        <p:nvSpPr>
          <p:cNvPr id="14" name="AutoShape 14"/>
          <p:cNvSpPr/>
          <p:nvPr/>
        </p:nvSpPr>
        <p:spPr>
          <a:xfrm>
            <a:off x="3629637" y="4875521"/>
            <a:ext cx="638131" cy="638131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3764381" y="5010265"/>
            <a:ext cx="368642" cy="368642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6" name="Connector 16"/>
          <p:cNvCxnSpPr/>
          <p:nvPr/>
        </p:nvCxnSpPr>
        <p:spPr>
          <a:xfrm flipH="1">
            <a:off x="3948703" y="5513651"/>
            <a:ext cx="0" cy="872548"/>
          </a:xfrm>
          <a:prstGeom prst="line">
            <a:avLst/>
          </a:prstGeom>
          <a:ln w="9525">
            <a:solidFill>
              <a:schemeClr val="accent1"/>
            </a:solidFill>
            <a:prstDash val="dash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7" name="TextBox 17"/>
          <p:cNvSpPr txBox="1"/>
          <p:nvPr/>
        </p:nvSpPr>
        <p:spPr>
          <a:xfrm>
            <a:off x="4406789" y="4661166"/>
            <a:ext cx="6891292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对个人的影响</a:t>
            </a:r>
          </a:p>
        </p:txBody>
      </p:sp>
      <p:sp>
        <p:nvSpPr>
          <p:cNvPr id="18" name="TextBox 18"/>
          <p:cNvSpPr txBox="1"/>
          <p:nvPr/>
        </p:nvSpPr>
        <p:spPr>
          <a:xfrm>
            <a:off x="4406789" y="5209806"/>
            <a:ext cx="6891292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时尚设计不仅为人们提供了丰富多彩的服饰选择，更在潜移默化中影响着人们的审美观念和自我认知。一个优秀的时尚设计作品能够激发人们的灵感和创造力，提升个人魅力和自信心。</a:t>
            </a:r>
          </a:p>
        </p:txBody>
      </p:sp>
      <p:grpSp>
        <p:nvGrpSpPr>
          <p:cNvPr id="19" name="Group 19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0" name="AutoShape 20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TextBox 40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时尚设计的影响与意义</a:t>
              </a:r>
            </a:p>
          </p:txBody>
        </p:sp>
      </p:grp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680034" y="1744495"/>
            <a:ext cx="4212758" cy="68618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77000"/>
              </a:lnSpc>
            </a:pPr>
            <a:r>
              <a:rPr lang="en-US" sz="4575" b="1">
                <a:solidFill>
                  <a:schemeClr val="dk1">
                    <a:alpha val="100000"/>
                  </a:schemeClr>
                </a:solidFill>
                <a:latin typeface="Arial"/>
                <a:ea typeface="Arial"/>
                <a:cs typeface="Arial"/>
              </a:rPr>
              <a:t>02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1464584" y="3009242"/>
            <a:ext cx="9262831" cy="210426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5175" b="1">
                <a:solidFill>
                  <a:schemeClr val="dk1">
                    <a:alpha val="100000"/>
                  </a:schemeClr>
                </a:solidFill>
                <a:latin typeface="Arial"/>
                <a:ea typeface="Arial"/>
                <a:cs typeface="Arial"/>
              </a:rPr>
              <a:t>时尚搭配基础</a:t>
            </a: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-749579" y="1319127"/>
            <a:ext cx="5106411" cy="51064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3" name="Picture 3"/>
          <p:cNvPicPr>
            <a:picLocks noChangeAspect="1"/>
          </p:cNvPicPr>
          <p:nvPr/>
        </p:nvPicPr>
        <p:blipFill>
          <a:blip r:embed="rId2">
            <a:alphaModFix/>
          </a:blip>
          <a:srcRect t="16708" b="16708"/>
          <a:stretch>
            <a:fillRect/>
          </a:stretch>
        </p:blipFill>
        <p:spPr>
          <a:xfrm>
            <a:off x="-484350" y="1584357"/>
            <a:ext cx="4575952" cy="4575952"/>
          </a:xfrm>
          <a:prstGeom prst="ellipse">
            <a:avLst/>
          </a:prstGeom>
        </p:spPr>
      </p:pic>
      <p:sp>
        <p:nvSpPr>
          <p:cNvPr id="4" name="AutoShape 4"/>
          <p:cNvSpPr/>
          <p:nvPr/>
        </p:nvSpPr>
        <p:spPr>
          <a:xfrm>
            <a:off x="4935912" y="509596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4935912" y="525146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6074571" y="4851539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季节性色彩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6074571" y="5341007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了解季节性色彩趋势，可以使搭配更加符合时尚潮流。</a:t>
            </a:r>
          </a:p>
        </p:txBody>
      </p:sp>
      <p:sp>
        <p:nvSpPr>
          <p:cNvPr id="8" name="AutoShape 8"/>
          <p:cNvSpPr/>
          <p:nvPr/>
        </p:nvSpPr>
        <p:spPr>
          <a:xfrm>
            <a:off x="4935912" y="181958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TextBox 9"/>
          <p:cNvSpPr txBox="1"/>
          <p:nvPr/>
        </p:nvSpPr>
        <p:spPr>
          <a:xfrm>
            <a:off x="4935912" y="197508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6074571" y="1538583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色彩心理学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6074571" y="2003667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不同的色彩能够传达不同的情绪和氛围，了解色彩心理学有助于更好地运用色彩进行搭配。</a:t>
            </a:r>
          </a:p>
        </p:txBody>
      </p:sp>
      <p:sp>
        <p:nvSpPr>
          <p:cNvPr id="12" name="AutoShape 12"/>
          <p:cNvSpPr/>
          <p:nvPr/>
        </p:nvSpPr>
        <p:spPr>
          <a:xfrm>
            <a:off x="4935912" y="345777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TextBox 13"/>
          <p:cNvSpPr txBox="1"/>
          <p:nvPr/>
        </p:nvSpPr>
        <p:spPr>
          <a:xfrm>
            <a:off x="4935912" y="361327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6074571" y="3188965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色彩对比与调和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6074571" y="3666241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运用色彩的对比和调和原则，可以创造出丰富而和谐的视觉效果。</a:t>
            </a:r>
          </a:p>
        </p:txBody>
      </p:sp>
      <p:grpSp>
        <p:nvGrpSpPr>
          <p:cNvPr id="16" name="Group 1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7" name="AutoShape 1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TextBox 3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色彩搭配原理</a:t>
              </a:r>
            </a:p>
          </p:txBody>
        </p: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981837" y="1604867"/>
            <a:ext cx="3394996" cy="2116741"/>
            <a:chOff x="981837" y="1604867"/>
            <a:chExt cx="3394996" cy="2116741"/>
          </a:xfrm>
        </p:grpSpPr>
        <p:sp>
          <p:nvSpPr>
            <p:cNvPr id="3" name="AutoShape 3"/>
            <p:cNvSpPr/>
            <p:nvPr/>
          </p:nvSpPr>
          <p:spPr>
            <a:xfrm>
              <a:off x="981837" y="1604867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 vert="horz" wrap="square" lIns="91440" tIns="45720" rIns="91440" bIns="45720" rtlCol="0" anchor="ctr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defRPr/>
              </a:pPr>
              <a:r>
                <a:rPr lang="en-US" sz="2940">
                  <a:solidFill>
                    <a:srgbClr val="FFFFFF">
                      <a:alpha val="100000"/>
                    </a:srgbClr>
                  </a:solidFill>
                  <a:latin typeface="Calibri"/>
                  <a:ea typeface="Calibri"/>
                  <a:cs typeface="Calibri"/>
                </a:rPr>
                <a:t>    </a:t>
              </a:r>
              <a:endParaRPr lang="en-US" sz="1100"/>
            </a:p>
          </p:txBody>
        </p:sp>
      </p:grpSp>
      <p:grpSp>
        <p:nvGrpSpPr>
          <p:cNvPr id="4" name="Group 4"/>
          <p:cNvGrpSpPr/>
          <p:nvPr/>
        </p:nvGrpSpPr>
        <p:grpSpPr>
          <a:xfrm>
            <a:off x="4376738" y="3721608"/>
            <a:ext cx="3394996" cy="2116741"/>
            <a:chOff x="4376738" y="3721608"/>
            <a:chExt cx="3394996" cy="2116741"/>
          </a:xfrm>
        </p:grpSpPr>
        <p:sp>
          <p:nvSpPr>
            <p:cNvPr id="5" name="AutoShape 5"/>
            <p:cNvSpPr/>
            <p:nvPr/>
          </p:nvSpPr>
          <p:spPr>
            <a:xfrm>
              <a:off x="4376738" y="3721608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6" name="Group 6"/>
          <p:cNvGrpSpPr/>
          <p:nvPr/>
        </p:nvGrpSpPr>
        <p:grpSpPr>
          <a:xfrm>
            <a:off x="7771733" y="1604867"/>
            <a:ext cx="3394996" cy="2116741"/>
            <a:chOff x="7771733" y="1604867"/>
            <a:chExt cx="3394996" cy="2116741"/>
          </a:xfrm>
        </p:grpSpPr>
        <p:sp>
          <p:nvSpPr>
            <p:cNvPr id="7" name="AutoShape 7"/>
            <p:cNvSpPr/>
            <p:nvPr/>
          </p:nvSpPr>
          <p:spPr>
            <a:xfrm>
              <a:off x="7771733" y="1604867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pic>
        <p:nvPicPr>
          <p:cNvPr id="8" name="Picture 8"/>
          <p:cNvPicPr>
            <a:picLocks noChangeAspect="1"/>
          </p:cNvPicPr>
          <p:nvPr/>
        </p:nvPicPr>
        <p:blipFill>
          <a:blip r:embed="rId2"/>
          <a:srcRect t="19478" b="19478"/>
          <a:stretch>
            <a:fillRect/>
          </a:stretch>
        </p:blipFill>
        <p:spPr>
          <a:xfrm>
            <a:off x="981837" y="3694465"/>
            <a:ext cx="3394942" cy="2143864"/>
          </a:xfrm>
          <a:prstGeom prst="rect">
            <a:avLst/>
          </a:prstGeom>
        </p:spPr>
      </p:pic>
      <p:pic>
        <p:nvPicPr>
          <p:cNvPr id="9" name="Picture 9"/>
          <p:cNvPicPr>
            <a:picLocks noChangeAspect="1"/>
          </p:cNvPicPr>
          <p:nvPr/>
        </p:nvPicPr>
        <p:blipFill>
          <a:blip r:embed="rId3"/>
          <a:srcRect t="20873" b="20873"/>
          <a:stretch>
            <a:fillRect/>
          </a:stretch>
        </p:blipFill>
        <p:spPr>
          <a:xfrm>
            <a:off x="4376812" y="1577730"/>
            <a:ext cx="3394942" cy="2143864"/>
          </a:xfrm>
          <a:prstGeom prst="rect">
            <a:avLst/>
          </a:prstGeom>
        </p:spPr>
      </p:pic>
      <p:pic>
        <p:nvPicPr>
          <p:cNvPr id="10" name="Picture 10"/>
          <p:cNvPicPr>
            <a:picLocks noChangeAspect="1"/>
          </p:cNvPicPr>
          <p:nvPr/>
        </p:nvPicPr>
        <p:blipFill>
          <a:blip r:embed="rId4"/>
          <a:srcRect t="4135" b="4135"/>
          <a:stretch>
            <a:fillRect/>
          </a:stretch>
        </p:blipFill>
        <p:spPr>
          <a:xfrm>
            <a:off x="7771733" y="3721608"/>
            <a:ext cx="3394942" cy="2143864"/>
          </a:xfrm>
          <a:prstGeom prst="rect">
            <a:avLst/>
          </a:prstGeom>
        </p:spPr>
      </p:pic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服装款式搭配技巧</a:t>
              </a:r>
            </a:p>
          </p:txBody>
        </p:sp>
      </p:grpSp>
      <p:grpSp>
        <p:nvGrpSpPr>
          <p:cNvPr id="33" name="Group 33"/>
          <p:cNvGrpSpPr/>
          <p:nvPr/>
        </p:nvGrpSpPr>
        <p:grpSpPr>
          <a:xfrm>
            <a:off x="981837" y="1604867"/>
            <a:ext cx="3394996" cy="490334"/>
            <a:chOff x="981837" y="1604867"/>
            <a:chExt cx="3394996" cy="490334"/>
          </a:xfrm>
        </p:grpSpPr>
        <p:sp>
          <p:nvSpPr>
            <p:cNvPr id="34" name="TextBox 34"/>
            <p:cNvSpPr txBox="1"/>
            <p:nvPr/>
          </p:nvSpPr>
          <p:spPr>
            <a:xfrm>
              <a:off x="981837" y="1604867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身材比例与服装选择</a:t>
              </a:r>
            </a:p>
          </p:txBody>
        </p:sp>
      </p:grpSp>
      <p:grpSp>
        <p:nvGrpSpPr>
          <p:cNvPr id="35" name="Group 35"/>
          <p:cNvGrpSpPr/>
          <p:nvPr/>
        </p:nvGrpSpPr>
        <p:grpSpPr>
          <a:xfrm>
            <a:off x="1090562" y="2039620"/>
            <a:ext cx="3286271" cy="1654845"/>
            <a:chOff x="1090562" y="2039620"/>
            <a:chExt cx="3286271" cy="1654845"/>
          </a:xfrm>
        </p:grpSpPr>
        <p:sp>
          <p:nvSpPr>
            <p:cNvPr id="36" name="TextBox 36"/>
            <p:cNvSpPr txBox="1"/>
            <p:nvPr/>
          </p:nvSpPr>
          <p:spPr>
            <a:xfrm>
              <a:off x="1090562" y="2039620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根据身材比例选择合适的服装款式，能够扬长避短，展现最佳形象。</a:t>
              </a:r>
            </a:p>
          </p:txBody>
        </p:sp>
      </p:grpSp>
      <p:grpSp>
        <p:nvGrpSpPr>
          <p:cNvPr id="37" name="Group 37"/>
          <p:cNvGrpSpPr/>
          <p:nvPr/>
        </p:nvGrpSpPr>
        <p:grpSpPr>
          <a:xfrm>
            <a:off x="4376833" y="3748751"/>
            <a:ext cx="3394996" cy="490334"/>
            <a:chOff x="4376833" y="3748751"/>
            <a:chExt cx="3394996" cy="490334"/>
          </a:xfrm>
        </p:grpSpPr>
        <p:sp>
          <p:nvSpPr>
            <p:cNvPr id="38" name="TextBox 38"/>
            <p:cNvSpPr txBox="1"/>
            <p:nvPr/>
          </p:nvSpPr>
          <p:spPr>
            <a:xfrm>
              <a:off x="4376833" y="3748751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层次感与混搭</a:t>
              </a:r>
            </a:p>
          </p:txBody>
        </p:sp>
      </p:grpSp>
      <p:grpSp>
        <p:nvGrpSpPr>
          <p:cNvPr id="39" name="Group 39"/>
          <p:cNvGrpSpPr/>
          <p:nvPr/>
        </p:nvGrpSpPr>
        <p:grpSpPr>
          <a:xfrm>
            <a:off x="4485558" y="4183504"/>
            <a:ext cx="3286271" cy="1654845"/>
            <a:chOff x="4485558" y="4183504"/>
            <a:chExt cx="3286271" cy="1654845"/>
          </a:xfrm>
        </p:grpSpPr>
        <p:sp>
          <p:nvSpPr>
            <p:cNvPr id="40" name="TextBox 40"/>
            <p:cNvSpPr txBox="1"/>
            <p:nvPr/>
          </p:nvSpPr>
          <p:spPr>
            <a:xfrm>
              <a:off x="4485558" y="4183504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运用层次感和混搭技巧，可以使整体造型更加生动有趣。</a:t>
              </a:r>
            </a:p>
          </p:txBody>
        </p:sp>
      </p:grpSp>
      <p:grpSp>
        <p:nvGrpSpPr>
          <p:cNvPr id="41" name="Group 41"/>
          <p:cNvGrpSpPr/>
          <p:nvPr/>
        </p:nvGrpSpPr>
        <p:grpSpPr>
          <a:xfrm>
            <a:off x="7771733" y="1604867"/>
            <a:ext cx="3394996" cy="490334"/>
            <a:chOff x="7771733" y="1604867"/>
            <a:chExt cx="3394996" cy="490334"/>
          </a:xfrm>
        </p:grpSpPr>
        <p:sp>
          <p:nvSpPr>
            <p:cNvPr id="42" name="TextBox 42"/>
            <p:cNvSpPr txBox="1"/>
            <p:nvPr/>
          </p:nvSpPr>
          <p:spPr>
            <a:xfrm>
              <a:off x="7771733" y="1604867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风格统一与多样性</a:t>
              </a:r>
            </a:p>
          </p:txBody>
        </p:sp>
      </p:grpSp>
      <p:grpSp>
        <p:nvGrpSpPr>
          <p:cNvPr id="43" name="Group 43"/>
          <p:cNvGrpSpPr/>
          <p:nvPr/>
        </p:nvGrpSpPr>
        <p:grpSpPr>
          <a:xfrm>
            <a:off x="7880459" y="2039620"/>
            <a:ext cx="3286271" cy="1654845"/>
            <a:chOff x="7880459" y="2039620"/>
            <a:chExt cx="3286271" cy="1654845"/>
          </a:xfrm>
        </p:grpSpPr>
        <p:sp>
          <p:nvSpPr>
            <p:cNvPr id="44" name="TextBox 44"/>
            <p:cNvSpPr txBox="1"/>
            <p:nvPr/>
          </p:nvSpPr>
          <p:spPr>
            <a:xfrm>
              <a:off x="7880459" y="2039620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保持整体风格的统一，同时适当加入多样性元素，能够避免单调，增加时尚感。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990089" y="1514981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990089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了解饰品在整体造型中的作用及不同种类的饰品特点，有助于更好地进行选择与搭配。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990089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饰品的作用与分类</a:t>
            </a:r>
          </a:p>
        </p:txBody>
      </p:sp>
      <p:cxnSp>
        <p:nvCxnSpPr>
          <p:cNvPr id="5" name="Connector 5"/>
          <p:cNvCxnSpPr/>
          <p:nvPr/>
        </p:nvCxnSpPr>
        <p:spPr>
          <a:xfrm>
            <a:off x="1095003" y="4507169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6" name="Connector 6"/>
          <p:cNvCxnSpPr/>
          <p:nvPr/>
        </p:nvCxnSpPr>
        <p:spPr>
          <a:xfrm>
            <a:off x="3569918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7" name="Freeform 7"/>
          <p:cNvSpPr/>
          <p:nvPr/>
        </p:nvSpPr>
        <p:spPr>
          <a:xfrm>
            <a:off x="3687773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4671297" y="1454147"/>
            <a:ext cx="932011" cy="932011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9" name="Picture 9"/>
          <p:cNvPicPr>
            <a:picLocks noChangeAspect="1"/>
          </p:cNvPicPr>
          <p:nvPr/>
        </p:nvPicPr>
        <p:blipFill>
          <a:blip r:embed="rId2"/>
          <a:srcRect l="16626" r="16626"/>
          <a:stretch>
            <a:fillRect/>
          </a:stretch>
        </p:blipFill>
        <p:spPr>
          <a:xfrm>
            <a:off x="5039938" y="1393187"/>
            <a:ext cx="2231507" cy="2231507"/>
          </a:xfrm>
          <a:prstGeom prst="ellipse">
            <a:avLst/>
          </a:prstGeom>
        </p:spPr>
      </p:pic>
      <p:sp>
        <p:nvSpPr>
          <p:cNvPr id="10" name="TextBox 10"/>
          <p:cNvSpPr txBox="1"/>
          <p:nvPr/>
        </p:nvSpPr>
        <p:spPr>
          <a:xfrm>
            <a:off x="4671297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饰品与服装的协调</a:t>
            </a:r>
          </a:p>
        </p:txBody>
      </p:sp>
      <p:cxnSp>
        <p:nvCxnSpPr>
          <p:cNvPr id="11" name="Connector 11"/>
          <p:cNvCxnSpPr/>
          <p:nvPr/>
        </p:nvCxnSpPr>
        <p:spPr>
          <a:xfrm>
            <a:off x="4776211" y="4446335"/>
            <a:ext cx="2676821" cy="0"/>
          </a:xfrm>
          <a:prstGeom prst="line">
            <a:avLst/>
          </a:prstGeom>
          <a:ln w="9525">
            <a:solidFill>
              <a:schemeClr val="accent2">
                <a:lumMod val="75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cxnSp>
        <p:nvCxnSpPr>
          <p:cNvPr id="12" name="Connector 12"/>
          <p:cNvCxnSpPr/>
          <p:nvPr/>
        </p:nvCxnSpPr>
        <p:spPr>
          <a:xfrm>
            <a:off x="7251125" y="4041523"/>
            <a:ext cx="207264" cy="0"/>
          </a:xfrm>
          <a:prstGeom prst="line">
            <a:avLst/>
          </a:prstGeom>
          <a:ln w="38100">
            <a:solidFill>
              <a:schemeClr val="accent2"/>
            </a:solidFill>
            <a:prstDash val="solid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13" name="Freeform 13"/>
          <p:cNvSpPr/>
          <p:nvPr/>
        </p:nvSpPr>
        <p:spPr>
          <a:xfrm>
            <a:off x="7368981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8373015" y="1454147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15" name="Picture 15"/>
          <p:cNvPicPr>
            <a:picLocks noChangeAspect="1"/>
          </p:cNvPicPr>
          <p:nvPr/>
        </p:nvPicPr>
        <p:blipFill>
          <a:blip r:embed="rId3"/>
          <a:srcRect l="13428" r="13428"/>
          <a:stretch>
            <a:fillRect/>
          </a:stretch>
        </p:blipFill>
        <p:spPr>
          <a:xfrm>
            <a:off x="8741656" y="1393187"/>
            <a:ext cx="2231507" cy="2231507"/>
          </a:xfrm>
          <a:prstGeom prst="ellipse">
            <a:avLst/>
          </a:prstGeom>
        </p:spPr>
      </p:pic>
      <p:sp>
        <p:nvSpPr>
          <p:cNvPr id="16" name="TextBox 16"/>
          <p:cNvSpPr txBox="1"/>
          <p:nvPr/>
        </p:nvSpPr>
        <p:spPr>
          <a:xfrm>
            <a:off x="8373015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个性化饰品的选择</a:t>
            </a:r>
          </a:p>
        </p:txBody>
      </p:sp>
      <p:cxnSp>
        <p:nvCxnSpPr>
          <p:cNvPr id="17" name="Connector 17"/>
          <p:cNvCxnSpPr/>
          <p:nvPr/>
        </p:nvCxnSpPr>
        <p:spPr>
          <a:xfrm>
            <a:off x="8477928" y="4446335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18" name="Connector 18"/>
          <p:cNvCxnSpPr/>
          <p:nvPr/>
        </p:nvCxnSpPr>
        <p:spPr>
          <a:xfrm>
            <a:off x="10952843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9" name="Freeform 19"/>
          <p:cNvSpPr/>
          <p:nvPr/>
        </p:nvSpPr>
        <p:spPr>
          <a:xfrm>
            <a:off x="11070699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20" name="Picture 20"/>
          <p:cNvPicPr>
            <a:picLocks noChangeAspect="1"/>
          </p:cNvPicPr>
          <p:nvPr/>
        </p:nvPicPr>
        <p:blipFill>
          <a:blip r:embed="rId4"/>
          <a:srcRect t="16667" b="16667"/>
          <a:stretch>
            <a:fillRect/>
          </a:stretch>
        </p:blipFill>
        <p:spPr>
          <a:xfrm>
            <a:off x="1358558" y="1454147"/>
            <a:ext cx="2231507" cy="2231507"/>
          </a:xfrm>
          <a:prstGeom prst="ellipse">
            <a:avLst/>
          </a:prstGeom>
        </p:spPr>
      </p:pic>
      <p:sp>
        <p:nvSpPr>
          <p:cNvPr id="21" name="TextBox 21"/>
          <p:cNvSpPr txBox="1"/>
          <p:nvPr/>
        </p:nvSpPr>
        <p:spPr>
          <a:xfrm>
            <a:off x="4671297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选择与服装风格、色彩相协调的饰品，能够提升整体造型的品味和质感。</a:t>
            </a:r>
          </a:p>
        </p:txBody>
      </p:sp>
      <p:sp>
        <p:nvSpPr>
          <p:cNvPr id="22" name="TextBox 22"/>
          <p:cNvSpPr txBox="1"/>
          <p:nvPr/>
        </p:nvSpPr>
        <p:spPr>
          <a:xfrm>
            <a:off x="8373015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适当选择具有个性化特点的饰品，能够展现独特的时尚品味和个性魅力。</a:t>
            </a:r>
          </a:p>
        </p:txBody>
      </p:sp>
      <p:sp>
        <p:nvSpPr>
          <p:cNvPr id="23" name="TextBox 23"/>
          <p:cNvSpPr txBox="1"/>
          <p:nvPr/>
        </p:nvSpPr>
        <p:spPr>
          <a:xfrm>
            <a:off x="8392065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24" name="TextBox 24"/>
          <p:cNvSpPr txBox="1"/>
          <p:nvPr/>
        </p:nvSpPr>
        <p:spPr>
          <a:xfrm>
            <a:off x="4690347" y="1604894"/>
            <a:ext cx="578298" cy="437007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25" name="TextBox 25"/>
          <p:cNvSpPr txBox="1"/>
          <p:nvPr/>
        </p:nvSpPr>
        <p:spPr>
          <a:xfrm>
            <a:off x="980564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grpSp>
        <p:nvGrpSpPr>
          <p:cNvPr id="26" name="Group 2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7" name="AutoShape 2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TextBox 4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饰品与配件的选择与搭配</a:t>
              </a:r>
            </a:p>
          </p:txBody>
        </p:sp>
      </p:grp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680034" y="1744495"/>
            <a:ext cx="4212758" cy="68618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77000"/>
              </a:lnSpc>
            </a:pPr>
            <a:r>
              <a:rPr lang="en-US" sz="4575" b="1">
                <a:solidFill>
                  <a:schemeClr val="dk1">
                    <a:alpha val="100000"/>
                  </a:schemeClr>
                </a:solidFill>
                <a:latin typeface="Arial"/>
                <a:ea typeface="Arial"/>
                <a:cs typeface="Arial"/>
              </a:rPr>
              <a:t>03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1464584" y="3009242"/>
            <a:ext cx="9262831" cy="210426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5175" b="1">
                <a:solidFill>
                  <a:schemeClr val="dk1">
                    <a:alpha val="100000"/>
                  </a:schemeClr>
                </a:solidFill>
                <a:latin typeface="Arial"/>
                <a:ea typeface="Arial"/>
                <a:cs typeface="Arial"/>
              </a:rPr>
              <a:t>时尚元素在设计与搭配中的应用</a:t>
            </a:r>
          </a:p>
        </p:txBody>
      </p: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5982796" y="3116804"/>
            <a:ext cx="5783287" cy="1160526"/>
            <a:chOff x="5982796" y="3116804"/>
            <a:chExt cx="5783287" cy="1160526"/>
          </a:xfrm>
        </p:grpSpPr>
        <p:sp>
          <p:nvSpPr>
            <p:cNvPr id="3" name="TextBox 3"/>
            <p:cNvSpPr txBox="1"/>
            <p:nvPr/>
          </p:nvSpPr>
          <p:spPr>
            <a:xfrm>
              <a:off x="5982796" y="3116804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</a:pPr>
              <a:r>
                <a:rPr lang="en-US" sz="23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流行色对时尚设计的影响</a:t>
              </a:r>
            </a:p>
          </p:txBody>
        </p:sp>
        <p:sp>
          <p:nvSpPr>
            <p:cNvPr id="4" name="TextBox 4"/>
            <p:cNvSpPr txBox="1"/>
            <p:nvPr/>
          </p:nvSpPr>
          <p:spPr>
            <a:xfrm>
              <a:off x="5982796" y="3575147"/>
              <a:ext cx="5783287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流行色的出现往往引领着时尚潮流的变迁，设计师们会紧密关注流行色的发布，并将其运用到自己的设计中。</a:t>
              </a:r>
            </a:p>
          </p:txBody>
        </p:sp>
      </p:grpSp>
      <p:grpSp>
        <p:nvGrpSpPr>
          <p:cNvPr id="5" name="Group 5"/>
          <p:cNvGrpSpPr/>
          <p:nvPr/>
        </p:nvGrpSpPr>
        <p:grpSpPr>
          <a:xfrm>
            <a:off x="5982796" y="4769459"/>
            <a:ext cx="5783287" cy="1160526"/>
            <a:chOff x="5982796" y="4769459"/>
            <a:chExt cx="5783287" cy="1160526"/>
          </a:xfrm>
        </p:grpSpPr>
        <p:sp>
          <p:nvSpPr>
            <p:cNvPr id="6" name="TextBox 6"/>
            <p:cNvSpPr txBox="1"/>
            <p:nvPr/>
          </p:nvSpPr>
          <p:spPr>
            <a:xfrm>
              <a:off x="5982796" y="4769459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</a:pPr>
              <a:r>
                <a:rPr lang="en-US" sz="23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流行色与品牌形象的塑造</a:t>
              </a:r>
            </a:p>
          </p:txBody>
        </p:sp>
        <p:sp>
          <p:nvSpPr>
            <p:cNvPr id="7" name="TextBox 7"/>
            <p:cNvSpPr txBox="1"/>
            <p:nvPr/>
          </p:nvSpPr>
          <p:spPr>
            <a:xfrm>
              <a:off x="5982796" y="5227802"/>
              <a:ext cx="5783287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品牌会通过运用流行色来塑造自己的品牌形象，传递出时尚、前卫、高端等不同的品牌价值观。</a:t>
              </a:r>
            </a:p>
          </p:txBody>
        </p:sp>
      </p:grpSp>
      <p:sp>
        <p:nvSpPr>
          <p:cNvPr id="8" name="TextBox 8"/>
          <p:cNvSpPr txBox="1"/>
          <p:nvPr/>
        </p:nvSpPr>
        <p:spPr>
          <a:xfrm>
            <a:off x="5982796" y="1468163"/>
            <a:ext cx="4521094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流行色的定义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5982796" y="1926506"/>
            <a:ext cx="5700871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流行色是指在一定时期和地区内，被广泛接受和喜爱的颜色或色调。</a:t>
            </a:r>
          </a:p>
        </p:txBody>
      </p:sp>
      <p:pic>
        <p:nvPicPr>
          <p:cNvPr id="10" name="Picture 10"/>
          <p:cNvPicPr>
            <a:picLocks noChangeAspect="1"/>
          </p:cNvPicPr>
          <p:nvPr/>
        </p:nvPicPr>
        <p:blipFill>
          <a:blip r:embed="rId2"/>
          <a:srcRect l="30908" r="30908"/>
          <a:stretch>
            <a:fillRect/>
          </a:stretch>
        </p:blipFill>
        <p:spPr>
          <a:xfrm>
            <a:off x="869006" y="1293634"/>
            <a:ext cx="4563024" cy="4563025"/>
          </a:xfrm>
          <a:prstGeom prst="diamond">
            <a:avLst/>
          </a:prstGeom>
        </p:spPr>
      </p:pic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流行色与时尚设计的关联</a:t>
              </a:r>
            </a:p>
          </p:txBody>
        </p:sp>
      </p:grp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>
            <a:alphaModFix/>
          </a:blip>
          <a:stretch>
            <a:fillRect/>
          </a:stretch>
        </p:blipFill>
        <p:spPr>
          <a:xfrm>
            <a:off x="7092557" y="1559288"/>
            <a:ext cx="4492828" cy="4492828"/>
          </a:xfrm>
          <a:prstGeom prst="roundRect">
            <a:avLst/>
          </a:prstGeom>
        </p:spPr>
      </p:pic>
      <p:sp>
        <p:nvSpPr>
          <p:cNvPr id="3" name="Freeform 3"/>
          <p:cNvSpPr/>
          <p:nvPr/>
        </p:nvSpPr>
        <p:spPr>
          <a:xfrm>
            <a:off x="539110" y="1488377"/>
            <a:ext cx="1511760" cy="1373901"/>
          </a:xfrm>
          <a:custGeom>
            <a:rect l="l" t="t" r="r" b="b"/>
            <a:pathLst>
              <a:path w="1181062" h="1073360">
                <a:moveTo>
                  <a:pt x="0" y="0"/>
                </a:moveTo>
                <a:lnTo>
                  <a:pt x="1046892" y="0"/>
                </a:lnTo>
                <a:quadBezTo>
                  <a:pt x="1181062" y="0"/>
                  <a:pt x="1181062" y="134170"/>
                </a:quadBezTo>
                <a:lnTo>
                  <a:pt x="1181062" y="1073360"/>
                </a:lnTo>
                <a:lnTo>
                  <a:pt x="134170" y="1073360"/>
                </a:lnTo>
                <a:quadBezTo>
                  <a:pt x="0" y="1073360"/>
                  <a:pt x="0" y="939190"/>
                </a:quadBez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739477" y="1370655"/>
            <a:ext cx="1111026" cy="16154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57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1</a:t>
            </a:r>
          </a:p>
        </p:txBody>
      </p:sp>
      <p:sp>
        <p:nvSpPr>
          <p:cNvPr id="5" name="Freeform 5"/>
          <p:cNvSpPr/>
          <p:nvPr/>
        </p:nvSpPr>
        <p:spPr>
          <a:xfrm>
            <a:off x="539110" y="3205847"/>
            <a:ext cx="1511760" cy="1373901"/>
          </a:xfrm>
          <a:custGeom>
            <a:rect l="l" t="t" r="r" b="b"/>
            <a:pathLst>
              <a:path w="1181062" h="1073360">
                <a:moveTo>
                  <a:pt x="0" y="0"/>
                </a:moveTo>
                <a:lnTo>
                  <a:pt x="1046892" y="0"/>
                </a:lnTo>
                <a:quadBezTo>
                  <a:pt x="1181062" y="0"/>
                  <a:pt x="1181062" y="134170"/>
                </a:quadBezTo>
                <a:lnTo>
                  <a:pt x="1181062" y="1073360"/>
                </a:lnTo>
                <a:lnTo>
                  <a:pt x="134170" y="1073360"/>
                </a:lnTo>
                <a:quadBezTo>
                  <a:pt x="0" y="1073360"/>
                  <a:pt x="0" y="939190"/>
                </a:quadBez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739477" y="3088125"/>
            <a:ext cx="1111026" cy="16154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57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2</a:t>
            </a:r>
          </a:p>
        </p:txBody>
      </p:sp>
      <p:sp>
        <p:nvSpPr>
          <p:cNvPr id="7" name="Freeform 7"/>
          <p:cNvSpPr/>
          <p:nvPr/>
        </p:nvSpPr>
        <p:spPr>
          <a:xfrm>
            <a:off x="539110" y="4984278"/>
            <a:ext cx="1511760" cy="1373901"/>
          </a:xfrm>
          <a:custGeom>
            <a:rect l="l" t="t" r="r" b="b"/>
            <a:pathLst>
              <a:path w="1181062" h="1073360">
                <a:moveTo>
                  <a:pt x="0" y="0"/>
                </a:moveTo>
                <a:lnTo>
                  <a:pt x="1046892" y="0"/>
                </a:lnTo>
                <a:quadBezTo>
                  <a:pt x="1181062" y="0"/>
                  <a:pt x="1181062" y="134170"/>
                </a:quadBezTo>
                <a:lnTo>
                  <a:pt x="1181062" y="1073360"/>
                </a:lnTo>
                <a:lnTo>
                  <a:pt x="134170" y="1073360"/>
                </a:lnTo>
                <a:quadBezTo>
                  <a:pt x="0" y="1073360"/>
                  <a:pt x="0" y="939190"/>
                </a:quadBez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TextBox 8"/>
          <p:cNvSpPr txBox="1"/>
          <p:nvPr/>
        </p:nvSpPr>
        <p:spPr>
          <a:xfrm>
            <a:off x="739477" y="4866556"/>
            <a:ext cx="1111026" cy="16154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57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3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2248535" y="1715158"/>
            <a:ext cx="4235703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经典元素是指在历史上一直被广泛运用，具有代表性和普遍认可度的设计元素，如条纹、波点、格纹等。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2248535" y="1250513"/>
            <a:ext cx="4219575" cy="6286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经典元素的种类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2248535" y="3368732"/>
            <a:ext cx="4235703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设计师们常常将经典元素与现代设计理念相融合，创造出既具有历史底蕴又不失时尚感的设计作品。</a:t>
            </a:r>
          </a:p>
        </p:txBody>
      </p:sp>
      <p:sp>
        <p:nvSpPr>
          <p:cNvPr id="12" name="TextBox 12"/>
          <p:cNvSpPr txBox="1"/>
          <p:nvPr/>
        </p:nvSpPr>
        <p:spPr>
          <a:xfrm>
            <a:off x="2248535" y="2928472"/>
            <a:ext cx="4219575" cy="6286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经典元素与时尚设计的融合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2248535" y="5134585"/>
            <a:ext cx="4235703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不同的经典元素适合运用在不同的场合和服饰中，如条纹适合用在休闲装中，波点则更适合用在女性服饰中。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2248535" y="4694325"/>
            <a:ext cx="4219575" cy="6286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经典元素在不同场合的运用</a:t>
            </a:r>
          </a:p>
        </p:txBody>
      </p:sp>
      <p:grpSp>
        <p:nvGrpSpPr>
          <p:cNvPr id="15" name="Group 15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6" name="AutoShape 16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TextBox 36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经典元素在时尚设计中的运用</a:t>
              </a:r>
            </a:p>
          </p:txBody>
        </p:sp>
      </p:grp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https://d.book118.com/055040030102011121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FFFFFF"/>
      </a:dk1>
      <a:lt1>
        <a:srgbClr val="001D4F"/>
      </a:lt1>
      <a:dk2>
        <a:srgbClr val="DEF6FF"/>
      </a:dk2>
      <a:lt2>
        <a:srgbClr val="000000"/>
      </a:lt2>
      <a:accent1>
        <a:srgbClr val="00B6FF"/>
      </a:accent1>
      <a:accent2>
        <a:srgbClr val="405DFF"/>
      </a:accent2>
      <a:accent3>
        <a:srgbClr val="2947E8"/>
      </a:accent3>
      <a:accent4>
        <a:srgbClr val="27DFF4"/>
      </a:accent4>
      <a:accent5>
        <a:srgbClr val="2FE8B7"/>
      </a:accent5>
      <a:accent6>
        <a:srgbClr val="FCC52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89</Paragraphs>
  <Slides>14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14</vt:i4>
      </vt:variant>
    </vt:vector>
  </HeadingPairs>
  <TitlesOfParts>
    <vt:vector baseType="lpstr" size="18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2024-09-24T04:36:56.091</cp:lastPrinted>
  <dcterms:created xsi:type="dcterms:W3CDTF">2024-09-23T20:36:56Z</dcterms:created>
  <dcterms:modified xsi:type="dcterms:W3CDTF">2024-09-23T20:36:58Z</dcterms:modified>
</cp:coreProperties>
</file>