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svg" ContentType="image/sv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1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10" Type="http://schemas.openxmlformats.org/officeDocument/2006/relationships/tags" Target="../tags/tag30.xml" /><Relationship Id="rId11" Type="http://schemas.openxmlformats.org/officeDocument/2006/relationships/tags" Target="../tags/tag31.xml" /><Relationship Id="rId12" Type="http://schemas.openxmlformats.org/officeDocument/2006/relationships/tags" Target="../tags/tag32.xml" /><Relationship Id="rId13" Type="http://schemas.openxmlformats.org/officeDocument/2006/relationships/tags" Target="../tags/tag33.xml" /><Relationship Id="rId14" Type="http://schemas.openxmlformats.org/officeDocument/2006/relationships/tags" Target="../tags/tag34.xml" /><Relationship Id="rId15" Type="http://schemas.openxmlformats.org/officeDocument/2006/relationships/tags" Target="../tags/tag3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6.png" /><Relationship Id="rId4" Type="http://schemas.openxmlformats.org/officeDocument/2006/relationships/image" Target="../media/image7.svg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9.png" /><Relationship Id="rId4" Type="http://schemas.openxmlformats.org/officeDocument/2006/relationships/image" Target="../media/image10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4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4803B-4C07-456F-91DE-543BD3A0D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57904-C938-48D0-9A55-0B202E18D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B95D3-CE7F-4969-BA4E-24EE433AD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261A3-DA21-4E9B-95D5-D7B5133D6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26A2B7-5005-4B1C-A45B-1192A9315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4DF383-8927-4631-AD41-E9B9D3C4F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E4B391-E365-421C-81C4-47A3E35C3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399E6-2830-4227-A902-44BF347A3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AE743-055D-4827-A29A-0FDAB4818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F3D98-CA7F-4C74-BEBD-1C9FC4206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63114-C87D-495B-B7B5-96F6EE286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15" name="图形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4" name="图形 6"/>
          <p:cNvSpPr/>
          <p:nvPr>
            <p:custDataLst>
              <p:tags r:id="rId6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: 形状 6"/>
          <p:cNvSpPr/>
          <p:nvPr>
            <p:custDataLst>
              <p:tags r:id="rId7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: 形状 7"/>
          <p:cNvSpPr/>
          <p:nvPr>
            <p:custDataLst>
              <p:tags r:id="rId8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: 形状 8"/>
          <p:cNvSpPr/>
          <p:nvPr>
            <p:custDataLst>
              <p:tags r:id="rId9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任意多边形: 形状 9"/>
          <p:cNvSpPr/>
          <p:nvPr>
            <p:custDataLst>
              <p:tags r:id="rId10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5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图片 20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3" name="图形 1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24" name="图形 6"/>
          <p:cNvSpPr/>
          <p:nvPr>
            <p:custDataLst>
              <p:tags r:id="rId6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5" name="图片 3" descr="光源1"/>
          <p:cNvSpPr/>
          <p:nvPr>
            <p:custDataLst>
              <p:tags r:id="rId7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6" name="任意多边形 43"/>
          <p:cNvSpPr/>
          <p:nvPr>
            <p:custDataLst>
              <p:tags r:id="rId8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7" name="任意多边形 47"/>
          <p:cNvSpPr/>
          <p:nvPr>
            <p:custDataLst>
              <p:tags r:id="rId9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57000">
                <a:schemeClr val="accent5">
                  <a:alpha val="25000"/>
                </a:schemeClr>
              </a:gs>
              <a:gs pos="0">
                <a:schemeClr val="accent2">
                  <a:alpha val="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任意多边形 51"/>
          <p:cNvSpPr/>
          <p:nvPr>
            <p:custDataLst>
              <p:tags r:id="rId10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 descr="图片包含 游戏机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17" name="图形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6" name="图形 6"/>
          <p:cNvSpPr/>
          <p:nvPr>
            <p:custDataLst>
              <p:tags r:id="rId6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任意多边形 13"/>
          <p:cNvSpPr/>
          <p:nvPr>
            <p:custDataLst>
              <p:tags r:id="rId7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任意多边形 16"/>
          <p:cNvSpPr/>
          <p:nvPr>
            <p:custDataLst>
              <p:tags r:id="rId8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100000">
                <a:schemeClr val="accent2">
                  <a:alpha val="0"/>
                </a:schemeClr>
              </a:gs>
              <a:gs pos="0">
                <a:schemeClr val="accent1">
                  <a:alpha val="7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19"/>
          <p:cNvSpPr/>
          <p:nvPr>
            <p:custDataLst>
              <p:tags r:id="rId9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23"/>
          <p:cNvSpPr/>
          <p:nvPr>
            <p:custDataLst>
              <p:tags r:id="rId10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5" hasCustomPrompt="1"/>
            <p:custDataLst>
              <p:tags r:id="rId11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4" hasCustomPrompt="1"/>
            <p:custDataLst>
              <p:tags r:id="rId12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" name="椭圆 9"/>
          <p:cNvSpPr/>
          <p:nvPr>
            <p:custDataLst>
              <p:tags r:id="rId13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14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2" name="椭圆 11"/>
          <p:cNvSpPr/>
          <p:nvPr>
            <p:custDataLst>
              <p:tags r:id="rId15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5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图片 1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9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8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12" name="图形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1" name="图形 6"/>
          <p:cNvSpPr/>
          <p:nvPr>
            <p:custDataLst>
              <p:tags r:id="rId6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任意多边形: 形状 6"/>
          <p:cNvSpPr/>
          <p:nvPr>
            <p:custDataLst>
              <p:tags r:id="rId7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任意多边形: 形状 8"/>
          <p:cNvSpPr/>
          <p:nvPr>
            <p:custDataLst>
              <p:tags r:id="rId8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: 形状 12"/>
          <p:cNvSpPr/>
          <p:nvPr>
            <p:custDataLst>
              <p:tags r:id="rId9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: 形状 13"/>
          <p:cNvSpPr/>
          <p:nvPr>
            <p:custDataLst>
              <p:tags r:id="rId10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黑暗中的灯光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tags" Target="../tags/tag214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18" Type="http://schemas.openxmlformats.org/officeDocument/2006/relationships/tags" Target="../tags/tag259.xml" /><Relationship Id="rId19" Type="http://schemas.openxmlformats.org/officeDocument/2006/relationships/tags" Target="../tags/tag260.xml" /><Relationship Id="rId2" Type="http://schemas.openxmlformats.org/officeDocument/2006/relationships/tags" Target="../tags/tag243.xml" /><Relationship Id="rId20" Type="http://schemas.openxmlformats.org/officeDocument/2006/relationships/tags" Target="../tags/tag261.xml" /><Relationship Id="rId21" Type="http://schemas.openxmlformats.org/officeDocument/2006/relationships/tags" Target="../tags/tag262.xml" /><Relationship Id="rId22" Type="http://schemas.openxmlformats.org/officeDocument/2006/relationships/tags" Target="../tags/tag263.xml" /><Relationship Id="rId23" Type="http://schemas.openxmlformats.org/officeDocument/2006/relationships/tags" Target="../tags/tag264.xml" /><Relationship Id="rId24" Type="http://schemas.openxmlformats.org/officeDocument/2006/relationships/tags" Target="../tags/tag265.xml" /><Relationship Id="rId25" Type="http://schemas.openxmlformats.org/officeDocument/2006/relationships/tags" Target="../tags/tag266.xml" /><Relationship Id="rId26" Type="http://schemas.openxmlformats.org/officeDocument/2006/relationships/tags" Target="../tags/tag267.xml" /><Relationship Id="rId27" Type="http://schemas.openxmlformats.org/officeDocument/2006/relationships/tags" Target="../tags/tag268.xml" /><Relationship Id="rId28" Type="http://schemas.openxmlformats.org/officeDocument/2006/relationships/tags" Target="../tags/tag269.xml" /><Relationship Id="rId29" Type="http://schemas.openxmlformats.org/officeDocument/2006/relationships/tags" Target="../tags/tag270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5.xml" /><Relationship Id="rId11" Type="http://schemas.openxmlformats.org/officeDocument/2006/relationships/tags" Target="../tags/tag296.xml" /><Relationship Id="rId12" Type="http://schemas.openxmlformats.org/officeDocument/2006/relationships/tags" Target="../tags/tag297.xml" /><Relationship Id="rId13" Type="http://schemas.openxmlformats.org/officeDocument/2006/relationships/tags" Target="../tags/tag298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tags" Target="../tags/tag309.xml" /><Relationship Id="rId13" Type="http://schemas.openxmlformats.org/officeDocument/2006/relationships/tags" Target="../tags/tag310.xml" /><Relationship Id="rId14" Type="http://schemas.openxmlformats.org/officeDocument/2006/relationships/tags" Target="../tags/tag311.xml" /><Relationship Id="rId15" Type="http://schemas.openxmlformats.org/officeDocument/2006/relationships/tags" Target="../tags/tag312.xml" /><Relationship Id="rId16" Type="http://schemas.openxmlformats.org/officeDocument/2006/relationships/tags" Target="../tags/tag313.xml" /><Relationship Id="rId17" Type="http://schemas.openxmlformats.org/officeDocument/2006/relationships/tags" Target="../tags/tag314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tags" Target="../tags/tag303.xml" /><Relationship Id="rId7" Type="http://schemas.openxmlformats.org/officeDocument/2006/relationships/tags" Target="../tags/tag304.xml" /><Relationship Id="rId8" Type="http://schemas.openxmlformats.org/officeDocument/2006/relationships/tags" Target="../tags/tag305.xml" /><Relationship Id="rId9" Type="http://schemas.openxmlformats.org/officeDocument/2006/relationships/tags" Target="../tags/tag3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133022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1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数字内容版权保护的技术创新研究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8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47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8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50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引言</a:t>
            </a:r>
            <a:endParaRPr lang="zh-CN" altLang="en-US" sz="22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7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数字内容版权保护的技术现状</a:t>
            </a:r>
            <a:endParaRPr lang="zh-CN" altLang="en-US" sz="22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技术创新在数字内容版权保护中的应用</a:t>
            </a:r>
            <a:endParaRPr lang="zh-CN" altLang="en-US" sz="22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3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技术创新在数字内容版权保护中的优势和作用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59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技术创新在数字内容版权保护中的挑战和对策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55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5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结论和建议</a:t>
            </a:r>
            <a:endParaRPr lang="zh-CN" altLang="en-US" sz="22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技术创新在数字内容版权保护中的应用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数字内容版权保护的重要性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数字内容版权保护的挑战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数字内容版权保护的发展趋势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数字内容版权保护的重要性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保护创作者权益，激发创作热情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促进数字内容产业的健康发展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防止盗版侵权，维护市场秩序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推动数字经济发展，提升国家竞争力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技术创新在数字内容版权保护中的应用</a:t>
            </a:r>
            <a:endParaRPr lang="zh-CN" altLang="en-US"/>
          </a:p>
        </p:txBody>
      </p:sp>
      <p:sp>
        <p:nvSpPr>
          <p:cNvPr id="45" name="矩形: 圆角 44"/>
          <p:cNvSpPr/>
          <p:nvPr>
            <p:custDataLst>
              <p:tags r:id="rId2"/>
            </p:custDataLst>
          </p:nvPr>
        </p:nvSpPr>
        <p:spPr>
          <a:xfrm>
            <a:off x="608330" y="1408727"/>
            <a:ext cx="5339528" cy="1445880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46" name="直接连接符 45"/>
          <p:cNvCxnSpPr/>
          <p:nvPr>
            <p:custDataLst>
              <p:tags r:id="rId3"/>
            </p:custDataLst>
          </p:nvPr>
        </p:nvCxnSpPr>
        <p:spPr>
          <a:xfrm flipH="1">
            <a:off x="1820257" y="1716316"/>
            <a:ext cx="0" cy="829964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标题"/>
          <p:cNvSpPr txBox="1"/>
          <p:nvPr>
            <p:custDataLst>
              <p:tags r:id="rId4"/>
            </p:custDataLst>
          </p:nvPr>
        </p:nvSpPr>
        <p:spPr>
          <a:xfrm>
            <a:off x="738611" y="1529475"/>
            <a:ext cx="1081535" cy="120403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48" name="正文"/>
          <p:cNvSpPr txBox="1"/>
          <p:nvPr>
            <p:custDataLst>
              <p:tags r:id="rId5"/>
            </p:custDataLst>
          </p:nvPr>
        </p:nvSpPr>
        <p:spPr>
          <a:xfrm>
            <a:off x="1900968" y="1517400"/>
            <a:ext cx="3954666" cy="12277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引言：随着数字技术的快速发展，数字内容版权保护成为了一个重要的问题。技术创新在数字内容版权保护中发挥着越来越重要的作用。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49" name="矩形: 圆角 48"/>
          <p:cNvSpPr/>
          <p:nvPr>
            <p:custDataLst>
              <p:tags r:id="rId6"/>
            </p:custDataLst>
          </p:nvPr>
        </p:nvSpPr>
        <p:spPr>
          <a:xfrm>
            <a:off x="6237723" y="1408727"/>
            <a:ext cx="5339528" cy="1445880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50" name="直接连接符 49"/>
          <p:cNvCxnSpPr/>
          <p:nvPr>
            <p:custDataLst>
              <p:tags r:id="rId7"/>
            </p:custDataLst>
          </p:nvPr>
        </p:nvCxnSpPr>
        <p:spPr>
          <a:xfrm flipH="1">
            <a:off x="7449650" y="1716316"/>
            <a:ext cx="0" cy="829964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标题"/>
          <p:cNvSpPr txBox="1"/>
          <p:nvPr>
            <p:custDataLst>
              <p:tags r:id="rId8"/>
            </p:custDataLst>
          </p:nvPr>
        </p:nvSpPr>
        <p:spPr>
          <a:xfrm>
            <a:off x="6368003" y="1529475"/>
            <a:ext cx="1081535" cy="120403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52" name="正文"/>
          <p:cNvSpPr txBox="1"/>
          <p:nvPr>
            <p:custDataLst>
              <p:tags r:id="rId9"/>
            </p:custDataLst>
          </p:nvPr>
        </p:nvSpPr>
        <p:spPr>
          <a:xfrm>
            <a:off x="7529725" y="1517400"/>
            <a:ext cx="3954666" cy="12277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技术创新在数字内容版权保护中的应用：随着技术的不断发展，数字内容版权保护的技术也在不断创新。例如，区块链技术、数字水印技术、加密技术等都可以用于数字内容版权保护。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54" name="矩形: 圆角 53"/>
          <p:cNvSpPr/>
          <p:nvPr>
            <p:custDataLst>
              <p:tags r:id="rId10"/>
            </p:custDataLst>
          </p:nvPr>
        </p:nvSpPr>
        <p:spPr>
          <a:xfrm>
            <a:off x="608330" y="3061702"/>
            <a:ext cx="5339528" cy="1445880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55" name="直接连接符 54"/>
          <p:cNvCxnSpPr/>
          <p:nvPr>
            <p:custDataLst>
              <p:tags r:id="rId11"/>
            </p:custDataLst>
          </p:nvPr>
        </p:nvCxnSpPr>
        <p:spPr>
          <a:xfrm flipH="1">
            <a:off x="1820257" y="3369927"/>
            <a:ext cx="0" cy="829964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标题"/>
          <p:cNvSpPr txBox="1"/>
          <p:nvPr>
            <p:custDataLst>
              <p:tags r:id="rId12"/>
            </p:custDataLst>
          </p:nvPr>
        </p:nvSpPr>
        <p:spPr>
          <a:xfrm>
            <a:off x="738611" y="3183085"/>
            <a:ext cx="1081535" cy="120403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57" name="正文"/>
          <p:cNvSpPr txBox="1"/>
          <p:nvPr>
            <p:custDataLst>
              <p:tags r:id="rId13"/>
            </p:custDataLst>
          </p:nvPr>
        </p:nvSpPr>
        <p:spPr>
          <a:xfrm>
            <a:off x="1900968" y="3171010"/>
            <a:ext cx="3954666" cy="12277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区块链技术在数字内容版权保护中的应用：区块链技术可以用于数字内容的版权登记和确权，确保数字内容的合法性和真实性。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58" name="矩形: 圆角 57"/>
          <p:cNvSpPr/>
          <p:nvPr>
            <p:custDataLst>
              <p:tags r:id="rId14"/>
            </p:custDataLst>
          </p:nvPr>
        </p:nvSpPr>
        <p:spPr>
          <a:xfrm>
            <a:off x="6237723" y="3061702"/>
            <a:ext cx="5339528" cy="1445880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59" name="直接连接符 58"/>
          <p:cNvCxnSpPr/>
          <p:nvPr>
            <p:custDataLst>
              <p:tags r:id="rId15"/>
            </p:custDataLst>
          </p:nvPr>
        </p:nvCxnSpPr>
        <p:spPr>
          <a:xfrm flipH="1">
            <a:off x="7449650" y="3369927"/>
            <a:ext cx="0" cy="829964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标题"/>
          <p:cNvSpPr txBox="1"/>
          <p:nvPr>
            <p:custDataLst>
              <p:tags r:id="rId16"/>
            </p:custDataLst>
          </p:nvPr>
        </p:nvSpPr>
        <p:spPr>
          <a:xfrm>
            <a:off x="6368003" y="3183085"/>
            <a:ext cx="1081535" cy="120403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61" name="正文"/>
          <p:cNvSpPr txBox="1"/>
          <p:nvPr>
            <p:custDataLst>
              <p:tags r:id="rId17"/>
            </p:custDataLst>
          </p:nvPr>
        </p:nvSpPr>
        <p:spPr>
          <a:xfrm>
            <a:off x="7529725" y="3171010"/>
            <a:ext cx="3954666" cy="12277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数字水印技术在数字内容版权保护中的应用：数字水印技术可以在数字内容中添加不易察觉的水印，用于追踪和识别数字内容的来源和版权归属。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63" name="矩形: 圆角 62"/>
          <p:cNvSpPr/>
          <p:nvPr>
            <p:custDataLst>
              <p:tags r:id="rId18"/>
            </p:custDataLst>
          </p:nvPr>
        </p:nvSpPr>
        <p:spPr>
          <a:xfrm>
            <a:off x="608330" y="4715312"/>
            <a:ext cx="5339528" cy="1445880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64" name="直接连接符 63"/>
          <p:cNvCxnSpPr/>
          <p:nvPr>
            <p:custDataLst>
              <p:tags r:id="rId19"/>
            </p:custDataLst>
          </p:nvPr>
        </p:nvCxnSpPr>
        <p:spPr>
          <a:xfrm flipH="1">
            <a:off x="1820257" y="5023537"/>
            <a:ext cx="0" cy="829964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标题"/>
          <p:cNvSpPr txBox="1"/>
          <p:nvPr>
            <p:custDataLst>
              <p:tags r:id="rId20"/>
            </p:custDataLst>
          </p:nvPr>
        </p:nvSpPr>
        <p:spPr>
          <a:xfrm>
            <a:off x="738611" y="4836060"/>
            <a:ext cx="1081535" cy="120403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66" name="正文"/>
          <p:cNvSpPr txBox="1"/>
          <p:nvPr>
            <p:custDataLst>
              <p:tags r:id="rId21"/>
            </p:custDataLst>
          </p:nvPr>
        </p:nvSpPr>
        <p:spPr>
          <a:xfrm>
            <a:off x="1900968" y="4824621"/>
            <a:ext cx="3954666" cy="12277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加密技术在数字内容版权保护中的应用：加密技术可以用于保护数字内容的传输和存储，防止数字内容被非法复制和传播。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67" name="矩形: 圆角 66"/>
          <p:cNvSpPr/>
          <p:nvPr>
            <p:custDataLst>
              <p:tags r:id="rId22"/>
            </p:custDataLst>
          </p:nvPr>
        </p:nvSpPr>
        <p:spPr>
          <a:xfrm>
            <a:off x="6237723" y="4715312"/>
            <a:ext cx="5339528" cy="1445880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68" name="直接连接符 67"/>
          <p:cNvCxnSpPr/>
          <p:nvPr>
            <p:custDataLst>
              <p:tags r:id="rId23"/>
            </p:custDataLst>
          </p:nvPr>
        </p:nvCxnSpPr>
        <p:spPr>
          <a:xfrm flipH="1">
            <a:off x="7449650" y="5023537"/>
            <a:ext cx="0" cy="829964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标题"/>
          <p:cNvSpPr txBox="1"/>
          <p:nvPr>
            <p:custDataLst>
              <p:tags r:id="rId24"/>
            </p:custDataLst>
          </p:nvPr>
        </p:nvSpPr>
        <p:spPr>
          <a:xfrm>
            <a:off x="6368003" y="4836060"/>
            <a:ext cx="1081535" cy="120403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70" name="正文"/>
          <p:cNvSpPr txBox="1"/>
          <p:nvPr>
            <p:custDataLst>
              <p:tags r:id="rId25"/>
            </p:custDataLst>
          </p:nvPr>
        </p:nvSpPr>
        <p:spPr>
          <a:xfrm>
            <a:off x="7529725" y="4824621"/>
            <a:ext cx="3954666" cy="12277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总之，技术创新在数字内容版权保护中发挥着越来越重要的作用，为数字内容的合法性和安全性提供了更加可靠的保障。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数字内容版权保护的技术现状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数字内容版权保护的技术手段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数字水印技术：通过在数字内容中嵌入版权信息，以标识和追踪侵权行为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加密技术：对数字内容进行加密，防止未经授权的访问和复制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数字签名技术：对数字内容进行签名，确保内容的完整性和真实性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区块链技术：通过区块链技术，对数字内容进行分布式存储和验证，确保版权信息的可追溯性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现有技术的优缺点分析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数字水印技术：优点是能够保护数字内容的版权，缺点是容易被篡改和伪造。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加密技术：优点是能够防止数字内容被非法复制和传播，缺点是加密和解密过程需要消耗大量的计算资源和时间。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区块链技术：优点是能够提供可追溯性和不可篡改性，缺点是难以在所有数字内容上应用，且需要大量的存储空间。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人工智能技术：优点是能够自动识别和打击数字内容侵权行为，缺点是算法复杂度高，需要大量的训练数据和计算资源。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技术创新的需求</a:t>
            </a:r>
            <a:endParaRPr lang="zh-CN" altLang="en-US"/>
          </a:p>
        </p:txBody>
      </p:sp>
      <p:sp>
        <p:nvSpPr>
          <p:cNvPr id="13" name="任意多边形 12"/>
          <p:cNvSpPr/>
          <p:nvPr>
            <p:custDataLst>
              <p:tags r:id="rId2"/>
            </p:custDataLst>
          </p:nvPr>
        </p:nvSpPr>
        <p:spPr>
          <a:xfrm rot="2700000">
            <a:off x="4072889" y="1452313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标题"/>
          <p:cNvSpPr txBox="1"/>
          <p:nvPr>
            <p:custDataLst>
              <p:tags r:id="rId3"/>
            </p:custDataLst>
          </p:nvPr>
        </p:nvSpPr>
        <p:spPr>
          <a:xfrm>
            <a:off x="4533406" y="1626509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文本框 25"/>
          <p:cNvSpPr txBox="1"/>
          <p:nvPr>
            <p:custDataLst>
              <p:tags r:id="rId4"/>
            </p:custDataLst>
          </p:nvPr>
        </p:nvSpPr>
        <p:spPr>
          <a:xfrm>
            <a:off x="4533406" y="2441424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适应新的数字内容传播方式和保护需求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3" name="任意多边形 22"/>
          <p:cNvSpPr/>
          <p:nvPr>
            <p:custDataLst>
              <p:tags r:id="rId5"/>
            </p:custDataLst>
          </p:nvPr>
        </p:nvSpPr>
        <p:spPr>
          <a:xfrm rot="2700000">
            <a:off x="1345158" y="1452313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标题"/>
          <p:cNvSpPr txBox="1"/>
          <p:nvPr>
            <p:custDataLst>
              <p:tags r:id="rId6"/>
            </p:custDataLst>
          </p:nvPr>
        </p:nvSpPr>
        <p:spPr>
          <a:xfrm>
            <a:off x="1805675" y="1626509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6" name="文本框 25"/>
          <p:cNvSpPr txBox="1"/>
          <p:nvPr>
            <p:custDataLst>
              <p:tags r:id="rId7"/>
            </p:custDataLst>
          </p:nvPr>
        </p:nvSpPr>
        <p:spPr>
          <a:xfrm>
            <a:off x="1805675" y="2441424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数字内容版权保护技术的更新换代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8" name="任意多边形 27"/>
          <p:cNvSpPr/>
          <p:nvPr>
            <p:custDataLst>
              <p:tags r:id="rId8"/>
            </p:custDataLst>
          </p:nvPr>
        </p:nvSpPr>
        <p:spPr>
          <a:xfrm rot="2700000">
            <a:off x="9528352" y="1452313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"/>
          <p:cNvSpPr txBox="1"/>
          <p:nvPr>
            <p:custDataLst>
              <p:tags r:id="rId9"/>
            </p:custDataLst>
          </p:nvPr>
        </p:nvSpPr>
        <p:spPr>
          <a:xfrm>
            <a:off x="9988869" y="1626509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1" name="文本框 25"/>
          <p:cNvSpPr txBox="1"/>
          <p:nvPr>
            <p:custDataLst>
              <p:tags r:id="rId10"/>
            </p:custDataLst>
          </p:nvPr>
        </p:nvSpPr>
        <p:spPr>
          <a:xfrm>
            <a:off x="9988869" y="2441424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技术创新面临的挑战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33" name="任意多边形 32"/>
          <p:cNvSpPr/>
          <p:nvPr>
            <p:custDataLst>
              <p:tags r:id="rId11"/>
            </p:custDataLst>
          </p:nvPr>
        </p:nvSpPr>
        <p:spPr>
          <a:xfrm rot="2700000">
            <a:off x="6800620" y="1452313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标题"/>
          <p:cNvSpPr txBox="1"/>
          <p:nvPr>
            <p:custDataLst>
              <p:tags r:id="rId12"/>
            </p:custDataLst>
          </p:nvPr>
        </p:nvSpPr>
        <p:spPr>
          <a:xfrm>
            <a:off x="7261138" y="1626509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36"/>
          <p:cNvSpPr txBox="1"/>
          <p:nvPr>
            <p:custDataLst>
              <p:tags r:id="rId13"/>
            </p:custDataLst>
          </p:nvPr>
        </p:nvSpPr>
        <p:spPr>
          <a:xfrm>
            <a:off x="7261138" y="2441424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提高数字内容版权保护技术的效率和准确性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0" name="标题"/>
          <p:cNvSpPr txBox="1"/>
          <p:nvPr>
            <p:custDataLst>
              <p:tags r:id="rId14"/>
            </p:custDataLst>
          </p:nvPr>
        </p:nvSpPr>
        <p:spPr>
          <a:xfrm>
            <a:off x="3641071" y="1426951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4" name="标题"/>
          <p:cNvSpPr txBox="1"/>
          <p:nvPr>
            <p:custDataLst>
              <p:tags r:id="rId15"/>
            </p:custDataLst>
          </p:nvPr>
        </p:nvSpPr>
        <p:spPr>
          <a:xfrm>
            <a:off x="913339" y="1426951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标题"/>
          <p:cNvSpPr txBox="1"/>
          <p:nvPr>
            <p:custDataLst>
              <p:tags r:id="rId16"/>
            </p:custDataLst>
          </p:nvPr>
        </p:nvSpPr>
        <p:spPr>
          <a:xfrm>
            <a:off x="9096533" y="1426951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4" name="标题"/>
          <p:cNvSpPr txBox="1"/>
          <p:nvPr>
            <p:custDataLst>
              <p:tags r:id="rId17"/>
            </p:custDataLst>
          </p:nvPr>
        </p:nvSpPr>
        <p:spPr>
          <a:xfrm>
            <a:off x="6368802" y="1426951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" name="任意多边形 4"/>
          <p:cNvSpPr/>
          <p:nvPr>
            <p:custDataLst>
              <p:tags r:id="rId18"/>
            </p:custDataLst>
          </p:nvPr>
        </p:nvSpPr>
        <p:spPr>
          <a:xfrm rot="2700000">
            <a:off x="5435754" y="3901064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标题"/>
          <p:cNvSpPr txBox="1"/>
          <p:nvPr>
            <p:custDataLst>
              <p:tags r:id="rId19"/>
            </p:custDataLst>
          </p:nvPr>
        </p:nvSpPr>
        <p:spPr>
          <a:xfrm>
            <a:off x="5896271" y="4075260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7" name="文本框 25"/>
          <p:cNvSpPr txBox="1"/>
          <p:nvPr>
            <p:custDataLst>
              <p:tags r:id="rId20"/>
            </p:custDataLst>
          </p:nvPr>
        </p:nvSpPr>
        <p:spPr>
          <a:xfrm>
            <a:off x="5896271" y="4890176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技术更新速度和兼容性问题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1"/>
            </p:custDataLst>
          </p:nvPr>
        </p:nvSpPr>
        <p:spPr>
          <a:xfrm rot="2700000">
            <a:off x="2708022" y="3901064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标题"/>
          <p:cNvSpPr txBox="1"/>
          <p:nvPr>
            <p:custDataLst>
              <p:tags r:id="rId22"/>
            </p:custDataLst>
          </p:nvPr>
        </p:nvSpPr>
        <p:spPr>
          <a:xfrm>
            <a:off x="3168540" y="4075260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23"/>
            </p:custDataLst>
          </p:nvPr>
        </p:nvSpPr>
        <p:spPr>
          <a:xfrm>
            <a:off x="3168540" y="4890176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技术研发成本和投入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2" name="任意多边形 11"/>
          <p:cNvSpPr/>
          <p:nvPr>
            <p:custDataLst>
              <p:tags r:id="rId24"/>
            </p:custDataLst>
          </p:nvPr>
        </p:nvSpPr>
        <p:spPr>
          <a:xfrm rot="2700000">
            <a:off x="8163485" y="3901064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标题"/>
          <p:cNvSpPr txBox="1"/>
          <p:nvPr>
            <p:custDataLst>
              <p:tags r:id="rId25"/>
            </p:custDataLst>
          </p:nvPr>
        </p:nvSpPr>
        <p:spPr>
          <a:xfrm>
            <a:off x="8624002" y="4075260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26"/>
            </p:custDataLst>
          </p:nvPr>
        </p:nvSpPr>
        <p:spPr>
          <a:xfrm>
            <a:off x="8624002" y="4890176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技术应用范围和普及程度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7" name="标题"/>
          <p:cNvSpPr txBox="1"/>
          <p:nvPr>
            <p:custDataLst>
              <p:tags r:id="rId27"/>
            </p:custDataLst>
          </p:nvPr>
        </p:nvSpPr>
        <p:spPr>
          <a:xfrm>
            <a:off x="5003935" y="3875702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标题"/>
          <p:cNvSpPr txBox="1"/>
          <p:nvPr>
            <p:custDataLst>
              <p:tags r:id="rId28"/>
            </p:custDataLst>
          </p:nvPr>
        </p:nvSpPr>
        <p:spPr>
          <a:xfrm>
            <a:off x="2276204" y="3875702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1" name="标题"/>
          <p:cNvSpPr txBox="1"/>
          <p:nvPr>
            <p:custDataLst>
              <p:tags r:id="rId29"/>
            </p:custDataLst>
          </p:nvPr>
        </p:nvSpPr>
        <p:spPr>
          <a:xfrm>
            <a:off x="7731666" y="3875702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技术创新在数字内容版权保护中的应用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基于区块链技术的版权保护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区块链技术概述：定义、特点、应用领域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区块链技术在数字内容版权保护中的应用：版权登记、版权交易、版权维权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基于区块链技术的版权保护优势：去中心化、不可篡改、透明度高、安全性强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基于区块链技术的版权保护案例分析：数字音乐、数字图书、数字艺术品等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基于人工智能的版权识别和监测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关键技术应用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优势与挑战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人工智能技术概述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版权识别和监测流程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基于云计算的版权管理和服务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基于云计算的服务：介绍基于云计算的数字内容服务，如云存储、云分发、云播放等，以及这些服务在版权保护中的应用。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云计算技术概述：介绍云计算技术的定义、特点和发展历程，为后续的应用奠定基础。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基于云计算的版权管理：阐述如何利用云计算技术对数字内容进行版权管理，包括版权登记、授权管理、侵权监测等方面。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案例分析：分析一些基于云计算的数字内容版权保护的成功案例，进一步说明云计算在版权保护中的优势和应用前景。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https://d.book118.com/055113302240011120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TEMPLATE_CATEGORY" val="custom"/>
  <p:tag name="KSO_WM_TEMPLATE_INDEX" val="2023027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f*1_1_1"/>
  <p:tag name="KSO_WM_UNIT_INDEX" val="1_1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i*1_2_2"/>
  <p:tag name="KSO_WM_UNIT_INDEX" val="1_2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f*1_2_1"/>
  <p:tag name="KSO_WM_UNIT_INDEX" val="1_2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f*1_3_1"/>
  <p:tag name="KSO_WM_UNIT_INDEX" val="1_3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i*1_4_2"/>
  <p:tag name="KSO_WM_UNIT_INDEX" val="1_4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f*1_4_1"/>
  <p:tag name="KSO_WM_UNIT_INDEX" val="1_4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i*1_5_2"/>
  <p:tag name="KSO_WM_UNIT_INDEX" val="1_5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f*1_5_1"/>
  <p:tag name="KSO_WM_UNIT_INDEX" val="1_5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5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i*1_6_2"/>
  <p:tag name="KSO_WM_UNIT_INDEX" val="1_6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85039369,&quot;width&quot;:862.9665354330708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5*l_h_f*1_6_1"/>
  <p:tag name="KSO_WM_UNIT_INDEX" val="1_6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0.xml><?xml version="1.0" encoding="utf-8"?>
<p:tagLst xmlns:p="http://schemas.openxmlformats.org/presentationml/2006/main">
  <p:tag name="KSO_WM_TEMPLATE_CATEGORY" val="custom"/>
  <p:tag name="KSO_WM_TEMPLATE_INDEX" val="2023027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7_2"/>
  <p:tag name="KSO_WM_UNIT_INDEX" val="1_7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86.xml><?xml version="1.0" encoding="utf-8"?>
<p:tagLst xmlns:p="http://schemas.openxmlformats.org/presentationml/2006/main">
  <p:tag name="KSO_WM_TEMPLATE_CATEGORY" val="custom"/>
  <p:tag name="KSO_WM_TEMPLATE_INDEX" val="20230273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数字内容版权保护的技术创新研究</vt:lpstr>
      <vt:lpstr>目录</vt:lpstr>
      <vt:lpstr>引言</vt:lpstr>
      <vt:lpstr>背景介绍</vt:lpstr>
      <vt:lpstr>数字内容版权保护的重要性</vt:lpstr>
      <vt:lpstr>技术创新在数字内容版权保护中的应用</vt:lpstr>
      <vt:lpstr>数字内容版权保护的技术现状</vt:lpstr>
      <vt:lpstr>数字内容版权保护的技术手段</vt:lpstr>
      <vt:lpstr>现有技术的优缺点分析</vt:lpstr>
      <vt:lpstr>技术创新的需求</vt:lpstr>
      <vt:lpstr>技术创新在数字内容版权保护中的应用</vt:lpstr>
      <vt:lpstr>基于区块链技术的版权保护</vt:lpstr>
      <vt:lpstr>基于人工智能的版权识别和监测</vt:lpstr>
      <vt:lpstr>基于云计算的版权管理和服务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2024-09-23T07:31:01.760</cp:lastPrinted>
  <dcterms:created xsi:type="dcterms:W3CDTF">2024-09-22T23:31:01Z</dcterms:created>
  <dcterms:modified xsi:type="dcterms:W3CDTF">2024-09-22T23:31:05Z</dcterms:modified>
</cp:coreProperties>
</file>