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3C21A-5A97-480D-AEBA-C334560E8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ABA777-A85C-477A-827A-7F25214C6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FB7F6D-68FF-4104-9454-10EB9F681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B8A398-C9DA-4719-9416-CE0300066A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6CC28F1-9923-4DD7-85B1-D876F2A8F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CD3EA0F-8F8E-4736-84D1-ED499764F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F833253-A03A-45C1-B0F6-6B6B61A9D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BD8637-DDC2-422A-82A9-1A6F5EE3E6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396778-62B3-4709-A5BF-BEE79C5400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34B20D-3F09-45EE-9446-2C947D7C35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3E6A1D-1B86-4A95-B2F8-50B1EBA289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925900" y="2709267"/>
            <a:ext cx="6340197" cy="1421928"/>
          </a:xfrm>
          <a:effectLst>
            <a:outerShdw blurRad="508000" dist="50800" dir="5400000" algn="ctr" rotWithShape="0">
              <a:schemeClr val="tx2">
                <a:alpha val="20000"/>
              </a:schemeClr>
            </a:outerShdw>
          </a:effectLst>
        </p:spPr>
        <p:txBody>
          <a:bodyPr wrap="none" anchor="t">
            <a:spAutoFit/>
          </a:bodyPr>
          <a:lstStyle>
            <a:lvl1pPr algn="ctr">
              <a:defRPr sz="9600" b="1" i="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080063" y="1687090"/>
            <a:ext cx="4031873" cy="923330"/>
          </a:xfrm>
          <a:effectLst>
            <a:outerShdw blurRad="508000" dist="50800" dir="5400000" algn="ctr" rotWithShape="0">
              <a:schemeClr val="tx2">
                <a:alpha val="20000"/>
              </a:schemeClr>
            </a:outerShdw>
          </a:effectLst>
        </p:spPr>
        <p:txBody>
          <a:bodyPr wrap="none" anchor="b">
            <a:spAutoFit/>
          </a:bodyPr>
          <a:lstStyle>
            <a:lvl1pPr marL="0" indent="0" algn="ctr">
              <a:buNone/>
              <a:defRPr sz="6000" b="0" i="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3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22101101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重症监护护理礼仪培训PPT\n## 1.重症监护护理概述及重要性\n### 1.1重症监护护理的定义与目标\n### 1.2重症监护病房的环境与设备\n### 1.3重症监护护理的重要性及影响\n## 2.重症监护护理礼仪的基本原则\n### 2.1尊重与关爱患者\n### 2.2专业与负责的态度\n### 2.3有效沟通与团队协作\n## 3.重症监护护理礼仪的实践与应用\n### 3.1患者评估与护理计划的制定\n### 3.2重症监护护理操作技术与规范\n### 3.3患者心理支持与关怀\n## 4.重症监护护理礼仪的案例分析\n### 4.1成功案例分享与讨论\n### 4.2失败案例分析与改进措施\n### 4.3案例总结与启示\n## 5.重症监护护理礼仪的培训与持续改进\n### 5.1重症监护护理礼仪培训计划与方法\n### 5.2护理团队建设与协作\n### 5.3持续改进与质量监控\n&quot;,&quot;templateId&quot;:&quot;ofidqcx4cjbazcx6nnrq4sfx3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709267"/>
            <a:ext cx="11055350" cy="14097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重症监护护理礼仪培训PPT</a:t>
            </a:r>
            <a:endParaRPr/>
          </a:p>
        </p:txBody>
      </p:sp>
      <p:sp>
        <p:nvSpPr>
          <p:cNvPr id="3" name="圆角矩形 3"/>
          <p:cNvSpPr/>
          <p:nvPr/>
        </p:nvSpPr>
        <p:spPr>
          <a:xfrm>
            <a:off x="3819167" y="4205996"/>
            <a:ext cx="4559300" cy="6985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0"/>
                  <a:alpha val="90275"/>
                </a:schemeClr>
              </a:gs>
              <a:gs pos="100000">
                <a:schemeClr val="accent1">
                  <a:lumMod val="75000"/>
                  <a:alpha val="9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0" tIns="108000" rIns="360000" bIns="108000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lt1">
                    <a:alpha val="100000"/>
                  </a:schemeClr>
                </a:solidFill>
                <a:latin typeface="Arial"/>
                <a:ea typeface="黑体"/>
              </a:defRPr>
            </a:pPr>
            <a:r>
              <a:rPr lang="en-US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3774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4" name="标题 1" descr="{&quot;isTemplate&quot;:true,&quot;type&quot;:&quot;title&quot;,&quot;canOmit&quot;:false,&quot;range&quot;:0}"/>
          <p:cNvSpPr txBox="1"/>
          <p:nvPr/>
        </p:nvSpPr>
        <p:spPr>
          <a:xfrm>
            <a:off x="792263" y="2998062"/>
            <a:ext cx="10826750" cy="914400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1" i="0" kern="120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sz="6000" b="0">
                <a:latin typeface="Microsoft YaHei Light"/>
                <a:ea typeface="Microsoft YaHei Light"/>
              </a:rPr>
              <a:t>重症监护护理概述及重要性</a:t>
            </a:r>
            <a:endParaRPr/>
          </a:p>
        </p:txBody>
      </p:sp>
      <p:sp>
        <p:nvSpPr>
          <p:cNvPr id="125" name="文本占位符 2"/>
          <p:cNvSpPr txBox="1"/>
          <p:nvPr/>
        </p:nvSpPr>
        <p:spPr>
          <a:xfrm>
            <a:off x="5461852" y="1894964"/>
            <a:ext cx="1268296" cy="1089529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6000" b="0" i="0" kern="120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zh-CN" sz="72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01</a:t>
            </a:r>
            <a:endParaRPr kumimoji="1" lang="zh-CN" altLang="en-US" sz="7200"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5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5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重症监护护理是指对病情严重、生命体征不稳定的患者进行全面监测和治疗的护理工作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涉及的疾病领域广泛，包括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心血管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呼吸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神经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等多个系统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护理目标是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维持患者生命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促进康复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减少并发症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提高生活质量</a:t>
                </a:r>
                <a:endParaRPr/>
              </a:p>
            </p:txBody>
          </p:sp>
        </p:grpSp>
        <p:grpSp>
          <p:nvGrpSpPr>
            <p:cNvPr id="15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5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重症监护护理需要高度专业和责任心的护理团队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护理人员应具备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丰富的临床经验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熟练的操作技能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能够对患者的病情进行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准确评估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及时处理</a:t>
                </a:r>
                <a:endParaRPr/>
              </a:p>
            </p:txBody>
          </p:sp>
        </p:grpSp>
      </p:grpSp>
      <p:sp>
        <p:nvSpPr>
          <p:cNvPr id="1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重症监护护理的定义与目标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62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重症监护病房的环境与设备</a:t>
            </a:r>
            <a:endParaRPr lang="en-US" sz="3600" b="1">
              <a:latin typeface="微软雅黑"/>
              <a:ea typeface="微软雅黑"/>
            </a:endParaRPr>
          </a:p>
        </p:txBody>
      </p:sp>
      <p:grpSp>
        <p:nvGrpSpPr>
          <p:cNvPr id="1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2826111" y="2144759"/>
            <a:ext cx="6539782" cy="4397325"/>
            <a:chOff x="2826110" y="2144759"/>
            <a:chExt cx="6539782" cy="4397325"/>
          </a:xfrm>
        </p:grpSpPr>
        <p:grpSp>
          <p:nvGrpSpPr>
            <p:cNvPr id="164" name=""/>
            <p:cNvGrpSpPr/>
            <p:nvPr/>
          </p:nvGrpSpPr>
          <p:grpSpPr>
            <a:xfrm>
              <a:off x="2826110" y="2144759"/>
              <a:ext cx="2880000" cy="4397325"/>
              <a:chOff x="2826109" y="2144759"/>
              <a:chExt cx="2880000" cy="4397325"/>
            </a:xfrm>
          </p:grpSpPr>
          <p:sp>
            <p:nvSpPr>
              <p:cNvPr id="165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2826109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重症监护病房应保持安静、整洁、舒适的环境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3006109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噪音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光线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等因素对患者的影响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空气流通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，防止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感染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的发生</a:t>
                </a:r>
                <a:endParaRPr/>
              </a:p>
            </p:txBody>
          </p:sp>
          <p:sp>
            <p:nvSpPr>
              <p:cNvPr id="167" name="Tencent"/>
              <p:cNvSpPr/>
              <p:nvPr/>
            </p:nvSpPr>
            <p:spPr>
              <a:xfrm>
                <a:off x="4015079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168" name=""/>
            <p:cNvGrpSpPr/>
            <p:nvPr/>
          </p:nvGrpSpPr>
          <p:grpSpPr>
            <a:xfrm>
              <a:off x="6485892" y="2144759"/>
              <a:ext cx="2880000" cy="4397325"/>
              <a:chOff x="6485892" y="2144759"/>
              <a:chExt cx="2880000" cy="4397325"/>
            </a:xfrm>
          </p:grpSpPr>
          <p:sp>
            <p:nvSpPr>
              <p:cNvPr id="169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6485892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重症监护病房应配备先进的医疗设备和齐全的急救用品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6665892" y="5561464"/>
                <a:ext cx="2520950" cy="9806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包括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监护仪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呼吸机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输液泵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等医疗设备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配备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心肺复苏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气管插管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等急救用品</a:t>
                </a:r>
                <a:endParaRPr/>
              </a:p>
            </p:txBody>
          </p:sp>
          <p:sp>
            <p:nvSpPr>
              <p:cNvPr id="171" name="Tencent"/>
              <p:cNvSpPr/>
              <p:nvPr/>
            </p:nvSpPr>
            <p:spPr>
              <a:xfrm>
                <a:off x="7674862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7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7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重症监护护理对于挽救生命、促进康复具有重要意义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能够对患者的病情进行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实时监测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调整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救治成功率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减少并发症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生活质量</a:t>
                </a:r>
                <a:endParaRPr/>
              </a:p>
            </p:txBody>
          </p:sp>
        </p:grpSp>
        <p:grpSp>
          <p:nvGrpSpPr>
            <p:cNvPr id="17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重症监护护理对于减轻患者痛苦、提高家属满意度具有积极作用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专业护理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心理支持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，减轻患者的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心理压力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身体痛苦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家属满意度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，降低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医疗纠纷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的风险</a:t>
                </a:r>
                <a:endParaRPr/>
              </a:p>
            </p:txBody>
          </p:sp>
        </p:grpSp>
      </p:grpSp>
      <p:sp>
        <p:nvSpPr>
          <p:cNvPr id="18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重症监护护理的重要性及影响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82" name="标题 1" descr="{&quot;isTemplate&quot;:true,&quot;type&quot;:&quot;title&quot;,&quot;canOmit&quot;:false,&quot;range&quot;:0}"/>
          <p:cNvSpPr txBox="1"/>
          <p:nvPr/>
        </p:nvSpPr>
        <p:spPr>
          <a:xfrm>
            <a:off x="792263" y="2998062"/>
            <a:ext cx="10826750" cy="914400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1" i="0" kern="120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sz="5500" b="0">
                <a:latin typeface="Microsoft YaHei Light"/>
                <a:ea typeface="Microsoft YaHei Light"/>
              </a:rPr>
              <a:t>重症监护护理礼仪的基本原则</a:t>
            </a:r>
            <a:endParaRPr/>
          </a:p>
        </p:txBody>
      </p:sp>
      <p:sp>
        <p:nvSpPr>
          <p:cNvPr id="183" name="文本占位符 2"/>
          <p:cNvSpPr txBox="1"/>
          <p:nvPr/>
        </p:nvSpPr>
        <p:spPr>
          <a:xfrm>
            <a:off x="5461852" y="1894964"/>
            <a:ext cx="1268296" cy="1089529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6000" b="0" i="0" kern="120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zh-CN" sz="72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02</a:t>
            </a:r>
            <a:endParaRPr kumimoji="1" lang="zh-CN" altLang="en-US" sz="7200"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85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86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87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0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尊重患者的人格和权益，关心患者的需求和感受</a:t>
                </a:r>
                <a:endParaRPr/>
              </a:p>
            </p:txBody>
          </p:sp>
          <p:sp>
            <p:nvSpPr>
              <p:cNvPr id="19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亲切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热情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的态度，避免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不耐烦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的表现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隐私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，保护患者的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个人信息</a:t>
                </a:r>
                <a:endParaRPr/>
              </a:p>
            </p:txBody>
          </p:sp>
        </p:grpSp>
        <p:grpSp>
          <p:nvGrpSpPr>
            <p:cNvPr id="193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9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提供个性化的护理服务，关注患者的心理和生理需求</a:t>
                </a:r>
                <a:endParaRPr/>
              </a:p>
            </p:txBody>
          </p:sp>
          <p:sp>
            <p:nvSpPr>
              <p:cNvPr id="19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心理支持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，帮助患者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建立信心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，积极应对疾病</a:t>
                </a:r>
                <a:endParaRPr/>
              </a:p>
            </p:txBody>
          </p:sp>
          <p:sp>
            <p:nvSpPr>
              <p:cNvPr id="196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9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尊重与关爱患者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0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护理人员应具备高度的专业素养和责任心</a:t>
                </a:r>
                <a:endParaRPr/>
              </a:p>
            </p:txBody>
          </p:sp>
          <p:sp>
            <p:nvSpPr>
              <p:cNvPr id="20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掌握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先进的护理技术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理论知识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，能够对患者的病情进行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准确评估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处理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严格遵守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操作规程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法律法规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，保障患者的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安全</a:t>
                </a:r>
                <a:endParaRPr/>
              </a:p>
            </p:txBody>
          </p:sp>
          <p:sp>
            <p:nvSpPr>
              <p:cNvPr id="20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护理人员应保持敬业和合作的精神</a:t>
                </a:r>
                <a:endParaRPr/>
              </a:p>
            </p:txBody>
          </p:sp>
          <p:sp>
            <p:nvSpPr>
              <p:cNvPr id="21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积极参与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团队讨论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协作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，共同提高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能够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适应压力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专注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，确保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护理工作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的顺利进行</a:t>
                </a:r>
                <a:endParaRPr/>
              </a:p>
            </p:txBody>
          </p:sp>
          <p:sp>
            <p:nvSpPr>
              <p:cNvPr id="21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专业与负责的态度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1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护理人员应善于倾听和表达，与患者和家属建立良好的沟通渠道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需求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期望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，提供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针对性的护理服务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与家属保持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良好沟通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，及时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汇报病情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，提高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家属满意度</a:t>
                </a:r>
                <a:endParaRPr/>
              </a:p>
            </p:txBody>
          </p:sp>
        </p:grpSp>
        <p:grpSp>
          <p:nvGrpSpPr>
            <p:cNvPr id="224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2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护理人员应积极参与团队协作，共同提高护理质量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与其他护理人员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分享经验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技能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，共同解决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护理难题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领导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同事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，营造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和谐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积极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的工作氛围</a:t>
                </a:r>
                <a:endParaRPr/>
              </a:p>
            </p:txBody>
          </p: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有效沟通与团队协作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792263" y="2998062"/>
            <a:ext cx="10826750" cy="914400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1" i="0" kern="1200" spc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sz="5200" b="0">
                <a:latin typeface="Microsoft YaHei Light"/>
                <a:ea typeface="Microsoft YaHei Light"/>
              </a:rPr>
              <a:t>重症监护护理礼仪的实践与应用</a:t>
            </a:r>
            <a:endParaRPr/>
          </a:p>
        </p:txBody>
      </p:sp>
      <p:sp>
        <p:nvSpPr>
          <p:cNvPr id="8" name="文本占位符 2"/>
          <p:cNvSpPr txBox="1"/>
          <p:nvPr/>
        </p:nvSpPr>
        <p:spPr>
          <a:xfrm>
            <a:off x="5461852" y="1894964"/>
            <a:ext cx="1268296" cy="1089529"/>
          </a:xfrm>
          <a:prstGeom prst="rect">
            <a:avLst/>
          </a:prstGeom>
          <a:effectLst>
            <a:outerShdw blurRad="254000" dist="50800" dir="5400000" algn="ctr" rotWithShape="0">
              <a:schemeClr val="tx2">
                <a:alpha val="20000"/>
              </a:schemeClr>
            </a:outerShdw>
          </a:effectLst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6000" b="0" i="0" kern="1200" spc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kumimoji="1" lang="en-US" altLang="zh-CN" sz="72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03</a:t>
            </a:r>
            <a:endParaRPr kumimoji="1" lang="zh-CN" altLang="en-US" sz="7200"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0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1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2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对患者进行全面评估，了解患者的病情和需求</a:t>
                </a:r>
                <a:endParaRPr/>
              </a:p>
            </p:txBody>
          </p:sp>
          <p:sp>
            <p:nvSpPr>
              <p:cNvPr id="17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病史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体检结果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辅助检查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护理需求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，确定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护理目标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计划</a:t>
                </a:r>
                <a:endParaRPr/>
              </a:p>
            </p:txBody>
          </p:sp>
        </p:grpSp>
        <p:grpSp>
          <p:nvGrpSpPr>
            <p:cNvPr id="18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1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制定个性化的护理计划，满足患者的心理和生理需求</a:t>
                </a:r>
                <a:endParaRPr/>
              </a:p>
            </p:txBody>
          </p:sp>
          <p:sp>
            <p:nvSpPr>
              <p:cNvPr id="2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，制定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个性化护理计划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考虑患者的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文化背景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价值观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，提供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尊重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关爱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的护理服务</a:t>
                </a:r>
                <a:endParaRPr/>
              </a:p>
            </p:txBody>
          </p:sp>
          <p:sp>
            <p:nvSpPr>
              <p:cNvPr id="21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患者评估与护理计划的制定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https://d.book118.com/055221011010011110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geometry_green">
      <a:dk1>
        <a:srgbClr val="000000"/>
      </a:dk1>
      <a:lt1>
        <a:srgbClr val="FFFFFF"/>
      </a:lt1>
      <a:dk2>
        <a:srgbClr val="273B3A"/>
      </a:dk2>
      <a:lt2>
        <a:srgbClr val="E6E2DF"/>
      </a:lt2>
      <a:accent1>
        <a:srgbClr val="377B5C"/>
      </a:accent1>
      <a:accent2>
        <a:srgbClr val="315246"/>
      </a:accent2>
      <a:accent3>
        <a:srgbClr val="3A8C9D"/>
      </a:accent3>
      <a:accent4>
        <a:srgbClr val="245565"/>
      </a:accent4>
      <a:accent5>
        <a:srgbClr val="A48B6E"/>
      </a:accent5>
      <a:accent6>
        <a:srgbClr val="796B58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重症监护护理礼仪培训PPT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2024-09-15T02:24:50.309</cp:lastPrinted>
  <dcterms:created xsi:type="dcterms:W3CDTF">2024-09-14T18:24:50Z</dcterms:created>
  <dcterms:modified xsi:type="dcterms:W3CDTF">2024-09-14T18:24:52Z</dcterms:modified>
</cp:coreProperties>
</file>