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1" r:id="rId19"/>
    <p:sldId id="304" r:id="rId20"/>
    <p:sldId id="307" r:id="rId21"/>
    <p:sldId id="310" r:id="rId22"/>
    <p:sldId id="313" r:id="rId23"/>
    <p:sldId id="316" r:id="rId24"/>
    <p:sldId id="318" r:id="rId25"/>
  </p:sldIdLst>
  <p:sldSz cx="12192000" cy="6858000"/>
  <p:notesSz cx="6858000" cy="9144000"/>
  <p:custDataLst>
    <p:tags r:id="rId2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6.xml" /><Relationship Id="rId21" Type="http://schemas.openxmlformats.org/officeDocument/2006/relationships/slide" Target="slides/slide17.xml" /><Relationship Id="rId22" Type="http://schemas.openxmlformats.org/officeDocument/2006/relationships/slide" Target="slides/slide18.xml" /><Relationship Id="rId23" Type="http://schemas.openxmlformats.org/officeDocument/2006/relationships/slide" Target="slides/slide19.xml" /><Relationship Id="rId24" Type="http://schemas.openxmlformats.org/officeDocument/2006/relationships/slide" Target="slides/slide20.xml" /><Relationship Id="rId25" Type="http://schemas.openxmlformats.org/officeDocument/2006/relationships/slide" Target="slides/slide21.xml" /><Relationship Id="rId26" Type="http://schemas.openxmlformats.org/officeDocument/2006/relationships/tags" Target="tags/tag1.xml" /><Relationship Id="rId27" Type="http://schemas.openxmlformats.org/officeDocument/2006/relationships/presProps" Target="presProps.xml" /><Relationship Id="rId28" Type="http://schemas.openxmlformats.org/officeDocument/2006/relationships/viewProps" Target="viewProps.xml" /><Relationship Id="rId29" Type="http://schemas.openxmlformats.org/officeDocument/2006/relationships/theme" Target="theme/theme1.xml" /><Relationship Id="rId3" Type="http://schemas.openxmlformats.org/officeDocument/2006/relationships/slideMaster" Target="slideMasters/slideMaster3.xml" /><Relationship Id="rId30" Type="http://schemas.openxmlformats.org/officeDocument/2006/relationships/tableStyles" Target="tableStyles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551E8456-EBDA-44C6-903F-79321F5F37A3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4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8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4.xml" /><Relationship Id="rId2" Type="http://schemas.openxmlformats.org/officeDocument/2006/relationships/notesMaster" Target="../notesMasters/notesMaster1.xml" /></Relationships>
</file>

<file path=ppt/notesSlides/_rels/notesSlide7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9.xml" /><Relationship Id="rId2" Type="http://schemas.openxmlformats.org/officeDocument/2006/relationships/notesMaster" Target="../notesMasters/notesMaster1.xml" /></Relationships>
</file>

<file path=ppt/notesSlides/_rels/notesSlide8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0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51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52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53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54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55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56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57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58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59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60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61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62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63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64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65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66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67" name="PlaceHolder 2"/>
          <p:cNvSpPr>
            <a:spLocks noGrp="1"/>
          </p:cNvSpPr>
          <p:nvPr>
            <p:ph type="body" idx="43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68" name="PlaceHolder 3"/>
          <p:cNvSpPr>
            <a:spLocks noGrp="1"/>
          </p:cNvSpPr>
          <p:nvPr>
            <p:ph type="sldNum" idx="42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69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70" name="PlaceHolder 2"/>
          <p:cNvSpPr>
            <a:spLocks noGrp="1"/>
          </p:cNvSpPr>
          <p:nvPr>
            <p:ph type="body" idx="44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71" name="PlaceHolder 3"/>
          <p:cNvSpPr>
            <a:spLocks noGrp="1"/>
          </p:cNvSpPr>
          <p:nvPr>
            <p:ph type="sldNum" idx="43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72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73" name="PlaceHolder 2"/>
          <p:cNvSpPr>
            <a:spLocks noGrp="1"/>
          </p:cNvSpPr>
          <p:nvPr>
            <p:ph type="body" idx="45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74" name="PlaceHolder 3"/>
          <p:cNvSpPr>
            <a:spLocks noGrp="1"/>
          </p:cNvSpPr>
          <p:nvPr>
            <p:ph type="sldNum" idx="44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0EEDAD8-C7FD-4BB5-99AA-03E6B0F568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F57F221-2A2A-425E-A5C5-7EA579224C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6018AED-AC8D-47E4-9262-E0AF8B50E5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31826A3-B8A5-4C0D-82EB-12CB010DF1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326CD79-69C9-4D3E-937A-BC907E64CC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526CD20-F4B0-4961-81F7-47AE16543A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8CB232E-71DA-4629-B6AD-32713E8C14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481C199-F412-4151-B826-99DECF1764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A13A4AA-06D0-4CBE-BE93-B203578851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3D75F0F-DAE2-4DA1-8146-C9465DE852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1D70978-1A77-4970-8B35-6F8B705140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087BC5DE-74CE-4020-A2C3-AB8ADBE1BAFD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E4D3C1C9-CAAA-4BE4-87E1-CC7B708E3FBA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2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pn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6.xml" /><Relationship Id="rId3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.png" /><Relationship Id="rId3" Type="http://schemas.openxmlformats.org/officeDocument/2006/relationships/image" Target="../media/image2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7.xml" /><Relationship Id="rId3" Type="http://schemas.openxmlformats.org/officeDocument/2006/relationships/image" Target="../media/image2.pn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8.xml" /><Relationship Id="rId3" Type="http://schemas.openxmlformats.org/officeDocument/2006/relationships/image" Target="../media/image2.png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5523323411001112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21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791280" y="8586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工艺设计的全局视野与整合能力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60400"/>
            <a:ext cx="472680" cy="20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 lnSpcReduction="20000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4" name="文本框 3"/>
          <p:cNvSpPr/>
          <p:nvPr/>
        </p:nvSpPr>
        <p:spPr>
          <a:xfrm>
            <a:off x="4453200" y="4485600"/>
            <a:ext cx="4063680" cy="638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制作人：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X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老师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时间：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2024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年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X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月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5" name="PlaceHolder 1"/>
          <p:cNvSpPr>
            <a:spLocks noGrp="1"/>
          </p:cNvSpPr>
          <p:nvPr>
            <p:ph type="title" idx="4294967295"/>
          </p:nvPr>
        </p:nvSpPr>
        <p:spPr>
          <a:xfrm>
            <a:off x="5113080" y="96912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6" name="content"/>
          <p:cNvSpPr/>
          <p:nvPr/>
        </p:nvSpPr>
        <p:spPr>
          <a:xfrm>
            <a:off x="798840" y="207756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1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简介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2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工艺设计的基础知识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3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工艺设计的全局视野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4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工艺设计的整合能力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5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工艺设计的应用案例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6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总结与展望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7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01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78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1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简介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0" name="PlaceHolder 1"/>
          <p:cNvSpPr>
            <a:spLocks noGrp="1"/>
          </p:cNvSpPr>
          <p:nvPr>
            <p:ph type="title" idx="4294967295"/>
          </p:nvPr>
        </p:nvSpPr>
        <p:spPr>
          <a:xfrm>
            <a:off x="1101600" y="1220400"/>
            <a:ext cx="5400360" cy="7189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工艺设计的定义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1" name="content"/>
          <p:cNvSpPr/>
          <p:nvPr/>
        </p:nvSpPr>
        <p:spPr>
          <a:xfrm>
            <a:off x="1380960" y="2447280"/>
            <a:ext cx="5336640" cy="3154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工艺设计是指通过对产品制造过程的各个环节进行优化和设计，以提高生产效率和产品质量的过程。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2" name="PlaceHolder 1"/>
          <p:cNvSpPr>
            <a:spLocks noGrp="1"/>
          </p:cNvSpPr>
          <p:nvPr>
            <p:ph type="title" idx="4294967295"/>
          </p:nvPr>
        </p:nvSpPr>
        <p:spPr>
          <a:xfrm>
            <a:off x="66600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1"/>
                </a:solidFill>
                <a:latin typeface="微软雅黑"/>
                <a:ea typeface="微软雅黑"/>
              </a:rPr>
              <a:t>工艺设计的重要性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3" name="content.1.subtitle"/>
          <p:cNvSpPr/>
          <p:nvPr/>
        </p:nvSpPr>
        <p:spPr>
          <a:xfrm>
            <a:off x="1277640" y="399348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工艺设计直接影响产品的制造成本，优化工艺可以降低生产成本。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4" name="content.1.title"/>
          <p:cNvSpPr/>
          <p:nvPr/>
        </p:nvSpPr>
        <p:spPr>
          <a:xfrm>
            <a:off x="1278360" y="29833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影响产品成本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5" name="content.2.subtitle"/>
          <p:cNvSpPr/>
          <p:nvPr/>
        </p:nvSpPr>
        <p:spPr>
          <a:xfrm>
            <a:off x="9073080" y="36187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优化工艺设计可以提高产品的质量和稳定性，减少生产中的缺陷。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6" name="content.2.title"/>
          <p:cNvSpPr/>
          <p:nvPr/>
        </p:nvSpPr>
        <p:spPr>
          <a:xfrm>
            <a:off x="9072360" y="29833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提高产品质量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7" name="content.3.subtitle"/>
          <p:cNvSpPr/>
          <p:nvPr/>
        </p:nvSpPr>
        <p:spPr>
          <a:xfrm>
            <a:off x="3876120" y="377856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有效的工艺设计能够缩短产品的交付时间，提高生产效率。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8" name="content.3.title"/>
          <p:cNvSpPr/>
          <p:nvPr/>
        </p:nvSpPr>
        <p:spPr>
          <a:xfrm>
            <a:off x="3876840" y="29851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缩短交付时间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9" name="content.4.subtitle"/>
          <p:cNvSpPr/>
          <p:nvPr/>
        </p:nvSpPr>
        <p:spPr>
          <a:xfrm>
            <a:off x="6474240" y="36943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0" name="content.4.title"/>
          <p:cNvSpPr/>
          <p:nvPr/>
        </p:nvSpPr>
        <p:spPr>
          <a:xfrm>
            <a:off x="6474960" y="29851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1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92" name="content.2.title"/>
          <p:cNvSpPr/>
          <p:nvPr/>
        </p:nvSpPr>
        <p:spPr>
          <a:xfrm>
            <a:off x="368964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机械化时代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3" name="content.2.content"/>
          <p:cNvSpPr/>
          <p:nvPr/>
        </p:nvSpPr>
        <p:spPr>
          <a:xfrm>
            <a:off x="3676680" y="2511360"/>
            <a:ext cx="2067120" cy="2919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工艺设计开始与机械相结合，实现了一定程度的自动化生产。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4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95" name="content.3.title"/>
          <p:cNvSpPr/>
          <p:nvPr/>
        </p:nvSpPr>
        <p:spPr>
          <a:xfrm>
            <a:off x="6460560" y="211140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自动化时代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6" name="content.3.content"/>
          <p:cNvSpPr/>
          <p:nvPr/>
        </p:nvSpPr>
        <p:spPr>
          <a:xfrm>
            <a:off x="6424200" y="2511360"/>
            <a:ext cx="2095920" cy="865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工艺设计逐渐实现自动化生产，提高了效率和精确度。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7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98" name="content.4.title"/>
          <p:cNvSpPr/>
          <p:nvPr/>
        </p:nvSpPr>
        <p:spPr>
          <a:xfrm>
            <a:off x="9177480" y="2049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数字化时代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9" name="content.4.content"/>
          <p:cNvSpPr/>
          <p:nvPr/>
        </p:nvSpPr>
        <p:spPr>
          <a:xfrm>
            <a:off x="9177480" y="2511360"/>
            <a:ext cx="2076840" cy="865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工艺设计借助数字技术实现智能化生产，迎来了全新的发展时代。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0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工艺设计的发展历程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01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2" name="content.1.title"/>
          <p:cNvSpPr/>
          <p:nvPr/>
        </p:nvSpPr>
        <p:spPr>
          <a:xfrm>
            <a:off x="88236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手工制作时代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3" name="content.1.content"/>
          <p:cNvSpPr/>
          <p:nvPr/>
        </p:nvSpPr>
        <p:spPr>
          <a:xfrm>
            <a:off x="882000" y="2511360"/>
            <a:ext cx="2082960" cy="2987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工艺设计最初是由手工艺人根据经验和技能进行控制。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5" name="title"/>
          <p:cNvSpPr/>
          <p:nvPr/>
        </p:nvSpPr>
        <p:spPr>
          <a:xfrm>
            <a:off x="8259480" y="741600"/>
            <a:ext cx="228060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200" b="1" strike="noStrike" spc="299">
                <a:solidFill>
                  <a:schemeClr val="dk1"/>
                </a:solidFill>
                <a:latin typeface="Arial"/>
                <a:ea typeface="微软雅黑"/>
              </a:rPr>
              <a:t>工艺设计与其他学科的关系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6" name="content"/>
          <p:cNvSpPr/>
          <p:nvPr/>
        </p:nvSpPr>
        <p:spPr>
          <a:xfrm>
            <a:off x="8685360" y="2215440"/>
            <a:ext cx="228060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400" b="0" strike="noStrike" spc="148">
                <a:solidFill>
                  <a:schemeClr val="dk1"/>
                </a:solidFill>
                <a:latin typeface="Arial"/>
                <a:ea typeface="微软雅黑"/>
              </a:rPr>
              <a:t>工艺设计与工程设计、材料学、制造工程等学科密切相关，共同为产品制造提供支持。工程设计关注产品整体结构，制造工程关注生产流程，材料学关注原材料特性，工艺设计是连接这些学科的重要纽带。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7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08" name="image"/>
          <p:cNvSpPr/>
          <p:nvPr/>
        </p:nvSpPr>
        <p:spPr>
          <a:xfrm>
            <a:off x="1036440" y="1335960"/>
            <a:ext cx="4791240" cy="2452680"/>
          </a:xfrm>
          <a:custGeom>
            <a:gdLst>
              <a:gd name="textAreaLeft" fmla="*/ 0 w 4791240"/>
              <a:gd name="textAreaRight" fmla="*/ 4791600 w 4791240"/>
              <a:gd name="textAreaTop" fmla="*/ 0 h 2452680"/>
              <a:gd name="textAreaBottom" fmla="*/ 2453040 h 2452680"/>
            </a:gdLst>
            <a:rect l="textAreaLeft" t="textAreaTop" r="textAreaRight" b="textAreaBottom"/>
            <a:pathLst>
              <a:path w="9868" h="5792">
                <a:moveTo>
                  <a:pt x="0" y="0"/>
                </a:moveTo>
                <a:lnTo>
                  <a:pt x="9868" y="0"/>
                </a:lnTo>
                <a:lnTo>
                  <a:pt x="9868" y="5792"/>
                </a:lnTo>
                <a:lnTo>
                  <a:pt x="0" y="5792"/>
                </a:lnTo>
                <a:lnTo>
                  <a:pt x="0" y="0"/>
                </a:lnTo>
                <a:close/>
              </a:path>
            </a:pathLst>
          </a:custGeom>
          <a:blipFill rotWithShape="0">
            <a:blip r:embed="rId2">
              <a:alphaModFix amt="84000"/>
            </a:blip>
            <a:stretch>
              <a:fillRect/>
            </a:stretch>
          </a:blipFill>
          <a:ln w="3175">
            <a:solidFill>
              <a:srgbClr val="000000">
                <a:lumMod val="40000"/>
                <a:lumOff val="60000"/>
                <a:alpha val="20000"/>
              </a:srgbClr>
            </a:solidFill>
            <a:round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9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02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10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2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工艺设计的基础知识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1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2" name="PlaceHolder 1"/>
          <p:cNvSpPr>
            <a:spLocks noGrp="1"/>
          </p:cNvSpPr>
          <p:nvPr>
            <p:ph type="title" idx="4294967295"/>
          </p:nvPr>
        </p:nvSpPr>
        <p:spPr>
          <a:xfrm>
            <a:off x="1101600" y="1220400"/>
            <a:ext cx="5400360" cy="7189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工艺路线设计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3" name="content"/>
          <p:cNvSpPr/>
          <p:nvPr/>
        </p:nvSpPr>
        <p:spPr>
          <a:xfrm>
            <a:off x="1380960" y="2447280"/>
            <a:ext cx="5336640" cy="3154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工艺路线设计是指确定产品的生产工艺流程和工艺参数，包括加工工艺、装配工艺和检测工艺等。通过合理设计工艺路线，可以提高生产效率，降低成本，确保产品质量。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4" name="PlaceHolder 1"/>
          <p:cNvSpPr>
            <a:spLocks noGrp="1"/>
          </p:cNvSpPr>
          <p:nvPr>
            <p:ph type="title" idx="4294967295"/>
          </p:nvPr>
        </p:nvSpPr>
        <p:spPr>
          <a:xfrm>
            <a:off x="66600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1"/>
                </a:solidFill>
                <a:latin typeface="微软雅黑"/>
                <a:ea typeface="微软雅黑"/>
              </a:rPr>
              <a:t>工艺装备选择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5" name="content.1.subtitle"/>
          <p:cNvSpPr/>
          <p:nvPr/>
        </p:nvSpPr>
        <p:spPr>
          <a:xfrm>
            <a:off x="1277640" y="399348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考虑产品的特性，选择适合产品加工需求的设备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6" name="content.1.title"/>
          <p:cNvSpPr/>
          <p:nvPr/>
        </p:nvSpPr>
        <p:spPr>
          <a:xfrm>
            <a:off x="1278360" y="29833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产品特性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7" name="content.2.subtitle"/>
          <p:cNvSpPr/>
          <p:nvPr/>
        </p:nvSpPr>
        <p:spPr>
          <a:xfrm>
            <a:off x="9073080" y="36187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根据生产需求确定设备的产能，确保生产效率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8" name="content.2.title"/>
          <p:cNvSpPr/>
          <p:nvPr/>
        </p:nvSpPr>
        <p:spPr>
          <a:xfrm>
            <a:off x="9072360" y="29833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产能需求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9" name="content.3.subtitle"/>
          <p:cNvSpPr/>
          <p:nvPr/>
        </p:nvSpPr>
        <p:spPr>
          <a:xfrm>
            <a:off x="3876120" y="377856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考虑生产现场环境因素，选择适应环境的工艺装备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0" name="content.3.title"/>
          <p:cNvSpPr/>
          <p:nvPr/>
        </p:nvSpPr>
        <p:spPr>
          <a:xfrm>
            <a:off x="3876840" y="29851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生产环境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1" name="content.4.subtitle"/>
          <p:cNvSpPr/>
          <p:nvPr/>
        </p:nvSpPr>
        <p:spPr>
          <a:xfrm>
            <a:off x="6474240" y="36943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2" name="content.4.title"/>
          <p:cNvSpPr/>
          <p:nvPr/>
        </p:nvSpPr>
        <p:spPr>
          <a:xfrm>
            <a:off x="6474960" y="29851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3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24" name="title"/>
          <p:cNvSpPr/>
          <p:nvPr/>
        </p:nvSpPr>
        <p:spPr>
          <a:xfrm>
            <a:off x="8259480" y="741600"/>
            <a:ext cx="228060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200" b="1" strike="noStrike" spc="299">
                <a:solidFill>
                  <a:schemeClr val="dk1"/>
                </a:solidFill>
                <a:latin typeface="Arial"/>
                <a:ea typeface="微软雅黑"/>
              </a:rPr>
              <a:t>工艺规划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5" name="content"/>
          <p:cNvSpPr/>
          <p:nvPr/>
        </p:nvSpPr>
        <p:spPr>
          <a:xfrm>
            <a:off x="8685360" y="2215440"/>
            <a:ext cx="228060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400" b="0" strike="noStrike" spc="148">
                <a:solidFill>
                  <a:schemeClr val="dk1"/>
                </a:solidFill>
                <a:latin typeface="Arial"/>
                <a:ea typeface="微软雅黑"/>
              </a:rPr>
              <a:t>工艺规划是指对工艺过程进行合理规划，确保生产顺利进行，避免浪费和质量问题的发生。通过科学的规划，可以提高生产效率，优化生产流程。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6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7" name="image"/>
          <p:cNvSpPr/>
          <p:nvPr/>
        </p:nvSpPr>
        <p:spPr>
          <a:xfrm>
            <a:off x="1036440" y="1335960"/>
            <a:ext cx="4791240" cy="2452680"/>
          </a:xfrm>
          <a:custGeom>
            <a:gdLst>
              <a:gd name="textAreaLeft" fmla="*/ 0 w 4791240"/>
              <a:gd name="textAreaRight" fmla="*/ 4791600 w 4791240"/>
              <a:gd name="textAreaTop" fmla="*/ 0 h 2452680"/>
              <a:gd name="textAreaBottom" fmla="*/ 2453040 h 2452680"/>
            </a:gdLst>
            <a:rect l="textAreaLeft" t="textAreaTop" r="textAreaRight" b="textAreaBottom"/>
            <a:pathLst>
              <a:path w="9868" h="5792">
                <a:moveTo>
                  <a:pt x="0" y="0"/>
                </a:moveTo>
                <a:lnTo>
                  <a:pt x="9868" y="0"/>
                </a:lnTo>
                <a:lnTo>
                  <a:pt x="9868" y="5792"/>
                </a:lnTo>
                <a:lnTo>
                  <a:pt x="0" y="5792"/>
                </a:lnTo>
                <a:lnTo>
                  <a:pt x="0" y="0"/>
                </a:lnTo>
                <a:close/>
              </a:path>
            </a:pathLst>
          </a:custGeom>
          <a:blipFill rotWithShape="0">
            <a:blip r:embed="rId2">
              <a:alphaModFix amt="84000"/>
            </a:blip>
            <a:stretch>
              <a:fillRect/>
            </a:stretch>
          </a:blipFill>
          <a:ln w="3175">
            <a:solidFill>
              <a:srgbClr val="000000">
                <a:lumMod val="40000"/>
                <a:lumOff val="60000"/>
                <a:alpha val="20000"/>
              </a:srgbClr>
            </a:solidFill>
            <a:round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8" name="PlaceHolder 1"/>
          <p:cNvSpPr>
            <a:spLocks noGrp="1"/>
          </p:cNvSpPr>
          <p:nvPr>
            <p:ph type="title" idx="4294967295"/>
          </p:nvPr>
        </p:nvSpPr>
        <p:spPr>
          <a:xfrm>
            <a:off x="66600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1"/>
                </a:solidFill>
                <a:latin typeface="微软雅黑"/>
                <a:ea typeface="微软雅黑"/>
              </a:rPr>
              <a:t>工艺流程优化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9" name="content.1.subtitle"/>
          <p:cNvSpPr/>
          <p:nvPr/>
        </p:nvSpPr>
        <p:spPr>
          <a:xfrm>
            <a:off x="1277640" y="399348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采用精益生产方法不断优化工艺流程，提高生产效率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0" name="content.1.title"/>
          <p:cNvSpPr/>
          <p:nvPr/>
        </p:nvSpPr>
        <p:spPr>
          <a:xfrm>
            <a:off x="1278360" y="29833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精益生产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1" name="content.2.subtitle"/>
          <p:cNvSpPr/>
          <p:nvPr/>
        </p:nvSpPr>
        <p:spPr>
          <a:xfrm>
            <a:off x="9073080" y="36187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加强质量管理，确保产品质量，减少质量问题发生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2" name="content.2.title"/>
          <p:cNvSpPr/>
          <p:nvPr/>
        </p:nvSpPr>
        <p:spPr>
          <a:xfrm>
            <a:off x="9072360" y="29833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质量管理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3" name="content.3.subtitle"/>
          <p:cNvSpPr/>
          <p:nvPr/>
        </p:nvSpPr>
        <p:spPr>
          <a:xfrm>
            <a:off x="3876120" y="377856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持续改进工艺流程，不断提高生产效率和产品质量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4" name="content.3.title"/>
          <p:cNvSpPr/>
          <p:nvPr/>
        </p:nvSpPr>
        <p:spPr>
          <a:xfrm>
            <a:off x="3876840" y="29851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持续改进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5" name="content.4.subtitle"/>
          <p:cNvSpPr/>
          <p:nvPr/>
        </p:nvSpPr>
        <p:spPr>
          <a:xfrm>
            <a:off x="6474240" y="36943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6" name="content.4.title"/>
          <p:cNvSpPr/>
          <p:nvPr/>
        </p:nvSpPr>
        <p:spPr>
          <a:xfrm>
            <a:off x="6474960" y="29851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7" name="PlaceHolder 1"/>
          <p:cNvSpPr>
            <a:spLocks noGrp="1"/>
          </p:cNvSpPr>
          <p:nvPr>
            <p:ph type="title" idx="4294967295"/>
          </p:nvPr>
        </p:nvSpPr>
        <p:spPr>
          <a:xfrm>
            <a:off x="66600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1"/>
                </a:solidFill>
                <a:latin typeface="微软雅黑"/>
                <a:ea typeface="微软雅黑"/>
              </a:rPr>
              <a:t>工艺设计的全局视野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38" name="content.1.subtitle"/>
          <p:cNvSpPr/>
          <p:nvPr/>
        </p:nvSpPr>
        <p:spPr>
          <a:xfrm>
            <a:off x="1277640" y="399348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全面了解产品生产全过程，具备整体设计能力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9" name="content.1.title"/>
          <p:cNvSpPr/>
          <p:nvPr/>
        </p:nvSpPr>
        <p:spPr>
          <a:xfrm>
            <a:off x="1278360" y="29833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整体把握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0" name="content.2.subtitle"/>
          <p:cNvSpPr/>
          <p:nvPr/>
        </p:nvSpPr>
        <p:spPr>
          <a:xfrm>
            <a:off x="9073080" y="36187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与其他部门协同合作，实现跨部门协同优化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1" name="content.2.title"/>
          <p:cNvSpPr/>
          <p:nvPr/>
        </p:nvSpPr>
        <p:spPr>
          <a:xfrm>
            <a:off x="9072360" y="29833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协同合作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2" name="content.3.subtitle"/>
          <p:cNvSpPr/>
          <p:nvPr/>
        </p:nvSpPr>
        <p:spPr>
          <a:xfrm>
            <a:off x="3876120" y="377856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识别潜在风险并加以管理，确保生产安全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3" name="content.3.title"/>
          <p:cNvSpPr/>
          <p:nvPr/>
        </p:nvSpPr>
        <p:spPr>
          <a:xfrm>
            <a:off x="3876840" y="29851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风险管理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4" name="content.4.subtitle"/>
          <p:cNvSpPr/>
          <p:nvPr/>
        </p:nvSpPr>
        <p:spPr>
          <a:xfrm>
            <a:off x="6474240" y="36943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保持创新意识，积极探索新的工艺设计方法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5" name="content.4.title"/>
          <p:cNvSpPr/>
          <p:nvPr/>
        </p:nvSpPr>
        <p:spPr>
          <a:xfrm>
            <a:off x="6474960" y="29851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创新意识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6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03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47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3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工艺设计的全局视野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48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9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50" name="title"/>
          <p:cNvSpPr/>
          <p:nvPr/>
        </p:nvSpPr>
        <p:spPr>
          <a:xfrm>
            <a:off x="8259480" y="741600"/>
            <a:ext cx="228060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200" b="1" strike="noStrike" spc="299">
                <a:solidFill>
                  <a:schemeClr val="dk1"/>
                </a:solidFill>
                <a:latin typeface="Arial"/>
                <a:ea typeface="微软雅黑"/>
              </a:rPr>
              <a:t>产品生命周期管理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1" name="content"/>
          <p:cNvSpPr/>
          <p:nvPr/>
        </p:nvSpPr>
        <p:spPr>
          <a:xfrm>
            <a:off x="8685360" y="2215440"/>
            <a:ext cx="228060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400" b="0" strike="noStrike" spc="148">
                <a:solidFill>
                  <a:schemeClr val="dk1"/>
                </a:solidFill>
                <a:latin typeface="Arial"/>
                <a:ea typeface="微软雅黑"/>
              </a:rPr>
              <a:t>工艺设计需要考虑产品的整个生命周期，包括设计阶段、生产阶段、维护阶段和淘汰阶段，综合考虑产品的全生命周期成本。在设计阶段就要考虑产品的可制造性，生产阶段要保证生产效率和质量，维护阶段要延长产品寿命，淘汰阶段要实现环境友好的回收和处理。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2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3" name="image"/>
          <p:cNvSpPr/>
          <p:nvPr/>
        </p:nvSpPr>
        <p:spPr>
          <a:xfrm>
            <a:off x="1036440" y="1335960"/>
            <a:ext cx="4791240" cy="2452680"/>
          </a:xfrm>
          <a:custGeom>
            <a:gdLst>
              <a:gd name="textAreaLeft" fmla="*/ 0 w 4791240"/>
              <a:gd name="textAreaRight" fmla="*/ 4791600 w 4791240"/>
              <a:gd name="textAreaTop" fmla="*/ 0 h 2452680"/>
              <a:gd name="textAreaBottom" fmla="*/ 2453040 h 2452680"/>
            </a:gdLst>
            <a:rect l="textAreaLeft" t="textAreaTop" r="textAreaRight" b="textAreaBottom"/>
            <a:pathLst>
              <a:path w="9868" h="5792">
                <a:moveTo>
                  <a:pt x="0" y="0"/>
                </a:moveTo>
                <a:lnTo>
                  <a:pt x="9868" y="0"/>
                </a:lnTo>
                <a:lnTo>
                  <a:pt x="9868" y="5792"/>
                </a:lnTo>
                <a:lnTo>
                  <a:pt x="0" y="5792"/>
                </a:lnTo>
                <a:lnTo>
                  <a:pt x="0" y="0"/>
                </a:lnTo>
                <a:close/>
              </a:path>
            </a:pathLst>
          </a:custGeom>
          <a:blipFill rotWithShape="0">
            <a:blip r:embed="rId2">
              <a:alphaModFix amt="84000"/>
            </a:blip>
            <a:stretch>
              <a:fillRect/>
            </a:stretch>
          </a:blipFill>
          <a:ln w="3175">
            <a:solidFill>
              <a:srgbClr val="000000">
                <a:lumMod val="40000"/>
                <a:lumOff val="60000"/>
                <a:alpha val="20000"/>
              </a:srgbClr>
            </a:solidFill>
            <a:round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4" name="PlaceHolder 1"/>
          <p:cNvSpPr>
            <a:spLocks noGrp="1"/>
          </p:cNvSpPr>
          <p:nvPr>
            <p:ph type="title" idx="4294967295"/>
          </p:nvPr>
        </p:nvSpPr>
        <p:spPr>
          <a:xfrm>
            <a:off x="66600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1"/>
                </a:solidFill>
                <a:latin typeface="微软雅黑"/>
                <a:ea typeface="微软雅黑"/>
              </a:rPr>
              <a:t>工艺与质量管理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5" name="content.1.subtitle"/>
          <p:cNvSpPr/>
          <p:nvPr/>
        </p:nvSpPr>
        <p:spPr>
          <a:xfrm>
            <a:off x="1277640" y="399348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确保产品符合质量标准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6" name="content.1.title"/>
          <p:cNvSpPr/>
          <p:nvPr/>
        </p:nvSpPr>
        <p:spPr>
          <a:xfrm>
            <a:off x="1278360" y="29833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质量标准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7" name="content.2.subtitle"/>
          <p:cNvSpPr/>
          <p:nvPr/>
        </p:nvSpPr>
        <p:spPr>
          <a:xfrm>
            <a:off x="9073080" y="36187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减少不良品率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8" name="content.2.title"/>
          <p:cNvSpPr/>
          <p:nvPr/>
        </p:nvSpPr>
        <p:spPr>
          <a:xfrm>
            <a:off x="9072360" y="29833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不良品率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9" name="content.3.subtitle"/>
          <p:cNvSpPr/>
          <p:nvPr/>
        </p:nvSpPr>
        <p:spPr>
          <a:xfrm>
            <a:off x="3876120" y="377856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提高客户满意度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0" name="content.3.title"/>
          <p:cNvSpPr/>
          <p:nvPr/>
        </p:nvSpPr>
        <p:spPr>
          <a:xfrm>
            <a:off x="3876840" y="29851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客户满意度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1" name="content.4.subtitle"/>
          <p:cNvSpPr/>
          <p:nvPr/>
        </p:nvSpPr>
        <p:spPr>
          <a:xfrm>
            <a:off x="6474240" y="36943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2" name="content.4.title"/>
          <p:cNvSpPr/>
          <p:nvPr/>
        </p:nvSpPr>
        <p:spPr>
          <a:xfrm>
            <a:off x="6474960" y="29851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3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64" name="content.2.title"/>
          <p:cNvSpPr/>
          <p:nvPr/>
        </p:nvSpPr>
        <p:spPr>
          <a:xfrm>
            <a:off x="368964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减少影响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5" name="content.2.content"/>
          <p:cNvSpPr/>
          <p:nvPr/>
        </p:nvSpPr>
        <p:spPr>
          <a:xfrm>
            <a:off x="3676680" y="2511360"/>
            <a:ext cx="2067120" cy="2919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减少废物排放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节约能源消耗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6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67" name="content.3.title"/>
          <p:cNvSpPr/>
          <p:nvPr/>
        </p:nvSpPr>
        <p:spPr>
          <a:xfrm>
            <a:off x="6460560" y="211140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可再生资源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8" name="content.3.content"/>
          <p:cNvSpPr/>
          <p:nvPr/>
        </p:nvSpPr>
        <p:spPr>
          <a:xfrm>
            <a:off x="6424200" y="2511360"/>
            <a:ext cx="2095920" cy="865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利用可再生资源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降低资源浪费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9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70" name="content.4.title"/>
          <p:cNvSpPr/>
          <p:nvPr/>
        </p:nvSpPr>
        <p:spPr>
          <a:xfrm>
            <a:off x="9177480" y="2049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1" name="content.4.content"/>
          <p:cNvSpPr/>
          <p:nvPr/>
        </p:nvSpPr>
        <p:spPr>
          <a:xfrm>
            <a:off x="9177480" y="2511360"/>
            <a:ext cx="2076840" cy="865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2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工艺与环境保护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73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74" name="content.1.title"/>
          <p:cNvSpPr/>
          <p:nvPr/>
        </p:nvSpPr>
        <p:spPr>
          <a:xfrm>
            <a:off x="88236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环保因素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5" name="content.1.content"/>
          <p:cNvSpPr/>
          <p:nvPr/>
        </p:nvSpPr>
        <p:spPr>
          <a:xfrm>
            <a:off x="882000" y="2511360"/>
            <a:ext cx="2082960" cy="2987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选择可持续发展的材料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选择环保型工艺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6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工艺与人力资源管理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77" name="image"/>
          <p:cNvSpPr/>
          <p:nvPr/>
        </p:nvSpPr>
        <p:spPr>
          <a:xfrm>
            <a:off x="7813800" y="0"/>
            <a:ext cx="4377960" cy="4380480"/>
          </a:xfrm>
          <a:custGeom>
            <a:gdLst>
              <a:gd name="textAreaLeft" fmla="*/ 0 w 4377960"/>
              <a:gd name="textAreaRight" fmla="*/ 4378320 w 4377960"/>
              <a:gd name="textAreaTop" fmla="*/ 0 h 4380480"/>
              <a:gd name="textAreaBottom" fmla="*/ 4380840 h 4380480"/>
            </a:gdLst>
            <a:rect l="textAreaLeft" t="textAreaTop" r="textAreaRight" b="textAreaBottom"/>
            <a:pathLst>
              <a:path w="6036950" h="6040857">
                <a:moveTo>
                  <a:pt x="2276483" y="0"/>
                </a:moveTo>
                <a:lnTo>
                  <a:pt x="6036950" y="0"/>
                </a:lnTo>
                <a:lnTo>
                  <a:pt x="6036950" y="2936006"/>
                </a:lnTo>
                <a:lnTo>
                  <a:pt x="4238679" y="5156686"/>
                </a:lnTo>
                <a:cubicBezTo>
                  <a:pt x="3409718" y="6180367"/>
                  <a:pt x="1907854" y="6338220"/>
                  <a:pt x="884172" y="5509259"/>
                </a:cubicBezTo>
                <a:cubicBezTo>
                  <a:pt x="-139509" y="4680298"/>
                  <a:pt x="-297361" y="3178434"/>
                  <a:pt x="531600" y="2154752"/>
                </a:cubicBezTo>
                <a:close/>
              </a:path>
            </a:pathLst>
          </a:custGeom>
          <a:blipFill rotWithShape="0">
            <a:blip r:embed="rId2"/>
            <a:stretch>
              <a:fillRect/>
            </a:stretch>
          </a:blipFill>
          <a:ln w="9525">
            <a:solidFill>
              <a:srgbClr val="000000">
                <a:lumMod val="40000"/>
                <a:lumOff val="60000"/>
                <a:alpha val="50000"/>
              </a:srgbClr>
            </a:solidFill>
            <a:round/>
          </a:ln>
          <a:effectLst>
            <a:outerShdw dist="253959" dir="4201429" algn="ctr" rotWithShape="0">
              <a:schemeClr val="accent1">
                <a:alpha val="15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8" name="content.1.subtitle"/>
          <p:cNvSpPr/>
          <p:nvPr/>
        </p:nvSpPr>
        <p:spPr>
          <a:xfrm>
            <a:off x="12445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/>
                </a:solidFill>
                <a:latin typeface="Arial"/>
                <a:ea typeface="微软雅黑"/>
              </a:rPr>
              <a:t>培养员工技能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9" name="content.1.title"/>
          <p:cNvSpPr/>
          <p:nvPr/>
        </p:nvSpPr>
        <p:spPr>
          <a:xfrm>
            <a:off x="124344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员工技能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0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1" name="椭圆 14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2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保证生产顺利进行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3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生产顺利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4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5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提高生产效率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6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生产效率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7" name="PlaceHolder 1"/>
          <p:cNvSpPr>
            <a:spLocks noGrp="1"/>
          </p:cNvSpPr>
          <p:nvPr>
            <p:ph type="title" idx="4294967295"/>
          </p:nvPr>
        </p:nvSpPr>
        <p:spPr>
          <a:xfrm>
            <a:off x="1101600" y="1220400"/>
            <a:ext cx="5400360" cy="7189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总结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88" name="content"/>
          <p:cNvSpPr/>
          <p:nvPr/>
        </p:nvSpPr>
        <p:spPr>
          <a:xfrm>
            <a:off x="1380960" y="2447280"/>
            <a:ext cx="5336640" cy="3154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工艺设计的全局视野需要综合考虑产品生命周期、质量管理、环境保护和人力资源管理等多方面因素。只有全面整合这些能力，才能实现良好的工艺设计和生产效果，同时促进企业可持续发展。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9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04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90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4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工艺设计的整合能力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91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https://d.book118.com/055233234110011124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115</Paragraphs>
  <Slides>21</Slides>
  <Notes>8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21</vt:i4>
      </vt:variant>
    </vt:vector>
  </HeadingPairs>
  <TitlesOfParts>
    <vt:vector baseType="lpstr" size="29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工艺设计的全局视野与整合能力</vt:lpstr>
      <vt:lpstr>目录</vt:lpstr>
      <vt:lpstr>第1章 简介</vt:lpstr>
      <vt:lpstr>工艺设计的定义</vt:lpstr>
      <vt:lpstr>工艺设计的重要性</vt:lpstr>
      <vt:lpstr>工艺设计的发展历程</vt:lpstr>
      <vt:lpstr> </vt:lpstr>
      <vt:lpstr>第2章 工艺设计的基础知识</vt:lpstr>
      <vt:lpstr>工艺路线设计</vt:lpstr>
      <vt:lpstr>工艺装备选择</vt:lpstr>
      <vt:lpstr> </vt:lpstr>
      <vt:lpstr>工艺流程优化</vt:lpstr>
      <vt:lpstr>工艺设计的全局视野</vt:lpstr>
      <vt:lpstr>第3章 工艺设计的全局视野</vt:lpstr>
      <vt:lpstr> </vt:lpstr>
      <vt:lpstr>工艺与质量管理</vt:lpstr>
      <vt:lpstr>工艺与环境保护</vt:lpstr>
      <vt:lpstr>工艺与人力资源管理</vt:lpstr>
      <vt:lpstr>总结</vt:lpstr>
      <vt:lpstr>第4章 工艺设计的整合能力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2024-09-28T12:03:47.248</cp:lastPrinted>
  <dcterms:created xsi:type="dcterms:W3CDTF">2024-09-28T04:03:47Z</dcterms:created>
  <dcterms:modified xsi:type="dcterms:W3CDTF">2024-09-28T04:03:49Z</dcterms:modified>
</cp:coreProperties>
</file>