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Default Extension="gif" ContentType="image/gif"/>
  <Default Extension="emf" ContentType="image/x-emf"/>
  <Default Extension="wav" ContentType="audio/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917EA-5958-4391-B6A2-B067E9A95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ABEBF-4FAE-4736-A27C-11ACC87E4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B3E34-164B-4618-BD1F-6200ECC2D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077C4-49CF-4DAF-A4B3-F476BB8CB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8E9B7A-E0C6-4BFC-89FA-9B1779F24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A02B64-859B-4728-8FAB-7ACDA0575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15321B-11DC-4052-8287-362D20871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E89DE-0795-43F2-9986-21E182648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A6658-855A-4D26-8358-A031F6624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19C73-187E-4C7D-A500-C69643216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4F6F5-28C8-4E89-B2DA-064CE29D6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1A736414-B368-400C-87E6-0EFC29C6C16F}" type="datetime">
              <a:rPr lang="zh-CN" altLang="en-US" sz="1400"/>
              <a:t>*</a:t>
            </a:fld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83E43DEB-8360-4B04-99DB-178BED5652BE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2052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205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205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0C2379F-064A-47E1-955D-7F5221B6425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3076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3077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3078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7914247D-9EEE-41B4-AF10-F2E5FD8C2743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100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4101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4102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F9532DB-32AD-4F37-8A21-FF048028216C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124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125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5126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890E2B7-7F68-4A9D-91FF-9966355D766D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6148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149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150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F0B3CD5-6AAA-4423-8178-915CB7A93B6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717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717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17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437CFD0-FD0E-4F93-94B7-68DD3A6BCE00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8196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819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819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8B080759-AD1B-49FD-AB99-093E079803C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9220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9221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9222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431E729-AB07-4B1C-88B8-2C8229796276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024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024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024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D6EE80F-E0BB-4C5C-8A5D-9D6A319C3CA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版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1268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126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127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17B6DEC-453F-4A9B-96B4-32447F85903A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1A736414-B368-400C-87E6-0EFC29C6C16F}" type="datetime">
              <a:rPr lang="zh-CN" altLang="en-US" sz="1400"/>
              <a:t>*</a:t>
            </a:fld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83E43DEB-8360-4B04-99DB-178BED5652BE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标题 1025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1A736414-B368-400C-87E6-0EFC29C6C16F}" type="datetime">
              <a:rPr lang="zh-CN" altLang="en-US" sz="1400"/>
              <a:t>*</a:t>
            </a:fld>
            <a:endParaRPr lang="zh-CN" altLang="en-US" sz="1400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83E43DEB-8360-4B04-99DB-178BED5652BE}" type="slidenum">
              <a:rPr lang="zh-CN" altLang="en-US" sz="1400"/>
              <a:t>‹#›</a:t>
            </a:fld>
            <a:endParaRPr lang="zh-CN" altLang="en-US" sz="1400"/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3" r:id="rId3"/>
    <p:sldLayoutId id="2147483665" r:id="rId4"/>
    <p:sldLayoutId id="2147483667" r:id="rId5"/>
    <p:sldLayoutId id="2147483669" r:id="rId6"/>
    <p:sldLayoutId id="2147483671" r:id="rId7"/>
    <p:sldLayoutId id="2147483673" r:id="rId8"/>
    <p:sldLayoutId id="2147483675" r:id="rId9"/>
    <p:sldLayoutId id="2147483677" r:id="rId10"/>
    <p:sldLayoutId id="2147483679" r:id="rId11"/>
    <p:sldLayoutId id="2147483681" r:id="rId12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u="none" kern="1200" baseline="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gi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wmf" /><Relationship Id="rId3" Type="http://schemas.openxmlformats.org/officeDocument/2006/relationships/image" Target="../media/image2.gif" /><Relationship Id="rId4" Type="http://schemas.openxmlformats.org/officeDocument/2006/relationships/image" Target="../media/image4.e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WHOOSH111111.wav" /><Relationship Id="rId3" Type="http://schemas.openxmlformats.org/officeDocument/2006/relationships/audio" Target="../media/TYPE222222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4431400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标题 3073" title="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1470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marL="0" lvl="0" indent="0" defTabSz="914400"/>
            <a:r>
              <a:rPr lang="zh-CN" altLang="en-US" b="1"/>
              <a:t>地球的自转运动</a:t>
            </a:r>
            <a:endParaRPr lang="zh-CN" altLang="en-US" b="1"/>
          </a:p>
        </p:txBody>
      </p:sp>
      <p:sp>
        <p:nvSpPr>
          <p:cNvPr id="12290" name="副标题 3074" title=""/>
          <p:cNvSpPr>
            <a:spLocks noGrp="1"/>
          </p:cNvSpPr>
          <p:nvPr>
            <p:ph type="subTitle" idx="1"/>
          </p:nvPr>
        </p:nvSpPr>
        <p:spPr>
          <a:xfrm>
            <a:off x="323850" y="2493963"/>
            <a:ext cx="8497888" cy="3960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>
              <a:lnSpc>
                <a:spcPct val="80000"/>
              </a:lnSpc>
              <a:buClrTx/>
              <a:buFontTx/>
              <a:buNone/>
            </a:pPr>
            <a:r>
              <a:rPr lang="zh-CN" altLang="en-US" sz="3600" b="1">
                <a:solidFill>
                  <a:srgbClr val="FF0000"/>
                </a:solidFill>
              </a:rPr>
              <a:t>考纲要求：</a:t>
            </a:r>
            <a:endParaRPr lang="zh-CN" altLang="en-US" sz="3600" b="1">
              <a:solidFill>
                <a:srgbClr val="FF0000"/>
              </a:solidFill>
            </a:endParaRPr>
          </a:p>
          <a:p>
            <a:pPr marL="0" lvl="0" indent="0" algn="l" defTabSz="914400">
              <a:lnSpc>
                <a:spcPct val="80000"/>
              </a:lnSpc>
              <a:buClrTx/>
              <a:buFontTx/>
              <a:buNone/>
            </a:pPr>
            <a:r>
              <a:rPr lang="zh-CN" altLang="en-US" b="1"/>
              <a:t>1、地球自转的方向、速度和周期。</a:t>
            </a:r>
            <a:endParaRPr lang="zh-CN" altLang="en-US" b="1"/>
          </a:p>
          <a:p>
            <a:pPr marL="0" lvl="0" indent="0" algn="l" defTabSz="914400">
              <a:lnSpc>
                <a:spcPct val="80000"/>
              </a:lnSpc>
              <a:buClrTx/>
              <a:buFontTx/>
              <a:buNone/>
            </a:pPr>
            <a:r>
              <a:rPr lang="zh-CN" altLang="en-US" b="1"/>
              <a:t>2、地球自转的地理意义：</a:t>
            </a:r>
            <a:endParaRPr lang="zh-CN" altLang="en-US" b="1"/>
          </a:p>
          <a:p>
            <a:pPr marL="0" lvl="0" indent="0" algn="l" defTabSz="914400">
              <a:lnSpc>
                <a:spcPct val="80000"/>
              </a:lnSpc>
              <a:buClrTx/>
              <a:buFontTx/>
              <a:buNone/>
            </a:pPr>
            <a:r>
              <a:rPr lang="zh-CN" altLang="en-US" b="1"/>
              <a:t>    （1）昼夜更替的产生、周期；</a:t>
            </a:r>
            <a:endParaRPr lang="zh-CN" altLang="en-US" b="1"/>
          </a:p>
          <a:p>
            <a:pPr marL="0" lvl="0" indent="0" algn="l" defTabSz="914400">
              <a:lnSpc>
                <a:spcPct val="80000"/>
              </a:lnSpc>
              <a:buClrTx/>
              <a:buFontTx/>
              <a:buNone/>
            </a:pPr>
            <a:r>
              <a:rPr lang="zh-CN" altLang="en-US" b="1"/>
              <a:t>    （2）地方时的产生、计算；</a:t>
            </a:r>
            <a:endParaRPr lang="zh-CN" altLang="en-US" b="1"/>
          </a:p>
          <a:p>
            <a:pPr marL="0" lvl="0" indent="0" algn="l" defTabSz="914400">
              <a:lnSpc>
                <a:spcPct val="80000"/>
              </a:lnSpc>
              <a:buClrTx/>
              <a:buFontTx/>
              <a:buNone/>
            </a:pPr>
            <a:r>
              <a:rPr lang="zh-CN" altLang="en-US" b="1"/>
              <a:t>    （3）地转偏向力对地表水平运动物体的影响。</a:t>
            </a:r>
            <a:endParaRPr lang="zh-CN" altLang="en-US" b="1"/>
          </a:p>
          <a:p>
            <a:pPr marL="0" lvl="0" indent="0" algn="l" defTabSz="914400">
              <a:lnSpc>
                <a:spcPct val="80000"/>
              </a:lnSpc>
              <a:buClrTx/>
              <a:buFontTx/>
              <a:buNone/>
            </a:pP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3313" name="文本占位符 4097" title=""/>
          <p:cNvSpPr>
            <a:spLocks noGrp="1"/>
          </p:cNvSpPr>
          <p:nvPr>
            <p:ph type="body" idx="4294967295"/>
          </p:nvPr>
        </p:nvSpPr>
        <p:spPr>
          <a:xfrm>
            <a:off x="1042988" y="908050"/>
            <a:ext cx="76200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r>
              <a:rPr lang="zh-CN" altLang="en-US" sz="3600" b="1"/>
              <a:t>地球运动的两种基本形式</a:t>
            </a:r>
            <a:r>
              <a:rPr lang="zh-CN" altLang="en-US" sz="3600"/>
              <a:t>：</a:t>
            </a:r>
            <a:endParaRPr lang="zh-CN" altLang="en-US" sz="3600"/>
          </a:p>
          <a:p>
            <a:pPr lvl="0">
              <a:buNone/>
            </a:pPr>
            <a:endParaRPr lang="zh-CN" altLang="en-US"/>
          </a:p>
        </p:txBody>
      </p:sp>
      <p:pic>
        <p:nvPicPr>
          <p:cNvPr id="13314" name="图片 409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2819400"/>
            <a:ext cx="1600200" cy="16002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5" name="文本框 4099" title=""/>
          <p:cNvSpPr txBox="1"/>
          <p:nvPr/>
        </p:nvSpPr>
        <p:spPr>
          <a:xfrm>
            <a:off x="1258888" y="4797425"/>
            <a:ext cx="19050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Times New Roman" pitchFamily="2" charset="0"/>
                <a:ea typeface="宋体" pitchFamily="2" charset="-122"/>
              </a:rPr>
              <a:t>地球自转</a:t>
            </a:r>
            <a:endParaRPr lang="zh-CN" altLang="en-US" sz="2800" b="1">
              <a:solidFill>
                <a:srgbClr val="0000FF"/>
              </a:solidFill>
              <a:latin typeface="Times New Roman" pitchFamily="2" charset="0"/>
              <a:ea typeface="宋体" pitchFamily="2" charset="-122"/>
            </a:endParaRPr>
          </a:p>
        </p:txBody>
      </p:sp>
      <p:grpSp>
        <p:nvGrpSpPr>
          <p:cNvPr id="13316" name="组合 4100" title=""/>
          <p:cNvGrpSpPr/>
          <p:nvPr/>
        </p:nvGrpSpPr>
        <p:grpSpPr>
          <a:xfrm>
            <a:off x="4557713" y="2438400"/>
            <a:ext cx="3543300" cy="2949575"/>
            <a:chExt cx="2232" cy="1858"/>
          </a:xfrm>
        </p:grpSpPr>
        <p:sp>
          <p:nvSpPr>
            <p:cNvPr id="13317" name="太阳形 4101" title=""/>
            <p:cNvSpPr/>
            <p:nvPr/>
          </p:nvSpPr>
          <p:spPr>
            <a:xfrm>
              <a:off x="796" y="441"/>
              <a:ext cx="472" cy="493"/>
            </a:xfrm>
            <a:prstGeom prst="sun">
              <a:avLst>
                <a:gd name="adj" fmla="val 25000"/>
              </a:avLst>
            </a:prstGeom>
            <a:solidFill>
              <a:srgbClr val="E81404"/>
            </a:solidFill>
            <a:ln>
              <a:solidFill>
                <a:schemeClr val="tx1"/>
              </a:solidFill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  <p:sp>
          <p:nvSpPr>
            <p:cNvPr id="13318" name="椭圆 4102" title=""/>
            <p:cNvSpPr/>
            <p:nvPr/>
          </p:nvSpPr>
          <p:spPr>
            <a:xfrm>
              <a:off x="118" y="225"/>
              <a:ext cx="1828" cy="986"/>
            </a:xfrm>
            <a:prstGeom prst="ellipse">
              <a:avLst/>
            </a:prstGeom>
            <a:noFill/>
            <a:ln>
              <a:solidFill>
                <a:schemeClr val="tx1"/>
              </a:solidFill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  <p:pic>
          <p:nvPicPr>
            <p:cNvPr id="13319" name="图片 4103" descr="旋转的地球" title="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55" y="1057"/>
              <a:ext cx="265" cy="27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13320" name="图片 4104" descr="旋转的地球" title="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799" y="564"/>
              <a:ext cx="265" cy="27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13321" name="图片 4105" descr="旋转的地球" title="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85" y="71"/>
              <a:ext cx="265" cy="27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13322" name="图片 4106" descr="旋转的地球" title="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595"/>
              <a:ext cx="265" cy="27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3323" name="矩形 4107" title=""/>
            <p:cNvSpPr/>
            <p:nvPr/>
          </p:nvSpPr>
          <p:spPr>
            <a:xfrm rot="14940000">
              <a:off x="1475" y="6"/>
              <a:ext cx="370" cy="44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sz="4000">
                  <a:latin typeface="Times New Roman" pitchFamily="2" charset="0"/>
                </a:rPr>
                <a:t>↗</a:t>
              </a:r>
              <a:endParaRPr lang="en-US" altLang="zh-CN" sz="4000">
                <a:latin typeface="Times New Roman" pitchFamily="2" charset="0"/>
              </a:endParaRPr>
            </a:p>
          </p:txBody>
        </p:sp>
        <p:sp>
          <p:nvSpPr>
            <p:cNvPr id="13324" name="矩形 4108" title=""/>
            <p:cNvSpPr/>
            <p:nvPr/>
          </p:nvSpPr>
          <p:spPr>
            <a:xfrm rot="1080000">
              <a:off x="1477" y="983"/>
              <a:ext cx="354" cy="44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sz="4000">
                  <a:latin typeface="Times New Roman" pitchFamily="2" charset="0"/>
                </a:rPr>
                <a:t>↗</a:t>
              </a:r>
              <a:endParaRPr lang="en-US" altLang="zh-CN" sz="4000">
                <a:latin typeface="Times New Roman" pitchFamily="2" charset="0"/>
              </a:endParaRPr>
            </a:p>
          </p:txBody>
        </p:sp>
        <p:sp>
          <p:nvSpPr>
            <p:cNvPr id="13325" name="矩形 4109" title=""/>
            <p:cNvSpPr/>
            <p:nvPr/>
          </p:nvSpPr>
          <p:spPr>
            <a:xfrm rot="12000000">
              <a:off x="235" y="0"/>
              <a:ext cx="355" cy="44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sz="4000">
                  <a:latin typeface="Times New Roman" pitchFamily="2" charset="0"/>
                </a:rPr>
                <a:t>↗</a:t>
              </a:r>
              <a:endParaRPr lang="en-US" altLang="zh-CN" sz="4000">
                <a:latin typeface="Times New Roman" pitchFamily="2" charset="0"/>
              </a:endParaRPr>
            </a:p>
          </p:txBody>
        </p:sp>
        <p:sp>
          <p:nvSpPr>
            <p:cNvPr id="13326" name="矩形 4110" title=""/>
            <p:cNvSpPr/>
            <p:nvPr/>
          </p:nvSpPr>
          <p:spPr>
            <a:xfrm rot="3780000">
              <a:off x="243" y="989"/>
              <a:ext cx="369" cy="44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sz="4000">
                  <a:latin typeface="Times New Roman" pitchFamily="2" charset="0"/>
                </a:rPr>
                <a:t>↗</a:t>
              </a:r>
              <a:endParaRPr lang="en-US" altLang="zh-CN" sz="4000">
                <a:latin typeface="Times New Roman" pitchFamily="2" charset="0"/>
              </a:endParaRPr>
            </a:p>
          </p:txBody>
        </p:sp>
        <p:sp>
          <p:nvSpPr>
            <p:cNvPr id="13327" name="文本框 4111" title=""/>
            <p:cNvSpPr txBox="1"/>
            <p:nvPr/>
          </p:nvSpPr>
          <p:spPr>
            <a:xfrm>
              <a:off x="504" y="1531"/>
              <a:ext cx="1728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800" b="1">
                  <a:solidFill>
                    <a:srgbClr val="0000FF"/>
                  </a:solidFill>
                  <a:latin typeface="Times New Roman" pitchFamily="2" charset="0"/>
                  <a:ea typeface="宋体" pitchFamily="2" charset="-122"/>
                </a:rPr>
                <a:t>地球公转</a:t>
              </a:r>
              <a:endParaRPr lang="zh-CN" altLang="en-US" sz="2800" b="1">
                <a:solidFill>
                  <a:srgbClr val="0000FF"/>
                </a:solidFill>
                <a:latin typeface="Times New Roman" pitchFamily="2" charset="0"/>
                <a:ea typeface="宋体" pitchFamily="2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4337" name="Host Control  5121" title=""/>
          <p:cNvPicPr>
            <a:picLocks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494088" y="2565400"/>
            <a:ext cx="5472112" cy="39592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38" name="图片 512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052513"/>
            <a:ext cx="838200" cy="8382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39" name="文本框 5123" title=""/>
          <p:cNvSpPr txBox="1"/>
          <p:nvPr/>
        </p:nvSpPr>
        <p:spPr>
          <a:xfrm>
            <a:off x="179388" y="44450"/>
            <a:ext cx="864076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400" b="1">
                <a:latin typeface="Times New Roman" pitchFamily="2" charset="0"/>
                <a:ea typeface="宋体" pitchFamily="2" charset="-122"/>
              </a:rPr>
              <a:t>1、地球自转的方向：自西向东</a:t>
            </a:r>
            <a:endParaRPr lang="zh-CN" altLang="en-US" sz="4400" b="1">
              <a:latin typeface="Times New Roman" pitchFamily="2" charset="0"/>
              <a:ea typeface="宋体" pitchFamily="2" charset="-122"/>
            </a:endParaRPr>
          </a:p>
        </p:txBody>
      </p:sp>
      <p:graphicFrame>
        <p:nvGraphicFramePr>
          <p:cNvPr id="14340" name="表格 5124" title=""/>
          <p:cNvGraphicFramePr>
            <a:graphicFrameLocks noGrp="1"/>
          </p:cNvGraphicFramePr>
          <p:nvPr/>
        </p:nvGraphicFramePr>
        <p:xfrm>
          <a:off x="2268538" y="1268412"/>
          <a:ext cx="4343400" cy="1158875"/>
        </p:xfrm>
        <a:graphic>
          <a:graphicData uri="http://schemas.openxmlformats.org/drawingml/2006/table">
            <a:tbl>
              <a:tblPr/>
              <a:tblGrid>
                <a:gridCol w="2743200"/>
                <a:gridCol w="1600200"/>
              </a:tblGrid>
              <a:tr h="579438"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3200" b="1">
                          <a:latin typeface="Arial" pitchFamily="34" charset="0"/>
                          <a:ea typeface="宋体" pitchFamily="2" charset="-122"/>
                        </a:rPr>
                        <a:t>从北极上空看</a:t>
                      </a:r>
                      <a:endParaRPr lang="zh-CN" altLang="en-US" sz="3200" b="1"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>
                    <a:lnL w="28575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28575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endParaRPr lang="zh-CN" altLang="en-US" sz="3200" b="1">
                        <a:solidFill>
                          <a:srgbClr val="DD1303"/>
                        </a:solidFill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28575">
                      <a:solidFill>
                        <a:prstClr val="black"/>
                      </a:solidFill>
                      <a:miter lim="800000"/>
                    </a:lnR>
                    <a:lnT w="28575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579438"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3200" b="1">
                          <a:latin typeface="Arial" pitchFamily="34" charset="0"/>
                          <a:ea typeface="宋体" pitchFamily="2" charset="-122"/>
                        </a:rPr>
                        <a:t>从南极上空看</a:t>
                      </a:r>
                      <a:endParaRPr lang="zh-CN" altLang="en-US" sz="3200" b="1"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>
                    <a:lnL w="28575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28575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endParaRPr lang="zh-CN" altLang="en-US" sz="3200" b="1">
                        <a:solidFill>
                          <a:srgbClr val="DD1303"/>
                        </a:solidFill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28575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28575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4351" name="文本框 5135" title=""/>
          <p:cNvSpPr txBox="1"/>
          <p:nvPr/>
        </p:nvSpPr>
        <p:spPr>
          <a:xfrm>
            <a:off x="5148263" y="1341438"/>
            <a:ext cx="12509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DD1303"/>
                </a:solidFill>
                <a:latin typeface="Times New Roman" pitchFamily="2" charset="0"/>
                <a:ea typeface="宋体" pitchFamily="2" charset="-122"/>
              </a:rPr>
              <a:t>逆时针</a:t>
            </a:r>
            <a:endParaRPr lang="zh-CN" altLang="en-US" sz="2800" b="1">
              <a:solidFill>
                <a:srgbClr val="DD1303"/>
              </a:solidFill>
              <a:latin typeface="Times New Roman" pitchFamily="2" charset="0"/>
              <a:ea typeface="宋体" pitchFamily="2" charset="-122"/>
            </a:endParaRPr>
          </a:p>
        </p:txBody>
      </p:sp>
      <p:sp>
        <p:nvSpPr>
          <p:cNvPr id="14352" name="文本框 5136" title=""/>
          <p:cNvSpPr txBox="1"/>
          <p:nvPr/>
        </p:nvSpPr>
        <p:spPr>
          <a:xfrm>
            <a:off x="5148263" y="1917700"/>
            <a:ext cx="125095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DD1303"/>
                </a:solidFill>
                <a:latin typeface="Times New Roman" pitchFamily="2" charset="0"/>
                <a:ea typeface="宋体" pitchFamily="2" charset="-122"/>
              </a:rPr>
              <a:t>顺时针</a:t>
            </a:r>
            <a:endParaRPr lang="zh-CN" altLang="en-US" sz="2800" b="1">
              <a:solidFill>
                <a:srgbClr val="DD1303"/>
              </a:solidFill>
              <a:latin typeface="Times New Roman" pitchFamily="2" charset="0"/>
              <a:ea typeface="宋体" pitchFamily="2" charset="-122"/>
            </a:endParaRPr>
          </a:p>
        </p:txBody>
      </p:sp>
      <p:pic>
        <p:nvPicPr>
          <p:cNvPr id="14353" name="内容占位符 5137" title=""/>
          <p:cNvPicPr>
            <a:picLocks noChangeAspect="1"/>
          </p:cNvPicPr>
          <p:nvPr>
            <p:ph sz="half" idx="2"/>
          </p:nvPr>
        </p:nvPicPr>
        <p:blipFill>
          <a:blip r:embed="rId4">
            <a:lum bright="-12000" contrast="18000"/>
          </a:blip>
          <a:srcRect t="2856" r="68759" b="22061"/>
          <a:stretch>
            <a:fillRect/>
          </a:stretch>
        </p:blipFill>
        <p:spPr>
          <a:xfrm>
            <a:off x="179388" y="2420938"/>
            <a:ext cx="3151187" cy="29527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54" name="文本框 5138" title=""/>
          <p:cNvSpPr txBox="1"/>
          <p:nvPr/>
        </p:nvSpPr>
        <p:spPr>
          <a:xfrm>
            <a:off x="107950" y="5302250"/>
            <a:ext cx="3960813" cy="15541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地轴北端始终指向北极星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思考：地球上什么地方能看到北极星？不同纬度上看北极星的仰角有什么不同？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51" grpId="0"/>
      <p:bldP spid="14352" grpId="0"/>
      <p:bldP spid="1435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占位符 6145" title=""/>
          <p:cNvSpPr>
            <a:spLocks noGrp="1"/>
          </p:cNvSpPr>
          <p:nvPr>
            <p:ph type="body" idx="4294967295"/>
          </p:nvPr>
        </p:nvSpPr>
        <p:spPr>
          <a:xfrm>
            <a:off x="323850" y="404813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r>
              <a:rPr lang="zh-CN" altLang="en-US" b="1"/>
              <a:t>2、地球自转的周期：</a:t>
            </a:r>
            <a:endParaRPr lang="zh-CN" altLang="en-US" b="1"/>
          </a:p>
          <a:p>
            <a:pPr lvl="0">
              <a:buNone/>
            </a:pPr>
            <a:r>
              <a:rPr lang="zh-CN" altLang="en-US" b="1"/>
              <a:t>  周期：地球自转一周（360º）所需的时间叫一个1恒星日，为23时56分4秒。</a:t>
            </a:r>
            <a:endParaRPr lang="zh-CN" altLang="en-US" b="1"/>
          </a:p>
          <a:p>
            <a:pPr lvl="0">
              <a:buNone/>
            </a:pPr>
            <a:r>
              <a:rPr lang="zh-CN" altLang="en-US" b="1"/>
              <a:t>(1)恒星日，自转360º，23时56分4秒，是真正周期</a:t>
            </a:r>
            <a:endParaRPr lang="zh-CN" altLang="en-US" b="1"/>
          </a:p>
          <a:p>
            <a:pPr lvl="0">
              <a:buNone/>
            </a:pPr>
            <a:r>
              <a:rPr lang="zh-CN" altLang="en-US" b="1"/>
              <a:t>(2)太阳日，自转360º 59′，24小时，是日常所用周期，昼夜交替周期</a:t>
            </a:r>
            <a:endParaRPr lang="zh-CN" altLang="en-US" b="1"/>
          </a:p>
          <a:p>
            <a:pPr lvl="0"/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7169" title=""/>
          <p:cNvSpPr>
            <a:spLocks noGrp="1"/>
          </p:cNvSpPr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pic>
        <p:nvPicPr>
          <p:cNvPr id="16386" name="内容占位符 7170" title=""/>
          <p:cNvPicPr>
            <a:picLocks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-171450" y="1143000"/>
            <a:ext cx="4178300" cy="5715000"/>
          </a:xfrm>
          <a:prstGeom prst="rect">
            <a:avLst/>
          </a:prstGeom>
          <a:noFill/>
          <a:ln>
            <a:solidFill>
              <a:srgbClr val="0000CC"/>
            </a:solidFill>
            <a:miter lim="800000"/>
          </a:ln>
        </p:spPr>
      </p:pic>
      <p:cxnSp>
        <p:nvCxnSpPr>
          <p:cNvPr id="16387" name="直接连接符 7171" title=""/>
          <p:cNvCxnSpPr/>
          <p:nvPr/>
        </p:nvCxnSpPr>
        <p:spPr>
          <a:xfrm flipH="1" flipV="1">
            <a:off x="533400" y="5257800"/>
            <a:ext cx="0" cy="4318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</a:ln>
        </p:spPr>
      </p:cxnSp>
      <p:cxnSp>
        <p:nvCxnSpPr>
          <p:cNvPr id="16388" name="直接连接符 7172" title=""/>
          <p:cNvCxnSpPr/>
          <p:nvPr/>
        </p:nvCxnSpPr>
        <p:spPr>
          <a:xfrm flipH="1" flipV="1">
            <a:off x="533400" y="3048000"/>
            <a:ext cx="0" cy="220345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</a:ln>
        </p:spPr>
      </p:cxnSp>
      <p:cxnSp>
        <p:nvCxnSpPr>
          <p:cNvPr id="16389" name="直接连接符 7173" title=""/>
          <p:cNvCxnSpPr/>
          <p:nvPr/>
        </p:nvCxnSpPr>
        <p:spPr>
          <a:xfrm flipH="1" flipV="1">
            <a:off x="533400" y="1828800"/>
            <a:ext cx="4763" cy="1209675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tailEnd type="triangle"/>
          </a:ln>
        </p:spPr>
      </p:cxnSp>
      <p:pic>
        <p:nvPicPr>
          <p:cNvPr id="16390" name="图片 717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6175" y="1143000"/>
            <a:ext cx="4187825" cy="5715000"/>
          </a:xfrm>
          <a:prstGeom prst="rect">
            <a:avLst/>
          </a:prstGeom>
          <a:noFill/>
          <a:ln>
            <a:solidFill>
              <a:srgbClr val="0000CC"/>
            </a:solidFill>
            <a:miter lim="800000"/>
          </a:ln>
        </p:spPr>
      </p:pic>
      <p:cxnSp>
        <p:nvCxnSpPr>
          <p:cNvPr id="16391" name="直接连接符 7175" title=""/>
          <p:cNvCxnSpPr/>
          <p:nvPr/>
        </p:nvCxnSpPr>
        <p:spPr>
          <a:xfrm flipH="1" flipV="1">
            <a:off x="5715000" y="5257800"/>
            <a:ext cx="0" cy="4318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</a:ln>
        </p:spPr>
      </p:cxnSp>
      <p:cxnSp>
        <p:nvCxnSpPr>
          <p:cNvPr id="16392" name="直接连接符 7176" title=""/>
          <p:cNvCxnSpPr/>
          <p:nvPr/>
        </p:nvCxnSpPr>
        <p:spPr>
          <a:xfrm flipH="1" flipV="1">
            <a:off x="5715000" y="3048000"/>
            <a:ext cx="0" cy="220345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tailEnd type="triangle"/>
          </a:ln>
        </p:spPr>
      </p:cxnSp>
      <p:cxnSp>
        <p:nvCxnSpPr>
          <p:cNvPr id="16393" name="直接连接符 7177" title=""/>
          <p:cNvCxnSpPr/>
          <p:nvPr/>
        </p:nvCxnSpPr>
        <p:spPr>
          <a:xfrm flipH="1" flipV="1">
            <a:off x="5638800" y="3048000"/>
            <a:ext cx="2236788" cy="1927225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tailEnd type="triangle"/>
          </a:ln>
        </p:spPr>
      </p:cxnSp>
      <p:cxnSp>
        <p:nvCxnSpPr>
          <p:cNvPr id="16394" name="直接连接符 7178" title=""/>
          <p:cNvCxnSpPr/>
          <p:nvPr/>
        </p:nvCxnSpPr>
        <p:spPr>
          <a:xfrm flipH="1" flipV="1">
            <a:off x="2133600" y="5029200"/>
            <a:ext cx="0" cy="360363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</a:ln>
        </p:spPr>
      </p:cxnSp>
      <p:cxnSp>
        <p:nvCxnSpPr>
          <p:cNvPr id="16395" name="直接连接符 7179" title=""/>
          <p:cNvCxnSpPr/>
          <p:nvPr/>
        </p:nvCxnSpPr>
        <p:spPr>
          <a:xfrm flipV="1">
            <a:off x="2133600" y="1600200"/>
            <a:ext cx="9525" cy="3433763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tailEnd type="triangle"/>
          </a:ln>
        </p:spPr>
      </p:cxnSp>
      <p:graphicFrame>
        <p:nvGraphicFramePr>
          <p:cNvPr id="16396" name="表格 7180" title=""/>
          <p:cNvGraphicFramePr>
            <a:graphicFrameLocks noGrp="1"/>
          </p:cNvGraphicFramePr>
          <p:nvPr/>
        </p:nvGraphicFramePr>
        <p:xfrm>
          <a:off x="0" y="457200"/>
          <a:ext cx="8839200" cy="1371600"/>
        </p:xfrm>
        <a:graphic>
          <a:graphicData uri="http://schemas.openxmlformats.org/drawingml/2006/table">
            <a:tbl>
              <a:tblPr/>
              <a:tblGrid>
                <a:gridCol w="1674812"/>
                <a:gridCol w="2135188"/>
                <a:gridCol w="2514600"/>
                <a:gridCol w="2514600"/>
              </a:tblGrid>
              <a:tr h="457200"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zh-CN" altLang="en-US" sz="24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Arial" pitchFamily="34" charset="0"/>
                        <a:ea typeface="黑体" pitchFamily="2" charset="-122"/>
                      </a:endParaRPr>
                    </a:p>
                  </a:txBody>
                  <a:tcPr>
                    <a:lnL w="28575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28575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2400">
                          <a:solidFill>
                            <a:srgbClr val="0000CC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黑体" pitchFamily="2" charset="-122"/>
                        </a:rPr>
                        <a:t>自转转过角度</a:t>
                      </a:r>
                      <a:endParaRPr lang="zh-CN" altLang="en-US" sz="2400">
                        <a:solidFill>
                          <a:srgbClr val="0000CC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Arial" pitchFamily="34" charset="0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28575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2400">
                          <a:solidFill>
                            <a:srgbClr val="0000CC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黑体" pitchFamily="2" charset="-122"/>
                        </a:rPr>
                        <a:t>时间长度</a:t>
                      </a:r>
                      <a:endParaRPr lang="zh-CN" altLang="en-US" sz="2400">
                        <a:solidFill>
                          <a:srgbClr val="0000CC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Arial" pitchFamily="34" charset="0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28575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2400">
                          <a:solidFill>
                            <a:srgbClr val="0000CC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黑体" pitchFamily="2" charset="-122"/>
                        </a:rPr>
                        <a:t>应用</a:t>
                      </a:r>
                      <a:endParaRPr lang="zh-CN" altLang="en-US" sz="2400">
                        <a:solidFill>
                          <a:srgbClr val="0000CC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Arial" pitchFamily="34" charset="0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28575">
                      <a:solidFill>
                        <a:prstClr val="black"/>
                      </a:solidFill>
                      <a:miter lim="800000"/>
                    </a:lnR>
                    <a:lnT w="28575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</a:tr>
              <a:tr h="457200"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2400">
                          <a:solidFill>
                            <a:srgbClr val="0000CC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黑体" pitchFamily="2" charset="-122"/>
                          <a:ea typeface="黑体" pitchFamily="2" charset="-122"/>
                        </a:rPr>
                        <a:t>1</a:t>
                      </a:r>
                      <a:r>
                        <a:rPr lang="zh-CN" altLang="en-US" sz="2400">
                          <a:solidFill>
                            <a:srgbClr val="0000CC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黑体" pitchFamily="2" charset="-122"/>
                          <a:ea typeface="黑体" pitchFamily="2" charset="-122"/>
                        </a:rPr>
                        <a:t>恒星日</a:t>
                      </a:r>
                      <a:endParaRPr lang="zh-CN" altLang="en-US" sz="2400">
                        <a:solidFill>
                          <a:srgbClr val="0000CC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28575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zh-CN" altLang="en-US" sz="24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zh-CN" altLang="en-US" sz="24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zh-CN" altLang="en-US" sz="24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28575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</a:tr>
              <a:tr h="457200"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2400">
                          <a:solidFill>
                            <a:srgbClr val="0000CC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黑体" pitchFamily="2" charset="-122"/>
                          <a:ea typeface="黑体" pitchFamily="2" charset="-122"/>
                        </a:rPr>
                        <a:t>1</a:t>
                      </a:r>
                      <a:r>
                        <a:rPr lang="zh-CN" altLang="en-US" sz="2400">
                          <a:solidFill>
                            <a:srgbClr val="0000CC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黑体" pitchFamily="2" charset="-122"/>
                          <a:ea typeface="黑体" pitchFamily="2" charset="-122"/>
                        </a:rPr>
                        <a:t>太阳日</a:t>
                      </a:r>
                      <a:endParaRPr lang="zh-CN" altLang="en-US" sz="2400">
                        <a:solidFill>
                          <a:srgbClr val="0000CC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28575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28575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zh-CN" altLang="en-US" sz="24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28575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zh-CN" altLang="en-US" sz="24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28575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zh-CN" altLang="en-US" sz="240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28575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28575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sp>
        <p:nvSpPr>
          <p:cNvPr id="16418" name="文本框 7202" title=""/>
          <p:cNvSpPr txBox="1"/>
          <p:nvPr/>
        </p:nvSpPr>
        <p:spPr>
          <a:xfrm>
            <a:off x="2286000" y="942975"/>
            <a:ext cx="7429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fontAlgn="base"/>
            <a:r>
              <a:rPr lang="en-US" altLang="zh-CN" sz="2400" strike="noStrike" noProof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itchFamily="2" charset="-122"/>
                <a:ea typeface="黑体" pitchFamily="2" charset="-122"/>
                <a:cs typeface="+mn-cs"/>
              </a:rPr>
              <a:t>360</a:t>
            </a:r>
            <a:r>
              <a:rPr lang="en-US" altLang="zh-CN" sz="2400" strike="noStrike" baseline="30000" noProof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itchFamily="2" charset="-122"/>
                <a:ea typeface="黑体" pitchFamily="2" charset="-122"/>
                <a:cs typeface="+mn-cs"/>
              </a:rPr>
              <a:t>0</a:t>
            </a:r>
            <a:endParaRPr lang="en-US" altLang="zh-CN" sz="2400" strike="noStrike" baseline="30000" noProof="1">
              <a:solidFill>
                <a:srgbClr val="FF0000"/>
              </a:solidFill>
              <a:effectLst>
                <a:outerShdw blurRad="38100" dist="38100" dir="2700000">
                  <a:srgbClr val="C0C0C0"/>
                </a:outerShdw>
              </a:effectLst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6419" name="文本框 7203" title=""/>
          <p:cNvSpPr txBox="1"/>
          <p:nvPr/>
        </p:nvSpPr>
        <p:spPr>
          <a:xfrm>
            <a:off x="4191000" y="914400"/>
            <a:ext cx="21653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/>
            <a:r>
              <a:rPr lang="en-US" altLang="zh-CN" sz="2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23</a:t>
            </a:r>
            <a:r>
              <a:rPr lang="zh-CN" altLang="en-US" sz="2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小时</a:t>
            </a:r>
            <a:r>
              <a:rPr lang="en-US" altLang="zh-CN" sz="2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56</a:t>
            </a:r>
            <a:r>
              <a:rPr lang="zh-CN" altLang="en-US" sz="2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分</a:t>
            </a:r>
            <a:r>
              <a:rPr lang="en-US" altLang="zh-CN" sz="2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2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秒</a:t>
            </a:r>
            <a:endParaRPr lang="zh-CN" altLang="en-US" sz="240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6420" name="文本框 7204" title=""/>
          <p:cNvSpPr txBox="1"/>
          <p:nvPr/>
        </p:nvSpPr>
        <p:spPr>
          <a:xfrm>
            <a:off x="2057400" y="1371600"/>
            <a:ext cx="13525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/>
            <a:r>
              <a:rPr lang="en-US" altLang="zh-CN" sz="2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360</a:t>
            </a:r>
            <a:r>
              <a:rPr lang="en-US" altLang="zh-CN" sz="2400" baseline="300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en-US" altLang="zh-CN" sz="2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59′</a:t>
            </a:r>
            <a:endParaRPr lang="en-US" altLang="zh-CN" sz="240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6421" name="文本框 7205" title=""/>
          <p:cNvSpPr txBox="1"/>
          <p:nvPr/>
        </p:nvSpPr>
        <p:spPr>
          <a:xfrm>
            <a:off x="4267200" y="1371600"/>
            <a:ext cx="10985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/>
            <a:r>
              <a:rPr lang="en-US" altLang="zh-CN" sz="2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24</a:t>
            </a:r>
            <a:r>
              <a:rPr lang="zh-CN" altLang="en-US" sz="2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小时</a:t>
            </a:r>
            <a:endParaRPr lang="zh-CN" altLang="en-US" sz="240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6422" name="文本框 7206" title=""/>
          <p:cNvSpPr txBox="1"/>
          <p:nvPr/>
        </p:nvSpPr>
        <p:spPr>
          <a:xfrm>
            <a:off x="0" y="0"/>
            <a:ext cx="3527425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>
                <a:solidFill>
                  <a:srgbClr val="660066"/>
                </a:solidFill>
                <a:latin typeface="Tahoma" pitchFamily="2" charset="0"/>
                <a:ea typeface="黑体" pitchFamily="2" charset="-122"/>
              </a:rPr>
              <a:t>（运用图解法分析）</a:t>
            </a:r>
            <a:endParaRPr lang="zh-CN" altLang="en-US" sz="2800">
              <a:solidFill>
                <a:srgbClr val="660066"/>
              </a:solidFill>
              <a:latin typeface="Tahoma" pitchFamily="2" charset="0"/>
              <a:ea typeface="黑体" pitchFamily="2" charset="-122"/>
            </a:endParaRPr>
          </a:p>
        </p:txBody>
      </p:sp>
      <p:sp>
        <p:nvSpPr>
          <p:cNvPr id="16423" name="文本框 7207" title=""/>
          <p:cNvSpPr txBox="1"/>
          <p:nvPr/>
        </p:nvSpPr>
        <p:spPr>
          <a:xfrm>
            <a:off x="6659563" y="908050"/>
            <a:ext cx="20129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/>
            <a:r>
              <a:rPr lang="zh-CN" altLang="en-US" sz="2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科学研究计时</a:t>
            </a:r>
            <a:endParaRPr lang="zh-CN" altLang="en-US" sz="240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6424" name="文本框 7208" title=""/>
          <p:cNvSpPr txBox="1"/>
          <p:nvPr/>
        </p:nvSpPr>
        <p:spPr>
          <a:xfrm>
            <a:off x="6662738" y="1341438"/>
            <a:ext cx="20129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/>
            <a:r>
              <a:rPr lang="zh-CN" altLang="en-US" sz="2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生产生活</a:t>
            </a:r>
            <a:r>
              <a:rPr lang="zh-CN" altLang="en-US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2" charset="0"/>
                <a:ea typeface="宋体" pitchFamily="2" charset="-122"/>
              </a:rPr>
              <a:t>计时</a:t>
            </a:r>
            <a:endParaRPr lang="zh-CN" altLang="en-US" sz="2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2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80"/>
                                        <p:tgtEl>
                                          <p:spTgt spid="164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64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64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3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30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dur="5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30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4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4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4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4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4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4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6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6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18" grpId="0"/>
      <p:bldP spid="16419" grpId="0"/>
      <p:bldP spid="16420" grpId="0"/>
      <p:bldP spid="16421" grpId="0"/>
      <p:bldP spid="16422" grpId="0"/>
      <p:bldP spid="16423" grpId="0"/>
      <p:bldP spid="164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09" name="椭圆 8193" title=""/>
          <p:cNvSpPr/>
          <p:nvPr/>
        </p:nvSpPr>
        <p:spPr>
          <a:xfrm>
            <a:off x="2209800" y="1143000"/>
            <a:ext cx="4267200" cy="4419600"/>
          </a:xfrm>
          <a:prstGeom prst="ellipse">
            <a:avLst/>
          </a:prstGeom>
          <a:gradFill rotWithShape="0">
            <a:gsLst>
              <a:gs pos="0">
                <a:schemeClr val="accent1"/>
              </a:gs>
              <a:gs pos="100000">
                <a:srgbClr val="576869"/>
              </a:gs>
            </a:gsLst>
            <a:lin ang="5400000" scaled="1"/>
          </a:gra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7410" name="椭圆 8194" title=""/>
          <p:cNvSpPr/>
          <p:nvPr/>
        </p:nvSpPr>
        <p:spPr>
          <a:xfrm>
            <a:off x="2209800" y="2667000"/>
            <a:ext cx="4267200" cy="1371600"/>
          </a:xfrm>
          <a:prstGeom prst="ellipse">
            <a:avLst/>
          </a:prstGeom>
          <a:gradFill rotWithShape="0">
            <a:gsLst>
              <a:gs pos="0">
                <a:srgbClr val="76765E"/>
              </a:gs>
              <a:gs pos="100000">
                <a:srgbClr val="FFFFCC"/>
              </a:gs>
            </a:gsLst>
            <a:lin ang="5400000" scaled="1"/>
          </a:gradFill>
          <a:ln>
            <a:solidFill>
              <a:srgbClr val="FF6600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cxnSp>
        <p:nvCxnSpPr>
          <p:cNvPr id="17411" name="直接连接符 8195" title=""/>
          <p:cNvCxnSpPr/>
          <p:nvPr/>
        </p:nvCxnSpPr>
        <p:spPr>
          <a:xfrm flipH="1">
            <a:off x="4343400" y="4038600"/>
            <a:ext cx="0" cy="2133600"/>
          </a:xfrm>
          <a:prstGeom prst="line">
            <a:avLst/>
          </a:prstGeom>
          <a:noFill/>
          <a:ln w="38100">
            <a:solidFill>
              <a:srgbClr val="FF6600"/>
            </a:solidFill>
            <a:round/>
          </a:ln>
        </p:spPr>
      </p:cxnSp>
      <p:sp>
        <p:nvSpPr>
          <p:cNvPr id="17412" name="椭圆 8196" title=""/>
          <p:cNvSpPr/>
          <p:nvPr/>
        </p:nvSpPr>
        <p:spPr>
          <a:xfrm>
            <a:off x="3276600" y="1295400"/>
            <a:ext cx="2209800" cy="381000"/>
          </a:xfrm>
          <a:prstGeom prst="ellipse">
            <a:avLst/>
          </a:prstGeom>
          <a:gradFill rotWithShape="0">
            <a:gsLst>
              <a:gs pos="0">
                <a:srgbClr val="76765E"/>
              </a:gs>
              <a:gs pos="100000">
                <a:srgbClr val="FFFFCC"/>
              </a:gs>
            </a:gsLst>
            <a:lin ang="5400000" scaled="1"/>
          </a:gra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cxnSp>
        <p:nvCxnSpPr>
          <p:cNvPr id="17413" name="直接连接符 8197" title=""/>
          <p:cNvCxnSpPr/>
          <p:nvPr/>
        </p:nvCxnSpPr>
        <p:spPr>
          <a:xfrm flipH="1" flipV="1">
            <a:off x="4343400" y="0"/>
            <a:ext cx="0" cy="1447800"/>
          </a:xfrm>
          <a:prstGeom prst="line">
            <a:avLst/>
          </a:prstGeom>
          <a:noFill/>
          <a:ln w="38100">
            <a:solidFill>
              <a:srgbClr val="FF6600"/>
            </a:solidFill>
            <a:round/>
            <a:tailEnd type="triangle" len="lg"/>
          </a:ln>
        </p:spPr>
      </p:cxnSp>
      <p:cxnSp>
        <p:nvCxnSpPr>
          <p:cNvPr id="17414" name="直接连接符 8198" title=""/>
          <p:cNvCxnSpPr/>
          <p:nvPr/>
        </p:nvCxnSpPr>
        <p:spPr>
          <a:xfrm flipH="1" flipV="1">
            <a:off x="4343400" y="1676400"/>
            <a:ext cx="0" cy="1676400"/>
          </a:xfrm>
          <a:prstGeom prst="line">
            <a:avLst/>
          </a:prstGeom>
          <a:noFill/>
          <a:ln w="38100">
            <a:solidFill>
              <a:srgbClr val="FF6600"/>
            </a:solidFill>
            <a:round/>
          </a:ln>
        </p:spPr>
      </p:cxnSp>
      <p:cxnSp>
        <p:nvCxnSpPr>
          <p:cNvPr id="17415" name="直接连接符 8199" title=""/>
          <p:cNvCxnSpPr/>
          <p:nvPr/>
        </p:nvCxnSpPr>
        <p:spPr>
          <a:xfrm>
            <a:off x="4343400" y="3352800"/>
            <a:ext cx="2133600" cy="0"/>
          </a:xfrm>
          <a:prstGeom prst="line">
            <a:avLst/>
          </a:prstGeom>
          <a:noFill/>
          <a:ln w="28575">
            <a:solidFill>
              <a:srgbClr val="00FFFF"/>
            </a:solidFill>
            <a:round/>
          </a:ln>
        </p:spPr>
      </p:cxnSp>
      <p:cxnSp>
        <p:nvCxnSpPr>
          <p:cNvPr id="17416" name="直接连接符 8200" title=""/>
          <p:cNvCxnSpPr/>
          <p:nvPr/>
        </p:nvCxnSpPr>
        <p:spPr>
          <a:xfrm>
            <a:off x="4343400" y="1447800"/>
            <a:ext cx="1066800" cy="0"/>
          </a:xfrm>
          <a:prstGeom prst="line">
            <a:avLst/>
          </a:prstGeom>
          <a:noFill/>
          <a:ln w="28575">
            <a:solidFill>
              <a:srgbClr val="00FFFF"/>
            </a:solidFill>
            <a:round/>
          </a:ln>
        </p:spPr>
      </p:cxnSp>
      <p:cxnSp>
        <p:nvCxnSpPr>
          <p:cNvPr id="17417" name="直接连接符 8201" title=""/>
          <p:cNvCxnSpPr/>
          <p:nvPr/>
        </p:nvCxnSpPr>
        <p:spPr>
          <a:xfrm>
            <a:off x="4343400" y="1447800"/>
            <a:ext cx="914400" cy="152400"/>
          </a:xfrm>
          <a:prstGeom prst="line">
            <a:avLst/>
          </a:prstGeom>
          <a:noFill/>
          <a:ln w="28575">
            <a:solidFill>
              <a:srgbClr val="00FFFF"/>
            </a:solidFill>
            <a:round/>
          </a:ln>
        </p:spPr>
      </p:cxnSp>
      <p:cxnSp>
        <p:nvCxnSpPr>
          <p:cNvPr id="17418" name="直接连接符 8202" title=""/>
          <p:cNvCxnSpPr/>
          <p:nvPr/>
        </p:nvCxnSpPr>
        <p:spPr>
          <a:xfrm>
            <a:off x="4343400" y="3352800"/>
            <a:ext cx="1600200" cy="457200"/>
          </a:xfrm>
          <a:prstGeom prst="line">
            <a:avLst/>
          </a:prstGeom>
          <a:noFill/>
          <a:ln w="28575">
            <a:solidFill>
              <a:srgbClr val="00FFFF"/>
            </a:solidFill>
            <a:round/>
          </a:ln>
        </p:spPr>
      </p:cxnSp>
      <p:cxnSp>
        <p:nvCxnSpPr>
          <p:cNvPr id="17419" name="直接连接符 8203" title=""/>
          <p:cNvCxnSpPr/>
          <p:nvPr/>
        </p:nvCxnSpPr>
        <p:spPr>
          <a:xfrm flipH="1">
            <a:off x="4343400" y="3352800"/>
            <a:ext cx="0" cy="685800"/>
          </a:xfrm>
          <a:prstGeom prst="line">
            <a:avLst/>
          </a:prstGeom>
          <a:noFill/>
          <a:ln w="38100">
            <a:solidFill>
              <a:srgbClr val="FF6600"/>
            </a:solidFill>
            <a:round/>
          </a:ln>
        </p:spPr>
      </p:cxnSp>
      <p:cxnSp>
        <p:nvCxnSpPr>
          <p:cNvPr id="17420" name="直接连接符 8204" title=""/>
          <p:cNvCxnSpPr/>
          <p:nvPr/>
        </p:nvCxnSpPr>
        <p:spPr>
          <a:xfrm flipH="1">
            <a:off x="4343400" y="1447800"/>
            <a:ext cx="0" cy="228600"/>
          </a:xfrm>
          <a:prstGeom prst="line">
            <a:avLst/>
          </a:prstGeom>
          <a:noFill/>
          <a:ln w="38100">
            <a:solidFill>
              <a:srgbClr val="FF6600"/>
            </a:solidFill>
            <a:round/>
          </a:ln>
        </p:spPr>
      </p:cxnSp>
      <p:sp>
        <p:nvSpPr>
          <p:cNvPr id="17421" name="文本框 8205" title=""/>
          <p:cNvSpPr txBox="1"/>
          <p:nvPr/>
        </p:nvSpPr>
        <p:spPr>
          <a:xfrm>
            <a:off x="1371600" y="3200400"/>
            <a:ext cx="796925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/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2" charset="0"/>
                <a:ea typeface="宋体" pitchFamily="2" charset="-122"/>
              </a:rPr>
              <a:t>赤道</a:t>
            </a:r>
            <a:endParaRPr lang="zh-CN" altLang="en-US" sz="2400" b="1">
              <a:latin typeface="Times New Roman" pitchFamily="2" charset="0"/>
              <a:ea typeface="宋体" pitchFamily="2" charset="-122"/>
            </a:endParaRPr>
          </a:p>
        </p:txBody>
      </p:sp>
      <p:sp>
        <p:nvSpPr>
          <p:cNvPr id="17422" name="文本框 8206" title=""/>
          <p:cNvSpPr txBox="1"/>
          <p:nvPr/>
        </p:nvSpPr>
        <p:spPr>
          <a:xfrm>
            <a:off x="1752600" y="1219200"/>
            <a:ext cx="140970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/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2" charset="0"/>
                <a:ea typeface="宋体" pitchFamily="2" charset="-122"/>
              </a:rPr>
              <a:t>任一纬度</a:t>
            </a:r>
            <a:endParaRPr lang="zh-CN" altLang="en-US" sz="2400" b="1">
              <a:latin typeface="Times New Roman" pitchFamily="2" charset="0"/>
              <a:ea typeface="宋体" pitchFamily="2" charset="-122"/>
            </a:endParaRPr>
          </a:p>
        </p:txBody>
      </p:sp>
      <p:sp>
        <p:nvSpPr>
          <p:cNvPr id="17423" name="任意多边形 8207" title=""/>
          <p:cNvSpPr/>
          <p:nvPr/>
        </p:nvSpPr>
        <p:spPr>
          <a:xfrm>
            <a:off x="4343400" y="1143000"/>
            <a:ext cx="1600200" cy="2667000"/>
          </a:xfrm>
          <a:custGeom>
            <a:cxnLst>
              <a:cxn ang="0">
                <a:pos x="0" y="0"/>
              </a:cxn>
              <a:cxn ang="0">
                <a:pos x="21600" y="21600"/>
              </a:cxn>
              <a:cxn ang="0">
                <a:pos x="0" y="21600"/>
              </a:cxn>
            </a:cxnLst>
            <a:rect l="l" t="t" r="r" b="b"/>
            <a:pathLst>
              <a:path w="21600" h="21600" fill="none">
                <a:moveTo>
                  <a:pt x="0" y="0"/>
                </a:moveTo>
                <a:cubicBezTo>
                  <a:pt x="11929" y="0"/>
                  <a:pt x="21600" y="9671"/>
                  <a:pt x="21600" y="21600"/>
                </a:cubicBezTo>
              </a:path>
              <a:path w="21600" h="21600" stroke="0">
                <a:moveTo>
                  <a:pt x="0" y="0"/>
                </a:moveTo>
                <a:cubicBezTo>
                  <a:pt x="11929" y="0"/>
                  <a:pt x="21600" y="9671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bg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7424" name="任意多边形 8208" title=""/>
          <p:cNvSpPr/>
          <p:nvPr/>
        </p:nvSpPr>
        <p:spPr>
          <a:xfrm>
            <a:off x="4267200" y="1143000"/>
            <a:ext cx="2209800" cy="2209800"/>
          </a:xfrm>
          <a:custGeom>
            <a:cxnLst>
              <a:cxn ang="0">
                <a:pos x="0" y="0"/>
              </a:cxn>
              <a:cxn ang="0">
                <a:pos x="21600" y="21600"/>
              </a:cxn>
              <a:cxn ang="0">
                <a:pos x="0" y="21600"/>
              </a:cxn>
            </a:cxnLst>
            <a:rect l="l" t="t" r="r" b="b"/>
            <a:pathLst>
              <a:path w="21600" h="21600" fill="none">
                <a:moveTo>
                  <a:pt x="0" y="0"/>
                </a:moveTo>
                <a:cubicBezTo>
                  <a:pt x="11929" y="0"/>
                  <a:pt x="21600" y="9671"/>
                  <a:pt x="21600" y="21600"/>
                </a:cubicBezTo>
              </a:path>
              <a:path w="21600" h="21600" stroke="0">
                <a:moveTo>
                  <a:pt x="0" y="0"/>
                </a:moveTo>
                <a:cubicBezTo>
                  <a:pt x="11929" y="0"/>
                  <a:pt x="21600" y="9671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bg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7425" name="线形标注 2 8209" title=""/>
          <p:cNvSpPr/>
          <p:nvPr/>
        </p:nvSpPr>
        <p:spPr>
          <a:xfrm>
            <a:off x="5410200" y="533400"/>
            <a:ext cx="1600200" cy="1212850"/>
          </a:xfrm>
          <a:prstGeom prst="borderCallout2">
            <a:avLst>
              <a:gd name="adj1" fmla="val 5171"/>
              <a:gd name="adj2" fmla="val -4764"/>
              <a:gd name="adj3" fmla="val 5171"/>
              <a:gd name="adj4" fmla="val -12403"/>
              <a:gd name="adj5" fmla="val 95977"/>
              <a:gd name="adj6" fmla="val -40278"/>
            </a:avLst>
          </a:prstGeom>
          <a:solidFill>
            <a:srgbClr val="FF66CC"/>
          </a:solidFill>
          <a:ln w="25400">
            <a:solidFill>
              <a:schemeClr val="tx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/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2" charset="0"/>
                <a:ea typeface="宋体" pitchFamily="2" charset="-122"/>
              </a:rPr>
              <a:t>任一纬度的旋转周长</a:t>
            </a:r>
            <a:endParaRPr lang="zh-CN" altLang="en-US" sz="2400" b="1">
              <a:effectLst>
                <a:outerShdw blurRad="38100" dist="38100" dir="2700000" algn="tl">
                  <a:srgbClr val="FFFFFF"/>
                </a:outerShdw>
              </a:effectLst>
              <a:latin typeface="Times New Roman" pitchFamily="2" charset="0"/>
              <a:ea typeface="宋体" pitchFamily="2" charset="-122"/>
            </a:endParaRPr>
          </a:p>
        </p:txBody>
      </p:sp>
      <p:sp>
        <p:nvSpPr>
          <p:cNvPr id="17426" name="线形标注 2 8210" title=""/>
          <p:cNvSpPr/>
          <p:nvPr/>
        </p:nvSpPr>
        <p:spPr>
          <a:xfrm>
            <a:off x="7391400" y="838200"/>
            <a:ext cx="1447800" cy="847725"/>
          </a:xfrm>
          <a:prstGeom prst="borderCallout2">
            <a:avLst>
              <a:gd name="adj1" fmla="val 24491"/>
              <a:gd name="adj2" fmla="val -5264"/>
              <a:gd name="adj3" fmla="val 24491"/>
              <a:gd name="adj4" fmla="val -32236"/>
              <a:gd name="adj5" fmla="val 373130"/>
              <a:gd name="adj6" fmla="val -129935"/>
            </a:avLst>
          </a:prstGeom>
          <a:solidFill>
            <a:srgbClr val="FF66CC"/>
          </a:solidFill>
          <a:ln w="25400">
            <a:solidFill>
              <a:schemeClr val="tx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/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2" charset="0"/>
                <a:ea typeface="宋体" pitchFamily="2" charset="-122"/>
              </a:rPr>
              <a:t>赤道的旋转周长</a:t>
            </a:r>
            <a:endParaRPr lang="zh-CN" altLang="en-US" sz="2400" b="1">
              <a:effectLst>
                <a:outerShdw blurRad="38100" dist="38100" dir="2700000" algn="tl">
                  <a:srgbClr val="FFFFFF"/>
                </a:outerShdw>
              </a:effectLst>
              <a:latin typeface="Times New Roman" pitchFamily="2" charset="0"/>
              <a:ea typeface="宋体" pitchFamily="2" charset="-122"/>
            </a:endParaRPr>
          </a:p>
        </p:txBody>
      </p:sp>
      <p:sp>
        <p:nvSpPr>
          <p:cNvPr id="17427" name="左弧形箭头 8211" title=""/>
          <p:cNvSpPr/>
          <p:nvPr/>
        </p:nvSpPr>
        <p:spPr>
          <a:xfrm>
            <a:off x="2133600" y="2438400"/>
            <a:ext cx="1524000" cy="2057400"/>
          </a:xfrm>
          <a:prstGeom prst="curvedRightArrow">
            <a:avLst>
              <a:gd name="adj1" fmla="val 27000"/>
              <a:gd name="adj2" fmla="val 54000"/>
              <a:gd name="adj3" fmla="val 33329"/>
            </a:avLst>
          </a:prstGeom>
          <a:solidFill>
            <a:srgbClr val="FF9900"/>
          </a:solidFill>
          <a:ln>
            <a:solidFill>
              <a:schemeClr val="tx1"/>
            </a:solidFill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7428" name="左弧形箭头 8212" title=""/>
          <p:cNvSpPr/>
          <p:nvPr/>
        </p:nvSpPr>
        <p:spPr>
          <a:xfrm>
            <a:off x="3200400" y="1219200"/>
            <a:ext cx="762000" cy="533400"/>
          </a:xfrm>
          <a:prstGeom prst="curvedRightArrow">
            <a:avLst>
              <a:gd name="adj1" fmla="val 20000"/>
              <a:gd name="adj2" fmla="val 40000"/>
              <a:gd name="adj3" fmla="val 47612"/>
            </a:avLst>
          </a:prstGeom>
          <a:solidFill>
            <a:srgbClr val="FF9900"/>
          </a:solidFill>
          <a:ln>
            <a:solidFill>
              <a:schemeClr val="tx1"/>
            </a:solidFill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7429" name="线形标注 1 8213" title=""/>
          <p:cNvSpPr/>
          <p:nvPr/>
        </p:nvSpPr>
        <p:spPr>
          <a:xfrm>
            <a:off x="6019800" y="1003300"/>
            <a:ext cx="1752600" cy="847725"/>
          </a:xfrm>
          <a:prstGeom prst="borderCallout1">
            <a:avLst>
              <a:gd name="adj1" fmla="val 13741"/>
              <a:gd name="adj2" fmla="val -4347"/>
              <a:gd name="adj3" fmla="val 67940"/>
              <a:gd name="adj4" fmla="val -37407"/>
            </a:avLst>
          </a:prstGeom>
          <a:solidFill>
            <a:schemeClr val="bg1"/>
          </a:solidFill>
          <a:ln w="25400">
            <a:solidFill>
              <a:schemeClr val="tx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latin typeface="Times New Roman" pitchFamily="2" charset="0"/>
                <a:ea typeface="宋体" pitchFamily="2" charset="-122"/>
              </a:rPr>
              <a:t>任一纬度的旋转弧长</a:t>
            </a:r>
            <a:endParaRPr lang="zh-CN" altLang="en-US" sz="2400" b="1">
              <a:latin typeface="Times New Roman" pitchFamily="2" charset="0"/>
              <a:ea typeface="宋体" pitchFamily="2" charset="-122"/>
            </a:endParaRPr>
          </a:p>
        </p:txBody>
      </p:sp>
      <p:sp>
        <p:nvSpPr>
          <p:cNvPr id="17430" name="线形标注 1 8214" title=""/>
          <p:cNvSpPr/>
          <p:nvPr/>
        </p:nvSpPr>
        <p:spPr>
          <a:xfrm>
            <a:off x="7543800" y="3200400"/>
            <a:ext cx="1600200" cy="847725"/>
          </a:xfrm>
          <a:prstGeom prst="borderCallout1">
            <a:avLst>
              <a:gd name="adj1" fmla="val 13741"/>
              <a:gd name="adj2" fmla="val -4764"/>
              <a:gd name="adj3" fmla="val 57444"/>
              <a:gd name="adj4" fmla="val -82935"/>
            </a:avLst>
          </a:prstGeom>
          <a:solidFill>
            <a:schemeClr val="bg1"/>
          </a:solidFill>
          <a:ln w="25400">
            <a:solidFill>
              <a:schemeClr val="tx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latin typeface="Times New Roman" pitchFamily="2" charset="0"/>
                <a:ea typeface="宋体" pitchFamily="2" charset="-122"/>
              </a:rPr>
              <a:t>赤道的旋转弧长</a:t>
            </a:r>
            <a:endParaRPr lang="zh-CN" altLang="en-US" sz="2400" b="1">
              <a:latin typeface="Times New Roman" pitchFamily="2" charset="0"/>
              <a:ea typeface="宋体" pitchFamily="2" charset="-122"/>
            </a:endParaRPr>
          </a:p>
        </p:txBody>
      </p:sp>
      <p:sp>
        <p:nvSpPr>
          <p:cNvPr id="17431" name="椭圆 8215" title=""/>
          <p:cNvSpPr/>
          <p:nvPr/>
        </p:nvSpPr>
        <p:spPr>
          <a:xfrm>
            <a:off x="4267200" y="3276600"/>
            <a:ext cx="152400" cy="76200"/>
          </a:xfrm>
          <a:prstGeom prst="ellipse">
            <a:avLst/>
          </a:prstGeom>
          <a:solidFill>
            <a:srgbClr val="FF6600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7432" name="椭圆 8216" title=""/>
          <p:cNvSpPr/>
          <p:nvPr/>
        </p:nvSpPr>
        <p:spPr>
          <a:xfrm>
            <a:off x="4267200" y="1371600"/>
            <a:ext cx="152400" cy="76200"/>
          </a:xfrm>
          <a:prstGeom prst="ellipse">
            <a:avLst/>
          </a:prstGeom>
          <a:solidFill>
            <a:srgbClr val="FF6600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7433" name="矩形 8217" title=""/>
          <p:cNvSpPr>
            <a:spLocks noGrp="1"/>
          </p:cNvSpPr>
          <p:nvPr/>
        </p:nvSpPr>
        <p:spPr>
          <a:xfrm>
            <a:off x="179388" y="44450"/>
            <a:ext cx="8229600" cy="635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FontTx/>
            </a:pPr>
            <a:r>
              <a:rPr lang="zh-CN" altLang="en-US" sz="4000" b="1">
                <a:solidFill>
                  <a:schemeClr val="tx2"/>
                </a:solidFill>
                <a:latin typeface="Arial" pitchFamily="34" charset="0"/>
                <a:ea typeface="宋体" pitchFamily="2" charset="-122"/>
              </a:rPr>
              <a:t>3、地球自转的速度</a:t>
            </a:r>
            <a:endParaRPr lang="zh-CN" altLang="en-US" sz="4000" b="1">
              <a:solidFill>
                <a:schemeClr val="tx2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74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4"/>
                                            </p:cond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2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2"/>
                                            </p:cond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6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174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75"/>
                                        <p:tgtEl>
                                          <p:spTgt spid="174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>
                                        <p:cTn dur="1" fill="hold" display="0" masterRel="nextClick" afterEffect="1"/>
                                        <p:tgtEl>
                                          <p:spTgt spid="17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174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4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4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75"/>
                                        <p:tgtEl>
                                          <p:spTgt spid="174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>
                                        <p:cTn dur="1" fill="hold" display="0" masterRel="nextClick" afterEffect="1"/>
                                        <p:tgtEl>
                                          <p:spTgt spid="17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17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0" dur="500"/>
                                        <p:tgtEl>
                                          <p:spTgt spid="17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5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7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7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74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74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7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7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7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7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>
                                        <p:cTn dur="1" fill="hold" display="0" masterRel="nextClick" afterEffect="1"/>
                                        <p:tgtEl>
                                          <p:spTgt spid="17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21" grpId="0"/>
      <p:bldP spid="17422" grpId="0"/>
      <p:bldP spid="17425" grpId="0"/>
      <p:bldP spid="17426" grpId="0"/>
      <p:bldP spid="17429" grpId="0"/>
      <p:bldP spid="174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8433" name="图片 921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38200"/>
            <a:ext cx="4322763" cy="5638800"/>
          </a:xfrm>
          <a:prstGeom prst="rect">
            <a:avLst/>
          </a:prstGeom>
          <a:noFill/>
          <a:ln>
            <a:noFill/>
            <a:miter lim="800000"/>
          </a:ln>
        </p:spPr>
      </p:pic>
      <p:cxnSp>
        <p:nvCxnSpPr>
          <p:cNvPr id="18434" name="直接连接符 9218" title=""/>
          <p:cNvCxnSpPr/>
          <p:nvPr/>
        </p:nvCxnSpPr>
        <p:spPr>
          <a:xfrm flipH="1">
            <a:off x="990600" y="1447800"/>
            <a:ext cx="1219200" cy="22098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</p:cxnSp>
      <p:sp>
        <p:nvSpPr>
          <p:cNvPr id="18435" name="矩形 9219" title=""/>
          <p:cNvSpPr/>
          <p:nvPr/>
        </p:nvSpPr>
        <p:spPr>
          <a:xfrm>
            <a:off x="4464050" y="2060575"/>
            <a:ext cx="4679950" cy="2808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>
              <a:lnSpc>
                <a:spcPct val="110000"/>
              </a:lnSpc>
              <a:spcBef>
                <a:spcPct val="20000"/>
              </a:spcBef>
              <a:buClrTx/>
              <a:buFont typeface="Webdings" pitchFamily="2" charset="2"/>
            </a:pPr>
            <a:r>
              <a:rPr lang="zh-CN" altLang="en-US" sz="2500" b="1">
                <a:latin typeface="Arial" pitchFamily="34" charset="0"/>
                <a:ea typeface="宋体" pitchFamily="2" charset="-122"/>
              </a:rPr>
              <a:t>自转速度：</a:t>
            </a:r>
            <a:endParaRPr lang="zh-CN" altLang="en-US" sz="2500" b="1">
              <a:latin typeface="Arial" pitchFamily="34" charset="0"/>
              <a:ea typeface="宋体" pitchFamily="2" charset="-122"/>
            </a:endParaRPr>
          </a:p>
          <a:p>
            <a:pPr marL="342900" lvl="0" indent="-342900">
              <a:lnSpc>
                <a:spcPct val="110000"/>
              </a:lnSpc>
              <a:spcBef>
                <a:spcPct val="20000"/>
              </a:spcBef>
              <a:buClrTx/>
              <a:buFont typeface="Wingdings" pitchFamily="2" charset="2"/>
            </a:pPr>
            <a:r>
              <a:rPr lang="zh-CN" altLang="en-US" sz="2500" b="1">
                <a:latin typeface="Arial" pitchFamily="34" charset="0"/>
                <a:ea typeface="宋体" pitchFamily="2" charset="-122"/>
              </a:rPr>
              <a:t> 角速度：</a:t>
            </a:r>
            <a:r>
              <a:rPr lang="en-US" altLang="zh-CN" sz="2500" b="1">
                <a:latin typeface="Arial" pitchFamily="34" charset="0"/>
              </a:rPr>
              <a:t>15°/</a:t>
            </a:r>
            <a:r>
              <a:rPr lang="zh-CN" altLang="en-US" sz="2500" b="1">
                <a:latin typeface="Arial" pitchFamily="34" charset="0"/>
                <a:ea typeface="宋体" pitchFamily="2" charset="-122"/>
              </a:rPr>
              <a:t>每小时</a:t>
            </a:r>
            <a:endParaRPr lang="zh-CN" altLang="en-US" sz="2500" b="1">
              <a:latin typeface="Arial" pitchFamily="34" charset="0"/>
              <a:ea typeface="宋体" pitchFamily="2" charset="-122"/>
            </a:endParaRPr>
          </a:p>
          <a:p>
            <a:pPr marL="342900" lvl="0" indent="-342900">
              <a:lnSpc>
                <a:spcPct val="110000"/>
              </a:lnSpc>
              <a:spcBef>
                <a:spcPct val="20000"/>
              </a:spcBef>
              <a:buClrTx/>
              <a:buFont typeface="Wingdings" pitchFamily="2" charset="2"/>
            </a:pPr>
            <a:r>
              <a:rPr lang="zh-CN" altLang="en-US" sz="2500" b="1">
                <a:latin typeface="Arial" pitchFamily="34" charset="0"/>
                <a:ea typeface="宋体" pitchFamily="2" charset="-122"/>
              </a:rPr>
              <a:t>  （南北两极除外，处处相等）</a:t>
            </a:r>
            <a:endParaRPr lang="zh-CN" altLang="en-US" sz="2500" b="1">
              <a:latin typeface="Arial" pitchFamily="34" charset="0"/>
              <a:ea typeface="宋体" pitchFamily="2" charset="-122"/>
            </a:endParaRPr>
          </a:p>
          <a:p>
            <a:pPr marL="342900" lvl="0" indent="-342900">
              <a:lnSpc>
                <a:spcPct val="110000"/>
              </a:lnSpc>
              <a:spcBef>
                <a:spcPct val="20000"/>
              </a:spcBef>
              <a:buClrTx/>
              <a:buFont typeface="Webdings" pitchFamily="2" charset="2"/>
            </a:pPr>
            <a:r>
              <a:rPr lang="zh-CN" altLang="en-US" sz="2500" b="1">
                <a:latin typeface="Arial" pitchFamily="34" charset="0"/>
                <a:ea typeface="宋体" pitchFamily="2" charset="-122"/>
              </a:rPr>
              <a:t> 线速度：自赤道向两极递减，</a:t>
            </a:r>
            <a:endParaRPr lang="zh-CN" altLang="en-US" sz="2500" b="1">
              <a:latin typeface="Arial" pitchFamily="34" charset="0"/>
              <a:ea typeface="宋体" pitchFamily="2" charset="-122"/>
            </a:endParaRPr>
          </a:p>
          <a:p>
            <a:pPr marL="342900" lvl="0" indent="-342900">
              <a:lnSpc>
                <a:spcPct val="110000"/>
              </a:lnSpc>
              <a:spcBef>
                <a:spcPct val="20000"/>
              </a:spcBef>
              <a:buClrTx/>
              <a:buFont typeface="Webdings" pitchFamily="2" charset="2"/>
            </a:pPr>
            <a:r>
              <a:rPr lang="zh-CN" altLang="en-US" sz="2500" b="1">
                <a:latin typeface="Arial" pitchFamily="34" charset="0"/>
                <a:ea typeface="宋体" pitchFamily="2" charset="-122"/>
              </a:rPr>
              <a:t>　　　　　南北极为 </a:t>
            </a:r>
            <a:r>
              <a:rPr lang="en-US" altLang="zh-CN" sz="2500" b="1">
                <a:latin typeface="Arial" pitchFamily="34" charset="0"/>
              </a:rPr>
              <a:t>0</a:t>
            </a:r>
            <a:endParaRPr lang="en-US" altLang="zh-CN" sz="2500" b="1">
              <a:latin typeface="Arial" pitchFamily="34" charset="0"/>
            </a:endParaRPr>
          </a:p>
        </p:txBody>
      </p:sp>
      <p:sp>
        <p:nvSpPr>
          <p:cNvPr id="18436" name="文本框 9220" title=""/>
          <p:cNvSpPr txBox="1"/>
          <p:nvPr/>
        </p:nvSpPr>
        <p:spPr>
          <a:xfrm>
            <a:off x="3203575" y="836613"/>
            <a:ext cx="5680075" cy="1196975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latin typeface="Times New Roman" pitchFamily="2" charset="0"/>
                <a:ea typeface="宋体" pitchFamily="2" charset="-122"/>
              </a:rPr>
              <a:t>思考</a:t>
            </a:r>
            <a:r>
              <a:rPr lang="en-US" altLang="zh-CN" sz="2400" b="1">
                <a:latin typeface="Times New Roman" pitchFamily="2" charset="0"/>
              </a:rPr>
              <a:t>:  </a:t>
            </a:r>
            <a:r>
              <a:rPr lang="zh-CN" altLang="en-US" sz="2400" b="1">
                <a:latin typeface="Times New Roman" pitchFamily="2" charset="0"/>
                <a:ea typeface="宋体" pitchFamily="2" charset="-122"/>
              </a:rPr>
              <a:t>归纳各地线速度和角速度随纬度变</a:t>
            </a:r>
            <a:endParaRPr lang="zh-CN" altLang="en-US" sz="2400" b="1">
              <a:latin typeface="Times New Roman" pitchFamily="2" charset="0"/>
              <a:ea typeface="宋体" pitchFamily="2" charset="-122"/>
            </a:endParaRPr>
          </a:p>
          <a:p>
            <a:pPr lvl="0"/>
            <a:r>
              <a:rPr lang="zh-CN" altLang="en-US" sz="2400" b="1">
                <a:latin typeface="Times New Roman" pitchFamily="2" charset="0"/>
                <a:ea typeface="宋体" pitchFamily="2" charset="-122"/>
              </a:rPr>
              <a:t>化的一般规律？南北极点的角速度和线速</a:t>
            </a:r>
            <a:endParaRPr lang="zh-CN" altLang="en-US" sz="2400" b="1">
              <a:latin typeface="Times New Roman" pitchFamily="2" charset="0"/>
              <a:ea typeface="宋体" pitchFamily="2" charset="-122"/>
            </a:endParaRPr>
          </a:p>
          <a:p>
            <a:pPr lvl="0"/>
            <a:r>
              <a:rPr lang="zh-CN" altLang="en-US" sz="2400" b="1">
                <a:latin typeface="Times New Roman" pitchFamily="2" charset="0"/>
                <a:ea typeface="宋体" pitchFamily="2" charset="-122"/>
              </a:rPr>
              <a:t>度是多少</a:t>
            </a:r>
            <a:r>
              <a:rPr lang="en-US" altLang="zh-CN" sz="2400" b="1">
                <a:latin typeface="Times New Roman" pitchFamily="2" charset="0"/>
              </a:rPr>
              <a:t>?</a:t>
            </a:r>
            <a:endParaRPr lang="en-US" altLang="zh-CN" sz="2400" b="1">
              <a:latin typeface="Times New Roman" pitchFamily="2" charset="0"/>
            </a:endParaRPr>
          </a:p>
        </p:txBody>
      </p:sp>
      <p:sp>
        <p:nvSpPr>
          <p:cNvPr id="18437" name="文本框 9221" title=""/>
          <p:cNvSpPr txBox="1"/>
          <p:nvPr/>
        </p:nvSpPr>
        <p:spPr>
          <a:xfrm>
            <a:off x="3168650" y="4868863"/>
            <a:ext cx="5975350" cy="1187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Times New Roman" pitchFamily="2" charset="0"/>
                <a:ea typeface="宋体" pitchFamily="2" charset="-122"/>
              </a:rPr>
              <a:t>１、“坐地日行八万里”是指哪里的线速度？</a:t>
            </a:r>
            <a:endParaRPr lang="zh-CN" altLang="en-US" sz="2400" b="1">
              <a:solidFill>
                <a:srgbClr val="FF0000"/>
              </a:solidFill>
              <a:latin typeface="Times New Roman" pitchFamily="2" charset="0"/>
              <a:ea typeface="宋体" pitchFamily="2" charset="-122"/>
            </a:endParaRPr>
          </a:p>
          <a:p>
            <a:pPr lvl="0"/>
            <a:endParaRPr lang="zh-CN" altLang="en-US" sz="2400" b="1">
              <a:solidFill>
                <a:srgbClr val="FF0000"/>
              </a:solidFill>
              <a:latin typeface="Times New Roman" pitchFamily="2" charset="0"/>
              <a:ea typeface="宋体" pitchFamily="2" charset="-122"/>
            </a:endParaRPr>
          </a:p>
          <a:p>
            <a:pPr lvl="0"/>
            <a:r>
              <a:rPr lang="zh-CN" altLang="en-US" sz="2400" b="1">
                <a:solidFill>
                  <a:srgbClr val="FF0000"/>
                </a:solidFill>
                <a:latin typeface="Times New Roman" pitchFamily="2" charset="0"/>
                <a:ea typeface="宋体" pitchFamily="2" charset="-122"/>
              </a:rPr>
              <a:t>２、哪个纬度的线速度是赤道的一半？</a:t>
            </a:r>
            <a:endParaRPr lang="zh-CN" altLang="en-US" sz="2400" b="1">
              <a:solidFill>
                <a:srgbClr val="FF0000"/>
              </a:solidFill>
              <a:latin typeface="Times New Roman" pitchFamily="2" charset="0"/>
              <a:ea typeface="宋体" pitchFamily="2" charset="-122"/>
            </a:endParaRPr>
          </a:p>
        </p:txBody>
      </p:sp>
      <p:sp>
        <p:nvSpPr>
          <p:cNvPr id="18438" name="文本框 9222" title=""/>
          <p:cNvSpPr txBox="1"/>
          <p:nvPr/>
        </p:nvSpPr>
        <p:spPr>
          <a:xfrm>
            <a:off x="6443663" y="5229225"/>
            <a:ext cx="1403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latin typeface="Times New Roman" pitchFamily="2" charset="0"/>
                <a:ea typeface="宋体" pitchFamily="2" charset="-122"/>
              </a:rPr>
              <a:t>（赤道）</a:t>
            </a:r>
            <a:endParaRPr lang="zh-CN" altLang="en-US" sz="2400" b="1">
              <a:latin typeface="Times New Roman" pitchFamily="2" charset="0"/>
              <a:ea typeface="宋体" pitchFamily="2" charset="-122"/>
            </a:endParaRPr>
          </a:p>
        </p:txBody>
      </p:sp>
      <p:sp>
        <p:nvSpPr>
          <p:cNvPr id="18439" name="文本框 9223" title=""/>
          <p:cNvSpPr txBox="1"/>
          <p:nvPr/>
        </p:nvSpPr>
        <p:spPr>
          <a:xfrm>
            <a:off x="6516688" y="6092825"/>
            <a:ext cx="1911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latin typeface="Times New Roman" pitchFamily="2" charset="0"/>
              </a:rPr>
              <a:t>(</a:t>
            </a:r>
            <a:r>
              <a:rPr lang="zh-CN" altLang="en-US" sz="2400" b="1">
                <a:latin typeface="Times New Roman" pitchFamily="2" charset="0"/>
                <a:ea typeface="宋体" pitchFamily="2" charset="-122"/>
              </a:rPr>
              <a:t>南北纬</a:t>
            </a:r>
            <a:r>
              <a:rPr lang="en-US" altLang="zh-CN" sz="2400" b="1">
                <a:latin typeface="Times New Roman" pitchFamily="2" charset="0"/>
              </a:rPr>
              <a:t>60°)</a:t>
            </a:r>
            <a:endParaRPr lang="en-US" altLang="zh-CN" sz="2400" b="1">
              <a:latin typeface="Times New Roman" pitchFamily="2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uiExpand="1" build="p"/>
      <p:bldP spid="18437" grpId="0"/>
      <p:bldP spid="18438" grpId="0"/>
      <p:bldP spid="184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9457" name="图片 1024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8175" y="1989138"/>
            <a:ext cx="5067300" cy="4181475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19458" name="组合 10242" title=""/>
          <p:cNvGrpSpPr/>
          <p:nvPr/>
        </p:nvGrpSpPr>
        <p:grpSpPr>
          <a:xfrm>
            <a:off x="4876800" y="1981200"/>
            <a:ext cx="2046288" cy="4114800"/>
            <a:chExt cx="1289" cy="2592"/>
          </a:xfrm>
        </p:grpSpPr>
        <p:sp>
          <p:nvSpPr>
            <p:cNvPr id="19459" name="未知" title=""/>
            <p:cNvSpPr/>
            <p:nvPr/>
          </p:nvSpPr>
          <p:spPr>
            <a:xfrm>
              <a:off x="0" y="0"/>
              <a:ext cx="1289" cy="2592"/>
            </a:xfrm>
            <a:custGeom>
              <a:rect l="l" t="t" r="r" b="b"/>
              <a:pathLst>
                <a:path w="1289" h="2592">
                  <a:moveTo>
                    <a:pt x="0" y="0"/>
                  </a:moveTo>
                  <a:lnTo>
                    <a:pt x="0" y="144"/>
                  </a:lnTo>
                  <a:lnTo>
                    <a:pt x="0" y="288"/>
                  </a:lnTo>
                  <a:lnTo>
                    <a:pt x="0" y="432"/>
                  </a:lnTo>
                  <a:lnTo>
                    <a:pt x="0" y="624"/>
                  </a:lnTo>
                  <a:lnTo>
                    <a:pt x="0" y="768"/>
                  </a:lnTo>
                  <a:lnTo>
                    <a:pt x="0" y="960"/>
                  </a:lnTo>
                  <a:cubicBezTo>
                    <a:pt x="22" y="1118"/>
                    <a:pt x="18" y="1044"/>
                    <a:pt x="18" y="1181"/>
                  </a:cubicBezTo>
                  <a:lnTo>
                    <a:pt x="0" y="1248"/>
                  </a:lnTo>
                  <a:lnTo>
                    <a:pt x="48" y="1440"/>
                  </a:lnTo>
                  <a:lnTo>
                    <a:pt x="48" y="1536"/>
                  </a:lnTo>
                  <a:lnTo>
                    <a:pt x="48" y="1824"/>
                  </a:lnTo>
                  <a:lnTo>
                    <a:pt x="48" y="1968"/>
                  </a:lnTo>
                  <a:lnTo>
                    <a:pt x="48" y="2112"/>
                  </a:lnTo>
                  <a:lnTo>
                    <a:pt x="48" y="2208"/>
                  </a:lnTo>
                  <a:lnTo>
                    <a:pt x="48" y="2352"/>
                  </a:lnTo>
                  <a:lnTo>
                    <a:pt x="48" y="2544"/>
                  </a:lnTo>
                  <a:lnTo>
                    <a:pt x="96" y="2592"/>
                  </a:lnTo>
                  <a:lnTo>
                    <a:pt x="231" y="2561"/>
                  </a:lnTo>
                  <a:lnTo>
                    <a:pt x="360" y="2514"/>
                  </a:lnTo>
                  <a:lnTo>
                    <a:pt x="490" y="2467"/>
                  </a:lnTo>
                  <a:lnTo>
                    <a:pt x="624" y="2400"/>
                  </a:lnTo>
                  <a:lnTo>
                    <a:pt x="760" y="2326"/>
                  </a:lnTo>
                  <a:lnTo>
                    <a:pt x="842" y="2255"/>
                  </a:lnTo>
                  <a:lnTo>
                    <a:pt x="960" y="2160"/>
                  </a:lnTo>
                  <a:lnTo>
                    <a:pt x="1054" y="2043"/>
                  </a:lnTo>
                  <a:lnTo>
                    <a:pt x="1148" y="1879"/>
                  </a:lnTo>
                  <a:lnTo>
                    <a:pt x="1219" y="1691"/>
                  </a:lnTo>
                  <a:lnTo>
                    <a:pt x="1289" y="1467"/>
                  </a:lnTo>
                  <a:lnTo>
                    <a:pt x="1288" y="1267"/>
                  </a:lnTo>
                  <a:lnTo>
                    <a:pt x="1242" y="1009"/>
                  </a:lnTo>
                  <a:lnTo>
                    <a:pt x="1147" y="656"/>
                  </a:lnTo>
                  <a:cubicBezTo>
                    <a:pt x="1127" y="618"/>
                    <a:pt x="1072" y="583"/>
                    <a:pt x="1041" y="550"/>
                  </a:cubicBezTo>
                  <a:lnTo>
                    <a:pt x="959" y="456"/>
                  </a:lnTo>
                  <a:lnTo>
                    <a:pt x="900" y="386"/>
                  </a:lnTo>
                  <a:lnTo>
                    <a:pt x="816" y="288"/>
                  </a:lnTo>
                  <a:lnTo>
                    <a:pt x="700" y="209"/>
                  </a:lnTo>
                  <a:lnTo>
                    <a:pt x="576" y="144"/>
                  </a:lnTo>
                  <a:lnTo>
                    <a:pt x="480" y="144"/>
                  </a:lnTo>
                  <a:cubicBezTo>
                    <a:pt x="448" y="128"/>
                    <a:pt x="414" y="116"/>
                    <a:pt x="384" y="96"/>
                  </a:cubicBezTo>
                  <a:cubicBezTo>
                    <a:pt x="373" y="89"/>
                    <a:pt x="370" y="73"/>
                    <a:pt x="359" y="65"/>
                  </a:cubicBezTo>
                  <a:cubicBezTo>
                    <a:pt x="326" y="42"/>
                    <a:pt x="277" y="48"/>
                    <a:pt x="241" y="29"/>
                  </a:cubicBez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66">
                <a:alpha val="50000"/>
              </a:srgbClr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  <p:cxnSp>
          <p:nvCxnSpPr>
            <p:cNvPr id="19460" name="直接连接符 10244" title=""/>
            <p:cNvCxnSpPr/>
            <p:nvPr/>
          </p:nvCxnSpPr>
          <p:spPr>
            <a:xfrm>
              <a:off x="0" y="0"/>
              <a:ext cx="48" cy="2592"/>
            </a:xfrm>
            <a:prstGeom prst="line">
              <a:avLst/>
            </a:prstGeom>
            <a:noFill/>
            <a:ln w="57150">
              <a:solidFill>
                <a:srgbClr val="CC0000"/>
              </a:solidFill>
              <a:round/>
            </a:ln>
          </p:spPr>
        </p:cxnSp>
      </p:grpSp>
      <p:sp>
        <p:nvSpPr>
          <p:cNvPr id="19461" name="文本框 10245" title=""/>
          <p:cNvSpPr txBox="1"/>
          <p:nvPr/>
        </p:nvSpPr>
        <p:spPr>
          <a:xfrm>
            <a:off x="4343400" y="3886200"/>
            <a:ext cx="477838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solidFill>
                  <a:schemeClr val="tx2"/>
                </a:solidFill>
                <a:latin typeface="Times New Roman" pitchFamily="2" charset="0"/>
                <a:ea typeface="黑体" pitchFamily="2" charset="-122"/>
              </a:rPr>
              <a:t>A</a:t>
            </a:r>
            <a:endParaRPr lang="en-US" altLang="zh-CN" sz="3200" b="1">
              <a:solidFill>
                <a:schemeClr val="tx2"/>
              </a:solidFill>
              <a:latin typeface="Times New Roman" pitchFamily="2" charset="0"/>
              <a:ea typeface="黑体" pitchFamily="2" charset="-122"/>
            </a:endParaRPr>
          </a:p>
        </p:txBody>
      </p:sp>
      <p:sp>
        <p:nvSpPr>
          <p:cNvPr id="19462" name="文本框 10246" title=""/>
          <p:cNvSpPr txBox="1"/>
          <p:nvPr/>
        </p:nvSpPr>
        <p:spPr>
          <a:xfrm>
            <a:off x="4419600" y="3276600"/>
            <a:ext cx="455613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solidFill>
                  <a:schemeClr val="tx2"/>
                </a:solidFill>
                <a:latin typeface="Times New Roman" pitchFamily="2" charset="0"/>
                <a:ea typeface="黑体" pitchFamily="2" charset="-122"/>
              </a:rPr>
              <a:t>B</a:t>
            </a:r>
            <a:endParaRPr lang="en-US" altLang="zh-CN" sz="3200" b="1">
              <a:solidFill>
                <a:schemeClr val="tx2"/>
              </a:solidFill>
              <a:latin typeface="Times New Roman" pitchFamily="2" charset="0"/>
              <a:ea typeface="黑体" pitchFamily="2" charset="-122"/>
            </a:endParaRPr>
          </a:p>
        </p:txBody>
      </p:sp>
      <p:sp>
        <p:nvSpPr>
          <p:cNvPr id="19463" name="文本框 10247" title=""/>
          <p:cNvSpPr txBox="1"/>
          <p:nvPr/>
        </p:nvSpPr>
        <p:spPr>
          <a:xfrm>
            <a:off x="5076825" y="5445125"/>
            <a:ext cx="477838" cy="58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solidFill>
                  <a:schemeClr val="tx2"/>
                </a:solidFill>
                <a:latin typeface="Times New Roman" pitchFamily="2" charset="0"/>
                <a:ea typeface="黑体" pitchFamily="2" charset="-122"/>
              </a:rPr>
              <a:t>C</a:t>
            </a:r>
            <a:endParaRPr lang="en-US" altLang="zh-CN" sz="3200" b="1">
              <a:solidFill>
                <a:schemeClr val="tx2"/>
              </a:solidFill>
              <a:latin typeface="Times New Roman" pitchFamily="2" charset="0"/>
              <a:ea typeface="黑体" pitchFamily="2" charset="-122"/>
            </a:endParaRPr>
          </a:p>
        </p:txBody>
      </p:sp>
      <p:sp>
        <p:nvSpPr>
          <p:cNvPr id="19464" name="椭圆 10248" title=""/>
          <p:cNvSpPr/>
          <p:nvPr/>
        </p:nvSpPr>
        <p:spPr>
          <a:xfrm>
            <a:off x="4787900" y="1917700"/>
            <a:ext cx="152400" cy="152400"/>
          </a:xfrm>
          <a:prstGeom prst="ellipse">
            <a:avLst/>
          </a:prstGeom>
          <a:solidFill>
            <a:srgbClr val="EB2B62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9465" name="椭圆 10249" title=""/>
          <p:cNvSpPr/>
          <p:nvPr/>
        </p:nvSpPr>
        <p:spPr>
          <a:xfrm>
            <a:off x="4860925" y="5734050"/>
            <a:ext cx="152400" cy="149225"/>
          </a:xfrm>
          <a:prstGeom prst="ellipse">
            <a:avLst/>
          </a:prstGeom>
          <a:solidFill>
            <a:srgbClr val="EB2B62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9466" name="椭圆 10250" title=""/>
          <p:cNvSpPr/>
          <p:nvPr/>
        </p:nvSpPr>
        <p:spPr>
          <a:xfrm>
            <a:off x="4800600" y="3276600"/>
            <a:ext cx="152400" cy="152400"/>
          </a:xfrm>
          <a:prstGeom prst="ellipse">
            <a:avLst/>
          </a:prstGeom>
          <a:solidFill>
            <a:srgbClr val="EB2B62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cxnSp>
        <p:nvCxnSpPr>
          <p:cNvPr id="19467" name="直接连接符 10251" title=""/>
          <p:cNvCxnSpPr/>
          <p:nvPr/>
        </p:nvCxnSpPr>
        <p:spPr>
          <a:xfrm flipH="1">
            <a:off x="4191000" y="2209800"/>
            <a:ext cx="1447800" cy="3810000"/>
          </a:xfrm>
          <a:prstGeom prst="line">
            <a:avLst/>
          </a:prstGeom>
          <a:noFill/>
          <a:ln w="76200">
            <a:solidFill>
              <a:srgbClr val="2020F6"/>
            </a:solidFill>
            <a:round/>
          </a:ln>
        </p:spPr>
      </p:cxnSp>
      <p:sp>
        <p:nvSpPr>
          <p:cNvPr id="19468" name="椭圆 10252" title=""/>
          <p:cNvSpPr/>
          <p:nvPr/>
        </p:nvSpPr>
        <p:spPr>
          <a:xfrm>
            <a:off x="4800600" y="3962400"/>
            <a:ext cx="152400" cy="152400"/>
          </a:xfrm>
          <a:prstGeom prst="ellipse">
            <a:avLst/>
          </a:prstGeom>
          <a:solidFill>
            <a:srgbClr val="EB2B62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9469" name="文本框 10253" title=""/>
          <p:cNvSpPr txBox="1"/>
          <p:nvPr/>
        </p:nvSpPr>
        <p:spPr>
          <a:xfrm>
            <a:off x="4211638" y="1557338"/>
            <a:ext cx="477837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solidFill>
                  <a:schemeClr val="tx2"/>
                </a:solidFill>
                <a:latin typeface="Times New Roman" pitchFamily="2" charset="0"/>
                <a:ea typeface="黑体" pitchFamily="2" charset="-122"/>
              </a:rPr>
              <a:t>D</a:t>
            </a:r>
            <a:endParaRPr lang="en-US" altLang="zh-CN" sz="3200" b="1">
              <a:solidFill>
                <a:schemeClr val="tx2"/>
              </a:solidFill>
              <a:latin typeface="Times New Roman" pitchFamily="2" charset="0"/>
              <a:ea typeface="黑体" pitchFamily="2" charset="-122"/>
            </a:endParaRPr>
          </a:p>
        </p:txBody>
      </p:sp>
      <p:sp>
        <p:nvSpPr>
          <p:cNvPr id="19470" name="文本框 10254" title=""/>
          <p:cNvSpPr txBox="1"/>
          <p:nvPr/>
        </p:nvSpPr>
        <p:spPr>
          <a:xfrm>
            <a:off x="7086600" y="1066800"/>
            <a:ext cx="2057400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en-US" altLang="zh-CN" sz="3200" b="1">
              <a:latin typeface="黑体" pitchFamily="2" charset="-122"/>
              <a:ea typeface="黑体" pitchFamily="2" charset="-122"/>
            </a:endParaRPr>
          </a:p>
          <a:p>
            <a:pPr lvl="0"/>
            <a:endParaRPr lang="en-US" altLang="zh-CN" sz="3200" b="1">
              <a:solidFill>
                <a:schemeClr val="tx2"/>
              </a:solidFill>
              <a:latin typeface="Times New Roman" pitchFamily="2" charset="0"/>
              <a:ea typeface="黑体" pitchFamily="2" charset="-122"/>
            </a:endParaRPr>
          </a:p>
        </p:txBody>
      </p:sp>
      <p:sp>
        <p:nvSpPr>
          <p:cNvPr id="19471" name="文本框 10255" title=""/>
          <p:cNvSpPr txBox="1"/>
          <p:nvPr/>
        </p:nvSpPr>
        <p:spPr>
          <a:xfrm>
            <a:off x="179388" y="188913"/>
            <a:ext cx="8951912" cy="137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>
                <a:latin typeface="Comic Sans MS" pitchFamily="2" charset="0"/>
                <a:ea typeface="宋体" pitchFamily="2" charset="-122"/>
              </a:rPr>
              <a:t>与A地相比，D地随地球自转的速度</a:t>
            </a:r>
            <a:endParaRPr lang="zh-CN" altLang="en-US" sz="2800" b="1">
              <a:latin typeface="Comic Sans MS" pitchFamily="2" charset="0"/>
              <a:ea typeface="宋体" pitchFamily="2" charset="-122"/>
            </a:endParaRPr>
          </a:p>
          <a:p>
            <a:pPr lvl="0"/>
            <a:r>
              <a:rPr lang="zh-CN" altLang="en-US" sz="2800" b="1">
                <a:latin typeface="Comic Sans MS" pitchFamily="2" charset="0"/>
                <a:ea typeface="宋体" pitchFamily="2" charset="-122"/>
              </a:rPr>
              <a:t>A、角速度小，线速度相等   </a:t>
            </a:r>
            <a:r>
              <a:rPr lang="zh-CN" altLang="en-US" sz="2800" b="1">
                <a:solidFill>
                  <a:schemeClr val="accent2"/>
                </a:solidFill>
                <a:latin typeface="Comic Sans MS" pitchFamily="2" charset="0"/>
                <a:ea typeface="宋体" pitchFamily="2" charset="-122"/>
              </a:rPr>
              <a:t>B、</a:t>
            </a:r>
            <a:r>
              <a:rPr lang="zh-CN" altLang="en-US" sz="2800" b="1">
                <a:latin typeface="Comic Sans MS" pitchFamily="2" charset="0"/>
                <a:ea typeface="宋体" pitchFamily="2" charset="-122"/>
              </a:rPr>
              <a:t>角速度相等，线速度小</a:t>
            </a:r>
            <a:endParaRPr lang="zh-CN" altLang="en-US" sz="2800" b="1">
              <a:latin typeface="Comic Sans MS" pitchFamily="2" charset="0"/>
              <a:ea typeface="宋体" pitchFamily="2" charset="-122"/>
            </a:endParaRPr>
          </a:p>
          <a:p>
            <a:pPr lvl="0"/>
            <a:r>
              <a:rPr lang="zh-CN" altLang="en-US" sz="2800" b="1">
                <a:latin typeface="Comic Sans MS" pitchFamily="2" charset="0"/>
                <a:ea typeface="宋体" pitchFamily="2" charset="-122"/>
              </a:rPr>
              <a:t>C、角速度和线速度都小      D、角速度和线速度都大</a:t>
            </a:r>
            <a:endParaRPr lang="zh-CN" altLang="en-US" sz="2800" b="1">
              <a:latin typeface="Comic Sans MS" pitchFamily="2" charset="0"/>
              <a:ea typeface="宋体" pitchFamily="2" charset="-122"/>
            </a:endParaRPr>
          </a:p>
        </p:txBody>
      </p:sp>
      <p:sp>
        <p:nvSpPr>
          <p:cNvPr id="19472" name="文本框 10256" title=""/>
          <p:cNvSpPr txBox="1"/>
          <p:nvPr/>
        </p:nvSpPr>
        <p:spPr>
          <a:xfrm>
            <a:off x="4932363" y="549275"/>
            <a:ext cx="215900" cy="600075"/>
          </a:xfrm>
          <a:prstGeom prst="rect">
            <a:avLst/>
          </a:prstGeom>
          <a:noFill/>
          <a:ln w="22225">
            <a:solidFill>
              <a:schemeClr val="tx2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zh-CN" sz="3200">
                <a:solidFill>
                  <a:schemeClr val="tx2"/>
                </a:solidFill>
                <a:latin typeface="Comic Sans MS" pitchFamily="2" charset="0"/>
              </a:rPr>
              <a:t>√</a:t>
            </a:r>
            <a:endParaRPr lang="en-US" altLang="zh-CN" sz="3200">
              <a:solidFill>
                <a:schemeClr val="tx2"/>
              </a:solidFill>
              <a:latin typeface="Comic Sans MS" pitchFamily="2" charset="0"/>
            </a:endParaRPr>
          </a:p>
        </p:txBody>
      </p:sp>
      <p:sp>
        <p:nvSpPr>
          <p:cNvPr id="19473" name="文本框 10257" title=""/>
          <p:cNvSpPr txBox="1"/>
          <p:nvPr/>
        </p:nvSpPr>
        <p:spPr>
          <a:xfrm>
            <a:off x="971550" y="6237288"/>
            <a:ext cx="74168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>
                <a:latin typeface="Arial" pitchFamily="34" charset="0"/>
                <a:ea typeface="宋体" pitchFamily="2" charset="-122"/>
              </a:rPr>
              <a:t>ABCD四点自转线速度由大到小排列：</a:t>
            </a:r>
            <a:endParaRPr lang="zh-CN" altLang="en-US" sz="2800" b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7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1" name="文本框 11265" title=""/>
          <p:cNvSpPr txBox="1"/>
          <p:nvPr/>
        </p:nvSpPr>
        <p:spPr>
          <a:xfrm>
            <a:off x="0" y="0"/>
            <a:ext cx="58674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000">
                <a:latin typeface="Arial" pitchFamily="34" charset="0"/>
                <a:ea typeface="黑体" pitchFamily="2" charset="-122"/>
              </a:rPr>
              <a:t>一、地球自转规律</a:t>
            </a:r>
            <a:endParaRPr lang="zh-CN" altLang="en-US" sz="4000">
              <a:latin typeface="Arial" pitchFamily="34" charset="0"/>
              <a:ea typeface="黑体" pitchFamily="2" charset="-122"/>
            </a:endParaRPr>
          </a:p>
        </p:txBody>
      </p:sp>
      <p:graphicFrame>
        <p:nvGraphicFramePr>
          <p:cNvPr id="20482" name="表格 11266" title=""/>
          <p:cNvGraphicFramePr>
            <a:graphicFrameLocks noGrp="1"/>
          </p:cNvGraphicFramePr>
          <p:nvPr/>
        </p:nvGraphicFramePr>
        <p:xfrm>
          <a:off x="381000" y="1447800"/>
          <a:ext cx="8458200" cy="4116388"/>
        </p:xfrm>
        <a:graphic>
          <a:graphicData uri="http://schemas.openxmlformats.org/drawingml/2006/table">
            <a:tbl>
              <a:tblPr/>
              <a:tblGrid>
                <a:gridCol w="208280"/>
                <a:gridCol w="2606675"/>
                <a:gridCol w="5668962"/>
              </a:tblGrid>
              <a:tr h="685800">
                <a:tc gridSpan="2"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3200">
                          <a:latin typeface="黑体" pitchFamily="2" charset="-122"/>
                          <a:ea typeface="黑体" pitchFamily="2" charset="-122"/>
                        </a:rPr>
                        <a:t>      </a:t>
                      </a:r>
                      <a:r>
                        <a:rPr lang="zh-CN" altLang="en-US" sz="3200">
                          <a:latin typeface="黑体" pitchFamily="2" charset="-122"/>
                          <a:ea typeface="黑体" pitchFamily="2" charset="-122"/>
                        </a:rPr>
                        <a:t>内容</a:t>
                      </a:r>
                      <a:endParaRPr lang="zh-CN" altLang="en-US" sz="3200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28575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28575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28575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3200">
                          <a:latin typeface="黑体" pitchFamily="2" charset="-122"/>
                          <a:ea typeface="黑体" pitchFamily="2" charset="-122"/>
                        </a:rPr>
                        <a:t>        </a:t>
                      </a:r>
                      <a:r>
                        <a:rPr lang="zh-CN" altLang="en-US" sz="3200">
                          <a:latin typeface="黑体" pitchFamily="2" charset="-122"/>
                          <a:ea typeface="黑体" pitchFamily="2" charset="-122"/>
                        </a:rPr>
                        <a:t>自转</a:t>
                      </a:r>
                      <a:endParaRPr lang="zh-CN" altLang="en-US" sz="3200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28575">
                      <a:solidFill>
                        <a:prstClr val="black"/>
                      </a:solidFill>
                      <a:miter lim="800000"/>
                    </a:lnR>
                    <a:lnT w="28575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644525">
                <a:tc gridSpan="2"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3200">
                          <a:latin typeface="黑体" pitchFamily="2" charset="-122"/>
                          <a:ea typeface="黑体" pitchFamily="2" charset="-122"/>
                        </a:rPr>
                        <a:t>  </a:t>
                      </a:r>
                      <a:r>
                        <a:rPr lang="zh-CN" altLang="en-US" sz="3200">
                          <a:latin typeface="黑体" pitchFamily="2" charset="-122"/>
                          <a:ea typeface="黑体" pitchFamily="2" charset="-122"/>
                        </a:rPr>
                        <a:t>概念</a:t>
                      </a:r>
                      <a:endParaRPr lang="zh-CN" altLang="en-US" sz="3200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28575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3200">
                          <a:latin typeface="黑体" pitchFamily="2" charset="-122"/>
                          <a:ea typeface="黑体" pitchFamily="2" charset="-122"/>
                        </a:rPr>
                        <a:t>              </a:t>
                      </a:r>
                      <a:endParaRPr lang="zh-CN" altLang="en-US" sz="3200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28575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579438">
                <a:tc gridSpan="2"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3200">
                          <a:latin typeface="黑体" pitchFamily="2" charset="-122"/>
                          <a:ea typeface="黑体" pitchFamily="2" charset="-122"/>
                        </a:rPr>
                        <a:t>  </a:t>
                      </a:r>
                      <a:r>
                        <a:rPr lang="zh-CN" altLang="en-US" sz="3200">
                          <a:latin typeface="黑体" pitchFamily="2" charset="-122"/>
                          <a:ea typeface="黑体" pitchFamily="2" charset="-122"/>
                        </a:rPr>
                        <a:t>方向</a:t>
                      </a:r>
                      <a:endParaRPr lang="zh-CN" altLang="en-US" sz="3200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28575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3200">
                          <a:latin typeface="黑体" pitchFamily="2" charset="-122"/>
                          <a:ea typeface="黑体" pitchFamily="2" charset="-122"/>
                        </a:rPr>
                        <a:t>            </a:t>
                      </a:r>
                      <a:endParaRPr lang="zh-CN" altLang="en-US" sz="3200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28575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763588">
                <a:tc gridSpan="2"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3200">
                          <a:latin typeface="黑体" pitchFamily="2" charset="-122"/>
                          <a:ea typeface="黑体" pitchFamily="2" charset="-122"/>
                        </a:rPr>
                        <a:t>  </a:t>
                      </a:r>
                      <a:r>
                        <a:rPr lang="zh-CN" altLang="en-US" sz="3200">
                          <a:latin typeface="黑体" pitchFamily="2" charset="-122"/>
                          <a:ea typeface="黑体" pitchFamily="2" charset="-122"/>
                        </a:rPr>
                        <a:t>周期</a:t>
                      </a:r>
                      <a:endParaRPr lang="zh-CN" altLang="en-US" sz="3200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28575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3200">
                          <a:latin typeface="黑体" pitchFamily="2" charset="-122"/>
                          <a:ea typeface="黑体" pitchFamily="2" charset="-122"/>
                        </a:rPr>
                        <a:t>        </a:t>
                      </a:r>
                      <a:endParaRPr lang="zh-CN" altLang="en-US" sz="3200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28575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681038">
                <a:tc rowSpan="2"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endParaRPr lang="en-US" altLang="zh-CN" sz="3200">
                        <a:latin typeface="黑体" pitchFamily="2" charset="-122"/>
                        <a:ea typeface="黑体" pitchFamily="2" charset="-122"/>
                      </a:endParaRPr>
                    </a:p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3200">
                          <a:latin typeface="黑体" pitchFamily="2" charset="-122"/>
                          <a:ea typeface="黑体" pitchFamily="2" charset="-122"/>
                        </a:rPr>
                        <a:t>                                                 </a:t>
                      </a:r>
                      <a:endParaRPr lang="zh-CN" altLang="en-US" sz="3200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28575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28575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3200">
                          <a:latin typeface="黑体" pitchFamily="2" charset="-122"/>
                          <a:ea typeface="黑体" pitchFamily="2" charset="-122"/>
                        </a:rPr>
                        <a:t>角速度</a:t>
                      </a:r>
                      <a:endParaRPr lang="zh-CN" altLang="en-US" sz="3200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endParaRPr lang="zh-CN" altLang="en-US" sz="3200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28575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762000">
                <a:tc vMerge="1">
                  <a:txBody>
                    <a:bodyPr vert="horz" wrap="square"/>
                    <a:lstStyle/>
                    <a:p/>
                  </a:txBody>
                  <a:tcPr>
                    <a:lnL w="28575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B w="28575">
                      <a:miter lim="800000"/>
                    </a:lnB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3200">
                          <a:latin typeface="黑体" pitchFamily="2" charset="-122"/>
                          <a:ea typeface="黑体" pitchFamily="2" charset="-122"/>
                        </a:rPr>
                        <a:t>线速度</a:t>
                      </a:r>
                      <a:endParaRPr lang="zh-CN" altLang="en-US" sz="3200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28575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3200">
                          <a:latin typeface="黑体" pitchFamily="2" charset="-122"/>
                          <a:ea typeface="黑体" pitchFamily="2" charset="-122"/>
                        </a:rPr>
                        <a:t>       </a:t>
                      </a:r>
                      <a:endParaRPr lang="zh-CN" altLang="en-US" sz="3200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prstClr val="black"/>
                      </a:solidFill>
                      <a:miter lim="800000"/>
                    </a:lnL>
                    <a:lnR w="28575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28575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0507" name="文本框 11292" title=""/>
          <p:cNvSpPr txBox="1"/>
          <p:nvPr/>
        </p:nvSpPr>
        <p:spPr>
          <a:xfrm>
            <a:off x="3352800" y="2133600"/>
            <a:ext cx="51816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黑体" pitchFamily="2" charset="-122"/>
              </a:rPr>
              <a:t>地球绕地轴的旋转</a:t>
            </a:r>
            <a:endParaRPr lang="zh-CN" altLang="en-US" sz="3200">
              <a:solidFill>
                <a:srgbClr val="FF0000"/>
              </a:solidFill>
              <a:latin typeface="Arial" pitchFamily="34" charset="0"/>
              <a:ea typeface="黑体" pitchFamily="2" charset="-122"/>
            </a:endParaRPr>
          </a:p>
        </p:txBody>
      </p:sp>
      <p:sp>
        <p:nvSpPr>
          <p:cNvPr id="20508" name="文本框 11293" title=""/>
          <p:cNvSpPr txBox="1"/>
          <p:nvPr/>
        </p:nvSpPr>
        <p:spPr>
          <a:xfrm>
            <a:off x="3429000" y="2819400"/>
            <a:ext cx="24384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黑体" pitchFamily="2" charset="-122"/>
              </a:rPr>
              <a:t>自西向东</a:t>
            </a:r>
            <a:endParaRPr lang="zh-CN" altLang="en-US" sz="3200">
              <a:solidFill>
                <a:srgbClr val="FF0000"/>
              </a:solidFill>
              <a:latin typeface="Arial" pitchFamily="34" charset="0"/>
              <a:ea typeface="黑体" pitchFamily="2" charset="-122"/>
            </a:endParaRPr>
          </a:p>
        </p:txBody>
      </p:sp>
      <p:sp>
        <p:nvSpPr>
          <p:cNvPr id="20509" name="文本框 11294" title=""/>
          <p:cNvSpPr txBox="1"/>
          <p:nvPr/>
        </p:nvSpPr>
        <p:spPr>
          <a:xfrm>
            <a:off x="5508625" y="2781300"/>
            <a:ext cx="28797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黑体" pitchFamily="2" charset="-122"/>
              </a:rPr>
              <a:t>（北逆南顺）</a:t>
            </a:r>
            <a:endParaRPr lang="zh-CN" altLang="en-US" sz="3200">
              <a:solidFill>
                <a:srgbClr val="FF0000"/>
              </a:solidFill>
              <a:latin typeface="Arial" pitchFamily="34" charset="0"/>
              <a:ea typeface="黑体" pitchFamily="2" charset="-122"/>
            </a:endParaRPr>
          </a:p>
        </p:txBody>
      </p:sp>
      <p:sp>
        <p:nvSpPr>
          <p:cNvPr id="20510" name="文本框 11295" title=""/>
          <p:cNvSpPr txBox="1"/>
          <p:nvPr/>
        </p:nvSpPr>
        <p:spPr>
          <a:xfrm>
            <a:off x="3276600" y="3429000"/>
            <a:ext cx="24384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黑体" pitchFamily="2" charset="-122"/>
              </a:rPr>
              <a:t>一恒星日</a:t>
            </a:r>
            <a:endParaRPr lang="zh-CN" altLang="en-US" sz="3200">
              <a:solidFill>
                <a:srgbClr val="FF0000"/>
              </a:solidFill>
              <a:latin typeface="Arial" pitchFamily="34" charset="0"/>
              <a:ea typeface="黑体" pitchFamily="2" charset="-122"/>
            </a:endParaRPr>
          </a:p>
        </p:txBody>
      </p:sp>
      <p:sp>
        <p:nvSpPr>
          <p:cNvPr id="20511" name="文本框 11296" title=""/>
          <p:cNvSpPr txBox="1"/>
          <p:nvPr/>
        </p:nvSpPr>
        <p:spPr>
          <a:xfrm>
            <a:off x="5219700" y="3429000"/>
            <a:ext cx="3311525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黑体" pitchFamily="2" charset="-122"/>
              </a:rPr>
              <a:t>(23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黑体" pitchFamily="2" charset="-122"/>
              </a:rPr>
              <a:t>小时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黑体" pitchFamily="2" charset="-122"/>
              </a:rPr>
              <a:t>56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黑体" pitchFamily="2" charset="-122"/>
              </a:rPr>
              <a:t>分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黑体" pitchFamily="2" charset="-122"/>
              </a:rPr>
              <a:t>4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黑体" pitchFamily="2" charset="-122"/>
              </a:rPr>
              <a:t>秒）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黑体" pitchFamily="2" charset="-122"/>
            </a:endParaRPr>
          </a:p>
        </p:txBody>
      </p:sp>
      <p:sp>
        <p:nvSpPr>
          <p:cNvPr id="20512" name="文本框 11297" title=""/>
          <p:cNvSpPr txBox="1"/>
          <p:nvPr/>
        </p:nvSpPr>
        <p:spPr>
          <a:xfrm>
            <a:off x="3124200" y="4114800"/>
            <a:ext cx="57150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黑体" pitchFamily="2" charset="-122"/>
              </a:rPr>
              <a:t>除两极点外，其余各地均相等</a:t>
            </a:r>
            <a:endParaRPr lang="zh-CN" altLang="en-US" sz="3200">
              <a:solidFill>
                <a:srgbClr val="FF0000"/>
              </a:solidFill>
              <a:latin typeface="Arial" pitchFamily="34" charset="0"/>
              <a:ea typeface="黑体" pitchFamily="2" charset="-122"/>
            </a:endParaRPr>
          </a:p>
        </p:txBody>
      </p:sp>
      <p:sp>
        <p:nvSpPr>
          <p:cNvPr id="20513" name="文本框 11298" title=""/>
          <p:cNvSpPr txBox="1"/>
          <p:nvPr/>
        </p:nvSpPr>
        <p:spPr>
          <a:xfrm>
            <a:off x="3200400" y="4953000"/>
            <a:ext cx="49530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黑体" pitchFamily="2" charset="-122"/>
              </a:rPr>
              <a:t>自赤道向两极递减</a:t>
            </a:r>
            <a:endParaRPr lang="zh-CN" altLang="en-US" sz="3200">
              <a:solidFill>
                <a:srgbClr val="FF0000"/>
              </a:solidFill>
              <a:latin typeface="Arial" pitchFamily="34" charset="0"/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80"/>
                                        <p:tgtEl>
                                          <p:spTgt spid="205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0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0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20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0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205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5" dur="80"/>
                                        <p:tgtEl>
                                          <p:spTgt spid="205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80"/>
                                        <p:tgtEl>
                                          <p:spTgt spid="205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205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2" dur="80"/>
                                        <p:tgtEl>
                                          <p:spTgt spid="205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80"/>
                                        <p:tgtEl>
                                          <p:spTgt spid="205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7" grpId="0"/>
      <p:bldP spid="20508" grpId="0"/>
      <p:bldP spid="20509" grpId="0"/>
      <p:bldP spid="20510" grpId="0"/>
      <p:bldP spid="20511" grpId="0"/>
      <p:bldP spid="20512" grpId="0"/>
      <p:bldP spid="205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1505" name="图片 1228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06" name="图片 12290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674813" cy="9794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507" name="文本框 12291" title=""/>
          <p:cNvSpPr txBox="1"/>
          <p:nvPr/>
        </p:nvSpPr>
        <p:spPr>
          <a:xfrm>
            <a:off x="539750" y="5589588"/>
            <a:ext cx="8337550" cy="1311275"/>
          </a:xfrm>
          <a:prstGeom prst="rect">
            <a:avLst/>
          </a:prstGeom>
          <a:solidFill>
            <a:schemeClr val="tx2">
              <a:alpha val="50000"/>
            </a:schemeClr>
          </a:solidFill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FFFF66"/>
                </a:solidFill>
                <a:latin typeface="Times New Roman" pitchFamily="2" charset="0"/>
                <a:ea typeface="宋体" pitchFamily="2" charset="-122"/>
              </a:rPr>
              <a:t>在一天里面我们经历白天和夜晚，</a:t>
            </a:r>
            <a:endParaRPr lang="zh-CN" altLang="en-US" sz="4000" b="1">
              <a:solidFill>
                <a:srgbClr val="FFFF66"/>
              </a:solidFill>
              <a:latin typeface="Times New Roman" pitchFamily="2" charset="0"/>
              <a:ea typeface="宋体" pitchFamily="2" charset="-122"/>
            </a:endParaRPr>
          </a:p>
          <a:p>
            <a:pPr lvl="0"/>
            <a:r>
              <a:rPr lang="zh-CN" altLang="en-US" sz="4000" b="1">
                <a:solidFill>
                  <a:srgbClr val="FFFF66"/>
                </a:solidFill>
                <a:latin typeface="Times New Roman" pitchFamily="2" charset="0"/>
                <a:ea typeface="宋体" pitchFamily="2" charset="-122"/>
              </a:rPr>
              <a:t>那白天和夜晚的交替怎么产生的呢？</a:t>
            </a:r>
            <a:endParaRPr lang="zh-CN" altLang="en-US" sz="4000" b="1">
              <a:solidFill>
                <a:srgbClr val="FFFF66"/>
              </a:solidFill>
              <a:latin typeface="Times New Roman" pitchFamily="2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29" name="标题 13313" title=""/>
          <p:cNvSpPr>
            <a:spLocks noGrp="1"/>
          </p:cNvSpPr>
          <p:nvPr>
            <p:ph type="ctrTitle"/>
          </p:nvPr>
        </p:nvSpPr>
        <p:spPr>
          <a:xfrm>
            <a:off x="-458787" y="-233362"/>
            <a:ext cx="6686550" cy="1133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marL="0" lvl="0" indent="0" defTabSz="914400"/>
            <a:r>
              <a:rPr lang="zh-CN" altLang="en-US" sz="3800" b="1">
                <a:solidFill>
                  <a:srgbClr val="1F2EB9"/>
                </a:solidFill>
                <a:ea typeface="华文行楷" pitchFamily="2" charset="-122"/>
              </a:rPr>
              <a:t>二、地球自转的地理意义</a:t>
            </a:r>
            <a:endParaRPr lang="zh-CN" altLang="en-US" sz="3800" b="1">
              <a:solidFill>
                <a:srgbClr val="1F2EB9"/>
              </a:solidFill>
              <a:ea typeface="华文行楷" pitchFamily="2" charset="-122"/>
            </a:endParaRPr>
          </a:p>
        </p:txBody>
      </p:sp>
      <p:sp>
        <p:nvSpPr>
          <p:cNvPr id="22530" name="副标题 13314" title=""/>
          <p:cNvSpPr>
            <a:spLocks noGrp="1"/>
          </p:cNvSpPr>
          <p:nvPr>
            <p:ph type="subTitle" idx="1"/>
          </p:nvPr>
        </p:nvSpPr>
        <p:spPr>
          <a:xfrm>
            <a:off x="323850" y="981075"/>
            <a:ext cx="7416800" cy="5032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l" defTabSz="914400">
              <a:buClrTx/>
              <a:buFontTx/>
              <a:buNone/>
            </a:pPr>
            <a:r>
              <a:rPr lang="en-US" altLang="zh-CN" sz="2400" b="1">
                <a:solidFill>
                  <a:srgbClr val="1F2EB9"/>
                </a:solidFill>
                <a:latin typeface="宋体" pitchFamily="2" charset="-122"/>
              </a:rPr>
              <a:t>(</a:t>
            </a:r>
            <a:r>
              <a:rPr lang="zh-CN" altLang="en-US" sz="2400" b="1">
                <a:solidFill>
                  <a:srgbClr val="1F2EB9"/>
                </a:solidFill>
                <a:latin typeface="宋体" pitchFamily="2" charset="-122"/>
              </a:rPr>
              <a:t>一</a:t>
            </a:r>
            <a:r>
              <a:rPr lang="en-US" altLang="zh-CN" sz="2400" b="1">
                <a:solidFill>
                  <a:srgbClr val="1F2EB9"/>
                </a:solidFill>
                <a:latin typeface="宋体" pitchFamily="2" charset="-122"/>
              </a:rPr>
              <a:t>)</a:t>
            </a:r>
            <a:r>
              <a:rPr lang="zh-CN" altLang="en-US" sz="2400" b="1">
                <a:solidFill>
                  <a:srgbClr val="1F2EB9"/>
                </a:solidFill>
              </a:rPr>
              <a:t>昼夜更替（周期：</a:t>
            </a:r>
            <a:r>
              <a:rPr lang="en-US" altLang="zh-CN" sz="2400" b="1">
                <a:solidFill>
                  <a:srgbClr val="1F2EB9"/>
                </a:solidFill>
              </a:rPr>
              <a:t>1</a:t>
            </a:r>
            <a:r>
              <a:rPr lang="zh-CN" altLang="en-US" sz="2400" b="1">
                <a:solidFill>
                  <a:srgbClr val="1F2EB9"/>
                </a:solidFill>
              </a:rPr>
              <a:t>个太阳日，即２４小时）        </a:t>
            </a:r>
            <a:endParaRPr lang="zh-CN" altLang="en-US" sz="2400" b="1">
              <a:solidFill>
                <a:srgbClr val="1F2EB9"/>
              </a:solidFill>
            </a:endParaRPr>
          </a:p>
        </p:txBody>
      </p:sp>
      <p:grpSp>
        <p:nvGrpSpPr>
          <p:cNvPr id="22531" name="组合 13315" title=""/>
          <p:cNvGrpSpPr/>
          <p:nvPr/>
        </p:nvGrpSpPr>
        <p:grpSpPr>
          <a:xfrm>
            <a:off x="0" y="1557338"/>
            <a:ext cx="4073525" cy="4267200"/>
            <a:chExt cx="2566" cy="2688"/>
          </a:xfrm>
        </p:grpSpPr>
        <p:grpSp>
          <p:nvGrpSpPr>
            <p:cNvPr id="22532" name="组合 13316" title=""/>
            <p:cNvGrpSpPr/>
            <p:nvPr/>
          </p:nvGrpSpPr>
          <p:grpSpPr>
            <a:xfrm>
              <a:off x="0" y="0"/>
              <a:ext cx="2566" cy="2410"/>
              <a:chExt cx="2218" cy="2112"/>
            </a:xfrm>
          </p:grpSpPr>
          <p:sp>
            <p:nvSpPr>
              <p:cNvPr id="22533" name="椭圆 13317" title=""/>
              <p:cNvSpPr/>
              <p:nvPr/>
            </p:nvSpPr>
            <p:spPr>
              <a:xfrm rot="1680000">
                <a:off x="206" y="327"/>
                <a:ext cx="1248" cy="1248"/>
              </a:xfrm>
              <a:prstGeom prst="ellipse">
                <a:avLst/>
              </a:prstGeom>
              <a:noFill/>
              <a:ln>
                <a:solidFill>
                  <a:srgbClr val="0000FF"/>
                </a:solidFill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cxnSp>
            <p:nvCxnSpPr>
              <p:cNvPr id="22534" name="直接连接符 13318" title=""/>
              <p:cNvCxnSpPr/>
              <p:nvPr/>
            </p:nvCxnSpPr>
            <p:spPr>
              <a:xfrm rot="1680000" flipH="1">
                <a:off x="864" y="96"/>
                <a:ext cx="0" cy="1584"/>
              </a:xfrm>
              <a:prstGeom prst="line">
                <a:avLst/>
              </a:prstGeom>
              <a:noFill/>
              <a:ln>
                <a:solidFill>
                  <a:srgbClr val="0000FF"/>
                </a:solidFill>
                <a:round/>
              </a:ln>
            </p:spPr>
          </p:cxnSp>
          <p:cxnSp>
            <p:nvCxnSpPr>
              <p:cNvPr id="22535" name="直接连接符 13319" title=""/>
              <p:cNvCxnSpPr/>
              <p:nvPr/>
            </p:nvCxnSpPr>
            <p:spPr>
              <a:xfrm rot="1680000">
                <a:off x="206" y="951"/>
                <a:ext cx="1248" cy="0"/>
              </a:xfrm>
              <a:prstGeom prst="line">
                <a:avLst/>
              </a:prstGeom>
              <a:noFill/>
              <a:ln w="12700">
                <a:solidFill>
                  <a:srgbClr val="0000FF"/>
                </a:solidFill>
                <a:round/>
              </a:ln>
            </p:spPr>
          </p:cxnSp>
          <p:cxnSp>
            <p:nvCxnSpPr>
              <p:cNvPr id="22536" name="直接连接符 13320" title=""/>
              <p:cNvCxnSpPr/>
              <p:nvPr/>
            </p:nvCxnSpPr>
            <p:spPr>
              <a:xfrm rot="1680000">
                <a:off x="367" y="739"/>
                <a:ext cx="1152" cy="0"/>
              </a:xfrm>
              <a:prstGeom prst="line">
                <a:avLst/>
              </a:prstGeom>
              <a:noFill/>
              <a:ln cap="rnd">
                <a:solidFill>
                  <a:srgbClr val="0000FF"/>
                </a:solidFill>
                <a:prstDash val="sysDot"/>
                <a:round/>
              </a:ln>
            </p:spPr>
          </p:cxnSp>
          <p:cxnSp>
            <p:nvCxnSpPr>
              <p:cNvPr id="22537" name="直接连接符 13321" title=""/>
              <p:cNvCxnSpPr/>
              <p:nvPr/>
            </p:nvCxnSpPr>
            <p:spPr>
              <a:xfrm rot="1680000">
                <a:off x="140" y="1163"/>
                <a:ext cx="1152" cy="0"/>
              </a:xfrm>
              <a:prstGeom prst="line">
                <a:avLst/>
              </a:prstGeom>
              <a:noFill/>
              <a:ln cap="rnd">
                <a:solidFill>
                  <a:srgbClr val="0000FF"/>
                </a:solidFill>
                <a:prstDash val="sysDot"/>
                <a:round/>
              </a:ln>
            </p:spPr>
          </p:cxnSp>
          <p:cxnSp>
            <p:nvCxnSpPr>
              <p:cNvPr id="22538" name="直接连接符 13322" title=""/>
              <p:cNvCxnSpPr/>
              <p:nvPr/>
            </p:nvCxnSpPr>
            <p:spPr>
              <a:xfrm rot="1680000">
                <a:off x="819" y="460"/>
                <a:ext cx="528" cy="0"/>
              </a:xfrm>
              <a:prstGeom prst="line">
                <a:avLst/>
              </a:prstGeom>
              <a:noFill/>
              <a:ln cap="rnd">
                <a:solidFill>
                  <a:srgbClr val="0000FF"/>
                </a:solidFill>
                <a:prstDash val="sysDot"/>
                <a:round/>
              </a:ln>
            </p:spPr>
          </p:cxnSp>
          <p:cxnSp>
            <p:nvCxnSpPr>
              <p:cNvPr id="22539" name="直接连接符 13323" title=""/>
              <p:cNvCxnSpPr/>
              <p:nvPr/>
            </p:nvCxnSpPr>
            <p:spPr>
              <a:xfrm rot="1680000">
                <a:off x="305" y="1438"/>
                <a:ext cx="528" cy="0"/>
              </a:xfrm>
              <a:prstGeom prst="line">
                <a:avLst/>
              </a:prstGeom>
              <a:noFill/>
              <a:ln cap="rnd">
                <a:solidFill>
                  <a:srgbClr val="0000FF"/>
                </a:solidFill>
                <a:prstDash val="sysDot"/>
                <a:round/>
              </a:ln>
            </p:spPr>
          </p:cxnSp>
          <p:sp>
            <p:nvSpPr>
              <p:cNvPr id="22540" name="任意多边形 13324" title=""/>
              <p:cNvSpPr/>
              <p:nvPr/>
            </p:nvSpPr>
            <p:spPr>
              <a:xfrm rot="1680000">
                <a:off x="687" y="330"/>
                <a:ext cx="286" cy="1245"/>
              </a:xfrm>
              <a:custGeom>
                <a:cxnLst>
                  <a:cxn ang="0">
                    <a:pos x="21600" y="0"/>
                  </a:cxn>
                  <a:cxn ang="0">
                    <a:pos x="19447" y="107"/>
                  </a:cxn>
                  <a:cxn ang="0">
                    <a:pos x="21600" y="21600"/>
                  </a:cxn>
                </a:cxnLst>
                <a:rect l="l" t="t" r="r" b="b"/>
                <a:pathLst>
                  <a:path w="43200" h="43200" fill="none">
                    <a:moveTo>
                      <a:pt x="21600" y="0"/>
                    </a:moveTo>
                    <a:cubicBezTo>
                      <a:pt x="33529" y="0"/>
                      <a:pt x="43200" y="9671"/>
                      <a:pt x="43200" y="21600"/>
                    </a:cubicBezTo>
                    <a:cubicBezTo>
                      <a:pt x="43200" y="33529"/>
                      <a:pt x="33529" y="43200"/>
                      <a:pt x="21600" y="43200"/>
                    </a:cubicBezTo>
                    <a:cubicBezTo>
                      <a:pt x="9671" y="43200"/>
                      <a:pt x="0" y="33529"/>
                      <a:pt x="0" y="21600"/>
                    </a:cubicBezTo>
                    <a:cubicBezTo>
                      <a:pt x="0" y="10398"/>
                      <a:pt x="8528" y="1187"/>
                      <a:pt x="19439" y="107"/>
                    </a:cubicBezTo>
                  </a:path>
                  <a:path w="43200" h="43200" stroke="0">
                    <a:moveTo>
                      <a:pt x="21600" y="0"/>
                    </a:moveTo>
                    <a:cubicBezTo>
                      <a:pt x="33529" y="0"/>
                      <a:pt x="43200" y="9671"/>
                      <a:pt x="43200" y="21600"/>
                    </a:cubicBezTo>
                    <a:cubicBezTo>
                      <a:pt x="43200" y="33529"/>
                      <a:pt x="33529" y="43200"/>
                      <a:pt x="21600" y="43200"/>
                    </a:cubicBezTo>
                    <a:cubicBezTo>
                      <a:pt x="9671" y="43200"/>
                      <a:pt x="0" y="33529"/>
                      <a:pt x="0" y="21600"/>
                    </a:cubicBezTo>
                    <a:cubicBezTo>
                      <a:pt x="0" y="10398"/>
                      <a:pt x="8528" y="1187"/>
                      <a:pt x="19439" y="107"/>
                    </a:cubicBezTo>
                    <a:lnTo>
                      <a:pt x="21600" y="21600"/>
                    </a:lnTo>
                    <a:close/>
                  </a:path>
                </a:pathLst>
              </a:custGeom>
              <a:noFill/>
              <a:ln>
                <a:solidFill>
                  <a:srgbClr val="0000FF"/>
                </a:solidFill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sp>
            <p:nvSpPr>
              <p:cNvPr id="22541" name="任意多边形 13325" title=""/>
              <p:cNvSpPr/>
              <p:nvPr/>
            </p:nvSpPr>
            <p:spPr>
              <a:xfrm rot="1680000">
                <a:off x="494" y="327"/>
                <a:ext cx="671" cy="1247"/>
              </a:xfrm>
              <a:custGeom>
                <a:cxnLst>
                  <a:cxn ang="0">
                    <a:pos x="21600" y="0"/>
                  </a:cxn>
                  <a:cxn ang="0">
                    <a:pos x="20451" y="30"/>
                  </a:cxn>
                  <a:cxn ang="0">
                    <a:pos x="21600" y="21600"/>
                  </a:cxn>
                </a:cxnLst>
                <a:rect l="l" t="t" r="r" b="b"/>
                <a:pathLst>
                  <a:path w="43200" h="43200" fill="none">
                    <a:moveTo>
                      <a:pt x="21600" y="0"/>
                    </a:moveTo>
                    <a:cubicBezTo>
                      <a:pt x="33529" y="0"/>
                      <a:pt x="43200" y="9671"/>
                      <a:pt x="43200" y="21600"/>
                    </a:cubicBezTo>
                    <a:cubicBezTo>
                      <a:pt x="43200" y="33529"/>
                      <a:pt x="33529" y="43200"/>
                      <a:pt x="21600" y="43200"/>
                    </a:cubicBezTo>
                    <a:cubicBezTo>
                      <a:pt x="9671" y="43200"/>
                      <a:pt x="0" y="33529"/>
                      <a:pt x="0" y="21600"/>
                    </a:cubicBezTo>
                    <a:cubicBezTo>
                      <a:pt x="0" y="10056"/>
                      <a:pt x="9055" y="628"/>
                      <a:pt x="20446" y="30"/>
                    </a:cubicBezTo>
                  </a:path>
                  <a:path w="43200" h="43200" stroke="0">
                    <a:moveTo>
                      <a:pt x="21600" y="0"/>
                    </a:moveTo>
                    <a:cubicBezTo>
                      <a:pt x="33529" y="0"/>
                      <a:pt x="43200" y="9671"/>
                      <a:pt x="43200" y="21600"/>
                    </a:cubicBezTo>
                    <a:cubicBezTo>
                      <a:pt x="43200" y="33529"/>
                      <a:pt x="33529" y="43200"/>
                      <a:pt x="21600" y="43200"/>
                    </a:cubicBezTo>
                    <a:cubicBezTo>
                      <a:pt x="9671" y="43200"/>
                      <a:pt x="0" y="33529"/>
                      <a:pt x="0" y="21600"/>
                    </a:cubicBezTo>
                    <a:cubicBezTo>
                      <a:pt x="0" y="10056"/>
                      <a:pt x="9055" y="628"/>
                      <a:pt x="20446" y="30"/>
                    </a:cubicBezTo>
                    <a:lnTo>
                      <a:pt x="21600" y="21600"/>
                    </a:lnTo>
                    <a:close/>
                  </a:path>
                </a:pathLst>
              </a:custGeom>
              <a:noFill/>
              <a:ln>
                <a:solidFill>
                  <a:srgbClr val="0000FF"/>
                </a:solidFill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sp>
            <p:nvSpPr>
              <p:cNvPr id="22542" name="任意多边形 13326" title=""/>
              <p:cNvSpPr/>
              <p:nvPr/>
            </p:nvSpPr>
            <p:spPr>
              <a:xfrm rot="1680000">
                <a:off x="350" y="327"/>
                <a:ext cx="960" cy="1247"/>
              </a:xfrm>
              <a:custGeom>
                <a:cxnLst>
                  <a:cxn ang="0">
                    <a:pos x="21600" y="0"/>
                  </a:cxn>
                  <a:cxn ang="0">
                    <a:pos x="19624" y="90"/>
                  </a:cxn>
                  <a:cxn ang="0">
                    <a:pos x="21600" y="21600"/>
                  </a:cxn>
                </a:cxnLst>
                <a:rect l="l" t="t" r="r" b="b"/>
                <a:pathLst>
                  <a:path w="43200" h="43200" fill="none">
                    <a:moveTo>
                      <a:pt x="21600" y="0"/>
                    </a:moveTo>
                    <a:cubicBezTo>
                      <a:pt x="33529" y="0"/>
                      <a:pt x="43200" y="9671"/>
                      <a:pt x="43200" y="21600"/>
                    </a:cubicBezTo>
                    <a:cubicBezTo>
                      <a:pt x="43200" y="33529"/>
                      <a:pt x="33529" y="43200"/>
                      <a:pt x="21600" y="43200"/>
                    </a:cubicBezTo>
                    <a:cubicBezTo>
                      <a:pt x="9671" y="43200"/>
                      <a:pt x="0" y="33529"/>
                      <a:pt x="0" y="21600"/>
                    </a:cubicBezTo>
                    <a:cubicBezTo>
                      <a:pt x="0" y="10337"/>
                      <a:pt x="8620" y="1088"/>
                      <a:pt x="19616" y="90"/>
                    </a:cubicBezTo>
                  </a:path>
                  <a:path w="43200" h="43200" stroke="0">
                    <a:moveTo>
                      <a:pt x="21600" y="0"/>
                    </a:moveTo>
                    <a:cubicBezTo>
                      <a:pt x="33529" y="0"/>
                      <a:pt x="43200" y="9671"/>
                      <a:pt x="43200" y="21600"/>
                    </a:cubicBezTo>
                    <a:cubicBezTo>
                      <a:pt x="43200" y="33529"/>
                      <a:pt x="33529" y="43200"/>
                      <a:pt x="21600" y="43200"/>
                    </a:cubicBezTo>
                    <a:cubicBezTo>
                      <a:pt x="9671" y="43200"/>
                      <a:pt x="0" y="33529"/>
                      <a:pt x="0" y="21600"/>
                    </a:cubicBezTo>
                    <a:cubicBezTo>
                      <a:pt x="0" y="10337"/>
                      <a:pt x="8620" y="1088"/>
                      <a:pt x="19616" y="90"/>
                    </a:cubicBezTo>
                    <a:lnTo>
                      <a:pt x="21600" y="21600"/>
                    </a:lnTo>
                    <a:close/>
                  </a:path>
                </a:pathLst>
              </a:custGeom>
              <a:noFill/>
              <a:ln>
                <a:solidFill>
                  <a:srgbClr val="0000FF"/>
                </a:solidFill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cxnSp>
            <p:nvCxnSpPr>
              <p:cNvPr id="22543" name="直接箭头连接符 13327" title=""/>
              <p:cNvCxnSpPr>
                <a:stCxn id="22542" idx="1"/>
                <a:endCxn id="22542" idx="1"/>
              </p:cNvCxnSpPr>
              <p:nvPr/>
            </p:nvCxnSpPr>
            <p:spPr>
              <a:xfrm flipH="1">
                <a:off x="1084" y="382"/>
                <a:ext cx="0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44" name="直接连接符 13328" title=""/>
              <p:cNvCxnSpPr/>
              <p:nvPr/>
            </p:nvCxnSpPr>
            <p:spPr>
              <a:xfrm rot="1680000">
                <a:off x="534" y="413"/>
                <a:ext cx="576" cy="1104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sp>
            <p:nvSpPr>
              <p:cNvPr id="22545" name="任意多边形 13329" title=""/>
              <p:cNvSpPr/>
              <p:nvPr/>
            </p:nvSpPr>
            <p:spPr>
              <a:xfrm rot="13980000">
                <a:off x="1139" y="151"/>
                <a:ext cx="130" cy="101"/>
              </a:xfrm>
              <a:custGeom>
                <a:cxnLst>
                  <a:cxn ang="0">
                    <a:pos x="1296" y="28970"/>
                  </a:cxn>
                  <a:cxn ang="0">
                    <a:pos x="42044" y="14628"/>
                  </a:cxn>
                  <a:cxn ang="0">
                    <a:pos x="21600" y="21600"/>
                  </a:cxn>
                </a:cxnLst>
                <a:rect l="l" t="t" r="r" b="b"/>
                <a:pathLst>
                  <a:path w="42044" h="28970" fill="none">
                    <a:moveTo>
                      <a:pt x="1296" y="28970"/>
                    </a:moveTo>
                    <a:cubicBezTo>
                      <a:pt x="456" y="26674"/>
                      <a:pt x="0" y="24190"/>
                      <a:pt x="0" y="21600"/>
                    </a:cubicBezTo>
                    <a:cubicBezTo>
                      <a:pt x="0" y="9671"/>
                      <a:pt x="9671" y="0"/>
                      <a:pt x="21600" y="0"/>
                    </a:cubicBezTo>
                    <a:cubicBezTo>
                      <a:pt x="31088" y="0"/>
                      <a:pt x="39147" y="6117"/>
                      <a:pt x="42047" y="14619"/>
                    </a:cubicBezTo>
                  </a:path>
                  <a:path w="42044" h="28970" stroke="0">
                    <a:moveTo>
                      <a:pt x="1296" y="28970"/>
                    </a:moveTo>
                    <a:cubicBezTo>
                      <a:pt x="456" y="26674"/>
                      <a:pt x="0" y="24190"/>
                      <a:pt x="0" y="21600"/>
                    </a:cubicBezTo>
                    <a:cubicBezTo>
                      <a:pt x="0" y="9671"/>
                      <a:pt x="9671" y="0"/>
                      <a:pt x="21600" y="0"/>
                    </a:cubicBezTo>
                    <a:cubicBezTo>
                      <a:pt x="31088" y="0"/>
                      <a:pt x="39147" y="6117"/>
                      <a:pt x="42047" y="14619"/>
                    </a:cubicBezTo>
                    <a:lnTo>
                      <a:pt x="21600" y="21600"/>
                    </a:lnTo>
                    <a:close/>
                  </a:path>
                </a:pathLst>
              </a:custGeom>
              <a:noFill/>
              <a:ln>
                <a:solidFill>
                  <a:srgbClr val="FF3300"/>
                </a:solidFill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sp>
            <p:nvSpPr>
              <p:cNvPr id="22546" name="等腰三角形 13330" title=""/>
              <p:cNvSpPr/>
              <p:nvPr/>
            </p:nvSpPr>
            <p:spPr>
              <a:xfrm rot="1680000">
                <a:off x="1280" y="192"/>
                <a:ext cx="48" cy="48"/>
              </a:xfrm>
              <a:prstGeom prst="triangle">
                <a:avLst>
                  <a:gd name="adj" fmla="val 50000"/>
                </a:avLst>
              </a:prstGeom>
              <a:solidFill>
                <a:srgbClr val="FF3300"/>
              </a:solidFill>
              <a:ln>
                <a:solidFill>
                  <a:srgbClr val="FF3300"/>
                </a:solidFill>
                <a:miter lim="800000"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cxnSp>
            <p:nvCxnSpPr>
              <p:cNvPr id="22547" name="直接连接符 13331" title=""/>
              <p:cNvCxnSpPr/>
              <p:nvPr/>
            </p:nvCxnSpPr>
            <p:spPr>
              <a:xfrm rot="1740000" flipH="1">
                <a:off x="701" y="377"/>
                <a:ext cx="144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48" name="直接连接符 13332" title=""/>
              <p:cNvCxnSpPr/>
              <p:nvPr/>
            </p:nvCxnSpPr>
            <p:spPr>
              <a:xfrm rot="1680000">
                <a:off x="641" y="412"/>
                <a:ext cx="192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49" name="直接连接符 13333" title=""/>
              <p:cNvCxnSpPr/>
              <p:nvPr/>
            </p:nvCxnSpPr>
            <p:spPr>
              <a:xfrm rot="1680000">
                <a:off x="570" y="454"/>
                <a:ext cx="288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50" name="直接连接符 13334" title=""/>
              <p:cNvCxnSpPr/>
              <p:nvPr/>
            </p:nvCxnSpPr>
            <p:spPr>
              <a:xfrm rot="1680000">
                <a:off x="520" y="480"/>
                <a:ext cx="336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51" name="直接连接符 13335" title=""/>
              <p:cNvCxnSpPr/>
              <p:nvPr/>
            </p:nvCxnSpPr>
            <p:spPr>
              <a:xfrm rot="1680000">
                <a:off x="470" y="535"/>
                <a:ext cx="384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52" name="直接连接符 13336" title=""/>
              <p:cNvCxnSpPr/>
              <p:nvPr/>
            </p:nvCxnSpPr>
            <p:spPr>
              <a:xfrm rot="1680000">
                <a:off x="409" y="570"/>
                <a:ext cx="432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53" name="直接连接符 13337" title=""/>
              <p:cNvCxnSpPr/>
              <p:nvPr/>
            </p:nvCxnSpPr>
            <p:spPr>
              <a:xfrm rot="1680000">
                <a:off x="384" y="623"/>
                <a:ext cx="480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54" name="直接连接符 13338" title=""/>
              <p:cNvCxnSpPr/>
              <p:nvPr/>
            </p:nvCxnSpPr>
            <p:spPr>
              <a:xfrm rot="1680000">
                <a:off x="336" y="658"/>
                <a:ext cx="528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55" name="直接连接符 13339" title=""/>
              <p:cNvCxnSpPr/>
              <p:nvPr/>
            </p:nvCxnSpPr>
            <p:spPr>
              <a:xfrm rot="1680000">
                <a:off x="288" y="716"/>
                <a:ext cx="576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56" name="直接连接符 13340" title=""/>
              <p:cNvCxnSpPr/>
              <p:nvPr/>
            </p:nvCxnSpPr>
            <p:spPr>
              <a:xfrm rot="1680000">
                <a:off x="268" y="750"/>
                <a:ext cx="576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57" name="直接连接符 13341" title=""/>
              <p:cNvCxnSpPr/>
              <p:nvPr/>
            </p:nvCxnSpPr>
            <p:spPr>
              <a:xfrm rot="1680000">
                <a:off x="217" y="851"/>
                <a:ext cx="647" cy="6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58" name="直接连接符 13342" title=""/>
              <p:cNvCxnSpPr/>
              <p:nvPr/>
            </p:nvCxnSpPr>
            <p:spPr>
              <a:xfrm rot="1680000">
                <a:off x="194" y="900"/>
                <a:ext cx="672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59" name="直接连接符 13343" title=""/>
              <p:cNvCxnSpPr/>
              <p:nvPr/>
            </p:nvCxnSpPr>
            <p:spPr>
              <a:xfrm rot="1680000">
                <a:off x="192" y="942"/>
                <a:ext cx="672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60" name="直接连接符 13344" title=""/>
              <p:cNvCxnSpPr/>
              <p:nvPr/>
            </p:nvCxnSpPr>
            <p:spPr>
              <a:xfrm rot="1680000">
                <a:off x="191" y="1007"/>
                <a:ext cx="672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61" name="直接连接符 13345" title=""/>
              <p:cNvCxnSpPr/>
              <p:nvPr/>
            </p:nvCxnSpPr>
            <p:spPr>
              <a:xfrm rot="1680000">
                <a:off x="169" y="1050"/>
                <a:ext cx="672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62" name="直接连接符 13346" title=""/>
              <p:cNvCxnSpPr/>
              <p:nvPr/>
            </p:nvCxnSpPr>
            <p:spPr>
              <a:xfrm rot="1680000">
                <a:off x="189" y="1115"/>
                <a:ext cx="672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63" name="直接连接符 13347" title=""/>
              <p:cNvCxnSpPr/>
              <p:nvPr/>
            </p:nvCxnSpPr>
            <p:spPr>
              <a:xfrm rot="1680000">
                <a:off x="166" y="1157"/>
                <a:ext cx="672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64" name="直接连接符 13348" title=""/>
              <p:cNvCxnSpPr/>
              <p:nvPr/>
            </p:nvCxnSpPr>
            <p:spPr>
              <a:xfrm rot="1680000">
                <a:off x="186" y="1222"/>
                <a:ext cx="672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65" name="直接连接符 13349" title=""/>
              <p:cNvCxnSpPr/>
              <p:nvPr/>
            </p:nvCxnSpPr>
            <p:spPr>
              <a:xfrm rot="1680000">
                <a:off x="208" y="1276"/>
                <a:ext cx="624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66" name="直接连接符 13350" title=""/>
              <p:cNvCxnSpPr/>
              <p:nvPr/>
            </p:nvCxnSpPr>
            <p:spPr>
              <a:xfrm rot="1680000">
                <a:off x="228" y="1340"/>
                <a:ext cx="624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67" name="直接连接符 13351" title=""/>
              <p:cNvCxnSpPr/>
              <p:nvPr/>
            </p:nvCxnSpPr>
            <p:spPr>
              <a:xfrm rot="1680000">
                <a:off x="264" y="1400"/>
                <a:ext cx="576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68" name="直接连接符 13352" title=""/>
              <p:cNvCxnSpPr/>
              <p:nvPr/>
            </p:nvCxnSpPr>
            <p:spPr>
              <a:xfrm rot="1680000">
                <a:off x="318" y="1459"/>
                <a:ext cx="480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  <p:cxnSp>
            <p:nvCxnSpPr>
              <p:cNvPr id="22569" name="直接连接符 13353" title=""/>
              <p:cNvCxnSpPr/>
              <p:nvPr/>
            </p:nvCxnSpPr>
            <p:spPr>
              <a:xfrm flipH="1">
                <a:off x="1136" y="408"/>
                <a:ext cx="960" cy="0"/>
              </a:xfrm>
              <a:prstGeom prst="line">
                <a:avLst/>
              </a:prstGeom>
              <a:noFill/>
              <a:ln>
                <a:solidFill>
                  <a:srgbClr val="FF3300"/>
                </a:solidFill>
                <a:round/>
                <a:tailEnd type="triangle"/>
              </a:ln>
            </p:spPr>
          </p:cxnSp>
          <p:cxnSp>
            <p:nvCxnSpPr>
              <p:cNvPr id="22570" name="直接连接符 13354" title=""/>
              <p:cNvCxnSpPr/>
              <p:nvPr/>
            </p:nvCxnSpPr>
            <p:spPr>
              <a:xfrm flipH="1">
                <a:off x="1440" y="1008"/>
                <a:ext cx="720" cy="0"/>
              </a:xfrm>
              <a:prstGeom prst="line">
                <a:avLst/>
              </a:prstGeom>
              <a:noFill/>
              <a:ln>
                <a:solidFill>
                  <a:srgbClr val="FF3300"/>
                </a:solidFill>
                <a:round/>
                <a:tailEnd type="triangle"/>
              </a:ln>
            </p:spPr>
          </p:cxnSp>
          <p:cxnSp>
            <p:nvCxnSpPr>
              <p:cNvPr id="22571" name="直接连接符 13355" title=""/>
              <p:cNvCxnSpPr/>
              <p:nvPr/>
            </p:nvCxnSpPr>
            <p:spPr>
              <a:xfrm flipH="1">
                <a:off x="1392" y="1248"/>
                <a:ext cx="768" cy="0"/>
              </a:xfrm>
              <a:prstGeom prst="line">
                <a:avLst/>
              </a:prstGeom>
              <a:noFill/>
              <a:ln>
                <a:solidFill>
                  <a:srgbClr val="FF3300"/>
                </a:solidFill>
                <a:round/>
                <a:tailEnd type="triangle"/>
              </a:ln>
            </p:spPr>
          </p:cxnSp>
          <p:cxnSp>
            <p:nvCxnSpPr>
              <p:cNvPr id="22572" name="直接连接符 13356" title=""/>
              <p:cNvCxnSpPr/>
              <p:nvPr/>
            </p:nvCxnSpPr>
            <p:spPr>
              <a:xfrm flipH="1">
                <a:off x="1248" y="1440"/>
                <a:ext cx="912" cy="0"/>
              </a:xfrm>
              <a:prstGeom prst="line">
                <a:avLst/>
              </a:prstGeom>
              <a:noFill/>
              <a:ln>
                <a:solidFill>
                  <a:srgbClr val="FF3300"/>
                </a:solidFill>
                <a:round/>
                <a:tailEnd type="triangle"/>
              </a:ln>
            </p:spPr>
          </p:cxnSp>
          <p:cxnSp>
            <p:nvCxnSpPr>
              <p:cNvPr id="22573" name="直接连接符 13357" title=""/>
              <p:cNvCxnSpPr/>
              <p:nvPr/>
            </p:nvCxnSpPr>
            <p:spPr>
              <a:xfrm flipH="1">
                <a:off x="816" y="1584"/>
                <a:ext cx="1344" cy="0"/>
              </a:xfrm>
              <a:prstGeom prst="line">
                <a:avLst/>
              </a:prstGeom>
              <a:noFill/>
              <a:ln>
                <a:solidFill>
                  <a:srgbClr val="FF3300"/>
                </a:solidFill>
                <a:round/>
                <a:tailEnd type="triangle"/>
              </a:ln>
            </p:spPr>
          </p:cxnSp>
          <p:cxnSp>
            <p:nvCxnSpPr>
              <p:cNvPr id="22574" name="直接连接符 13358" title=""/>
              <p:cNvCxnSpPr/>
              <p:nvPr/>
            </p:nvCxnSpPr>
            <p:spPr>
              <a:xfrm flipH="1">
                <a:off x="1344" y="576"/>
                <a:ext cx="768" cy="0"/>
              </a:xfrm>
              <a:prstGeom prst="line">
                <a:avLst/>
              </a:prstGeom>
              <a:noFill/>
              <a:ln>
                <a:solidFill>
                  <a:srgbClr val="FF3300"/>
                </a:solidFill>
                <a:round/>
                <a:tailEnd type="triangle"/>
              </a:ln>
            </p:spPr>
          </p:cxnSp>
          <p:cxnSp>
            <p:nvCxnSpPr>
              <p:cNvPr id="22575" name="直接连接符 13359" title=""/>
              <p:cNvCxnSpPr/>
              <p:nvPr/>
            </p:nvCxnSpPr>
            <p:spPr>
              <a:xfrm flipH="1">
                <a:off x="824" y="312"/>
                <a:ext cx="1344" cy="0"/>
              </a:xfrm>
              <a:prstGeom prst="line">
                <a:avLst/>
              </a:prstGeom>
              <a:noFill/>
              <a:ln>
                <a:solidFill>
                  <a:srgbClr val="FF3300"/>
                </a:solidFill>
                <a:round/>
                <a:tailEnd type="triangle"/>
              </a:ln>
            </p:spPr>
          </p:cxnSp>
          <p:sp>
            <p:nvSpPr>
              <p:cNvPr id="22576" name="文本框 13360" title=""/>
              <p:cNvSpPr txBox="1"/>
              <p:nvPr/>
            </p:nvSpPr>
            <p:spPr>
              <a:xfrm>
                <a:off x="1952" y="384"/>
                <a:ext cx="266" cy="1152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vert="eaVert"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lang="zh-CN" altLang="en-US" sz="2000" b="1">
                    <a:solidFill>
                      <a:srgbClr val="FF3300"/>
                    </a:solidFill>
                    <a:latin typeface="Times New Roman" pitchFamily="2" charset="0"/>
                  </a:rPr>
                  <a:t>太 阳   光  线</a:t>
                </a:r>
                <a:endParaRPr lang="zh-CN" altLang="en-US" sz="2000" b="1">
                  <a:solidFill>
                    <a:srgbClr val="FF3300"/>
                  </a:solidFill>
                  <a:latin typeface="Times New Roman" pitchFamily="2" charset="0"/>
                </a:endParaRPr>
              </a:p>
            </p:txBody>
          </p:sp>
          <p:sp>
            <p:nvSpPr>
              <p:cNvPr id="22577" name="文本框 13361" title=""/>
              <p:cNvSpPr txBox="1"/>
              <p:nvPr/>
            </p:nvSpPr>
            <p:spPr>
              <a:xfrm>
                <a:off x="694" y="1632"/>
                <a:ext cx="266" cy="48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vert="eaVert"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lang="zh-CN" altLang="en-US" sz="2000" b="1">
                    <a:latin typeface="Times New Roman" pitchFamily="2" charset="0"/>
                  </a:rPr>
                  <a:t>晨昏线</a:t>
                </a:r>
                <a:endParaRPr lang="zh-CN" altLang="en-US" sz="2000" b="1">
                  <a:latin typeface="Times New Roman" pitchFamily="2" charset="0"/>
                </a:endParaRPr>
              </a:p>
            </p:txBody>
          </p:sp>
          <p:sp>
            <p:nvSpPr>
              <p:cNvPr id="22578" name="文本框 13362" title=""/>
              <p:cNvSpPr txBox="1"/>
              <p:nvPr/>
            </p:nvSpPr>
            <p:spPr>
              <a:xfrm>
                <a:off x="685" y="0"/>
                <a:ext cx="266" cy="48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vert="eaVert"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lang="zh-CN" altLang="en-US" sz="2000" b="1">
                    <a:latin typeface="Times New Roman" pitchFamily="2" charset="0"/>
                  </a:rPr>
                  <a:t>晨昏线</a:t>
                </a:r>
                <a:endParaRPr lang="zh-CN" altLang="en-US" sz="2000" b="1">
                  <a:latin typeface="Times New Roman" pitchFamily="2" charset="0"/>
                </a:endParaRPr>
              </a:p>
            </p:txBody>
          </p:sp>
          <p:sp>
            <p:nvSpPr>
              <p:cNvPr id="22579" name="文本框 13363" title=""/>
              <p:cNvSpPr txBox="1"/>
              <p:nvPr/>
            </p:nvSpPr>
            <p:spPr>
              <a:xfrm>
                <a:off x="0" y="576"/>
                <a:ext cx="480" cy="219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lang="zh-CN" altLang="en-US" sz="2000" b="1">
                    <a:latin typeface="Times New Roman" pitchFamily="2" charset="0"/>
                  </a:rPr>
                  <a:t>赤道</a:t>
                </a:r>
                <a:endParaRPr lang="zh-CN" altLang="en-US" sz="2000" b="1">
                  <a:latin typeface="Times New Roman" pitchFamily="2" charset="0"/>
                </a:endParaRPr>
              </a:p>
            </p:txBody>
          </p:sp>
          <p:cxnSp>
            <p:nvCxnSpPr>
              <p:cNvPr id="22580" name="直接连接符 13364" title=""/>
              <p:cNvCxnSpPr/>
              <p:nvPr/>
            </p:nvCxnSpPr>
            <p:spPr>
              <a:xfrm>
                <a:off x="288" y="672"/>
                <a:ext cx="528" cy="28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round/>
              </a:ln>
            </p:spPr>
          </p:cxnSp>
        </p:grpSp>
        <p:sp>
          <p:nvSpPr>
            <p:cNvPr id="22581" name="文本框 13365" title=""/>
            <p:cNvSpPr txBox="1"/>
            <p:nvPr/>
          </p:nvSpPr>
          <p:spPr>
            <a:xfrm>
              <a:off x="1111" y="712"/>
              <a:ext cx="388" cy="44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000" b="1">
                  <a:solidFill>
                    <a:srgbClr val="CC00CC"/>
                  </a:solidFill>
                  <a:latin typeface="Times New Roman" pitchFamily="2" charset="0"/>
                </a:rPr>
                <a:t>白天</a:t>
              </a:r>
              <a:endParaRPr lang="zh-CN" altLang="en-US" sz="2000" b="1">
                <a:solidFill>
                  <a:srgbClr val="CC00CC"/>
                </a:solidFill>
                <a:latin typeface="Times New Roman" pitchFamily="2" charset="0"/>
              </a:endParaRPr>
            </a:p>
          </p:txBody>
        </p:sp>
        <p:sp>
          <p:nvSpPr>
            <p:cNvPr id="22582" name="文本框 13366" title=""/>
            <p:cNvSpPr txBox="1"/>
            <p:nvPr/>
          </p:nvSpPr>
          <p:spPr>
            <a:xfrm>
              <a:off x="444" y="712"/>
              <a:ext cx="389" cy="44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000" b="1">
                  <a:solidFill>
                    <a:srgbClr val="CC00CC"/>
                  </a:solidFill>
                  <a:latin typeface="Times New Roman" pitchFamily="2" charset="0"/>
                </a:rPr>
                <a:t>黑夜</a:t>
              </a:r>
              <a:endParaRPr lang="zh-CN" altLang="en-US" sz="2000" b="1">
                <a:solidFill>
                  <a:srgbClr val="CC00CC"/>
                </a:solidFill>
                <a:latin typeface="Times New Roman" pitchFamily="2" charset="0"/>
              </a:endParaRPr>
            </a:p>
          </p:txBody>
        </p:sp>
        <p:sp>
          <p:nvSpPr>
            <p:cNvPr id="22583" name="文本框 13367" title=""/>
            <p:cNvSpPr txBox="1"/>
            <p:nvPr/>
          </p:nvSpPr>
          <p:spPr>
            <a:xfrm>
              <a:off x="521" y="2438"/>
              <a:ext cx="1777" cy="25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000" b="1">
                  <a:latin typeface="Times New Roman" pitchFamily="2" charset="0"/>
                </a:rPr>
                <a:t>昼半球和夜半球</a:t>
              </a:r>
              <a:endParaRPr lang="zh-CN" altLang="en-US" sz="2000" b="1">
                <a:latin typeface="Times New Roman" pitchFamily="2" charset="0"/>
              </a:endParaRPr>
            </a:p>
          </p:txBody>
        </p:sp>
        <p:cxnSp>
          <p:nvCxnSpPr>
            <p:cNvPr id="22584" name="直接箭头连接符 13368" title=""/>
            <p:cNvCxnSpPr/>
            <p:nvPr/>
          </p:nvCxnSpPr>
          <p:spPr>
            <a:xfrm>
              <a:off x="943" y="767"/>
              <a:ext cx="724" cy="383"/>
            </a:xfrm>
            <a:prstGeom prst="line">
              <a:avLst/>
            </a:prstGeom>
            <a:noFill/>
            <a:ln>
              <a:solidFill>
                <a:srgbClr val="08FE08"/>
              </a:solidFill>
              <a:round/>
              <a:headEnd type="triangle"/>
              <a:tailEnd type="triangle"/>
            </a:ln>
          </p:spPr>
        </p:cxnSp>
        <p:sp>
          <p:nvSpPr>
            <p:cNvPr id="22585" name="文本框 13369" title=""/>
            <p:cNvSpPr txBox="1"/>
            <p:nvPr/>
          </p:nvSpPr>
          <p:spPr>
            <a:xfrm>
              <a:off x="1721" y="767"/>
              <a:ext cx="595" cy="53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000" b="1">
                  <a:latin typeface="Times New Roman" pitchFamily="2" charset="0"/>
                </a:rPr>
                <a:t>昼弧</a:t>
              </a:r>
              <a:endParaRPr lang="zh-CN" altLang="en-US" sz="2000" b="1">
                <a:latin typeface="Times New Roman" pitchFamily="2" charset="0"/>
              </a:endParaRPr>
            </a:p>
            <a:p>
              <a:pPr lvl="0">
                <a:spcBef>
                  <a:spcPct val="50000"/>
                </a:spcBef>
              </a:pPr>
              <a:endParaRPr lang="zh-CN" altLang="en-US" sz="2000" b="1">
                <a:latin typeface="Times New Roman" pitchFamily="2" charset="0"/>
              </a:endParaRPr>
            </a:p>
          </p:txBody>
        </p:sp>
        <p:cxnSp>
          <p:nvCxnSpPr>
            <p:cNvPr id="22586" name="直接连接符 13370" title=""/>
            <p:cNvCxnSpPr/>
            <p:nvPr/>
          </p:nvCxnSpPr>
          <p:spPr>
            <a:xfrm flipV="1">
              <a:off x="1499" y="931"/>
              <a:ext cx="278" cy="110"/>
            </a:xfrm>
            <a:prstGeom prst="line">
              <a:avLst/>
            </a:prstGeom>
            <a:noFill/>
            <a:ln>
              <a:solidFill>
                <a:schemeClr val="tx1"/>
              </a:solidFill>
              <a:round/>
            </a:ln>
          </p:spPr>
        </p:cxnSp>
        <p:cxnSp>
          <p:nvCxnSpPr>
            <p:cNvPr id="22587" name="直接箭头连接符 13371" title=""/>
            <p:cNvCxnSpPr/>
            <p:nvPr/>
          </p:nvCxnSpPr>
          <p:spPr>
            <a:xfrm flipH="1" flipV="1">
              <a:off x="502" y="532"/>
              <a:ext cx="441" cy="235"/>
            </a:xfrm>
            <a:prstGeom prst="line">
              <a:avLst/>
            </a:prstGeom>
            <a:noFill/>
            <a:ln>
              <a:solidFill>
                <a:srgbClr val="08FE08"/>
              </a:solidFill>
              <a:round/>
              <a:headEnd type="triangle"/>
              <a:tailEnd type="triangle"/>
            </a:ln>
          </p:spPr>
        </p:cxnSp>
        <p:sp>
          <p:nvSpPr>
            <p:cNvPr id="22588" name="文本框 13372" title=""/>
            <p:cNvSpPr txBox="1"/>
            <p:nvPr/>
          </p:nvSpPr>
          <p:spPr>
            <a:xfrm>
              <a:off x="294" y="164"/>
              <a:ext cx="594" cy="53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000" b="1">
                  <a:latin typeface="Times New Roman" pitchFamily="2" charset="0"/>
                </a:rPr>
                <a:t>夜弧</a:t>
              </a:r>
              <a:endParaRPr lang="zh-CN" altLang="en-US" sz="2000" b="1">
                <a:latin typeface="Times New Roman" pitchFamily="2" charset="0"/>
              </a:endParaRPr>
            </a:p>
            <a:p>
              <a:pPr lvl="0">
                <a:spcBef>
                  <a:spcPct val="50000"/>
                </a:spcBef>
              </a:pPr>
              <a:endParaRPr lang="zh-CN" altLang="en-US" sz="2000" b="1">
                <a:latin typeface="Times New Roman" pitchFamily="2" charset="0"/>
              </a:endParaRPr>
            </a:p>
          </p:txBody>
        </p:sp>
        <p:cxnSp>
          <p:nvCxnSpPr>
            <p:cNvPr id="22589" name="直接连接符 13373" title=""/>
            <p:cNvCxnSpPr/>
            <p:nvPr/>
          </p:nvCxnSpPr>
          <p:spPr>
            <a:xfrm flipH="1" flipV="1">
              <a:off x="555" y="383"/>
              <a:ext cx="167" cy="274"/>
            </a:xfrm>
            <a:prstGeom prst="line">
              <a:avLst/>
            </a:prstGeom>
            <a:noFill/>
            <a:ln>
              <a:solidFill>
                <a:schemeClr val="tx1"/>
              </a:solidFill>
              <a:round/>
            </a:ln>
          </p:spPr>
        </p:cxnSp>
      </p:grpSp>
      <p:grpSp>
        <p:nvGrpSpPr>
          <p:cNvPr id="22590" name="组合 13374" title=""/>
          <p:cNvGrpSpPr/>
          <p:nvPr/>
        </p:nvGrpSpPr>
        <p:grpSpPr>
          <a:xfrm>
            <a:off x="4643438" y="2060575"/>
            <a:ext cx="4114800" cy="3276600"/>
            <a:chExt cx="2592" cy="2064"/>
          </a:xfrm>
        </p:grpSpPr>
        <p:pic>
          <p:nvPicPr>
            <p:cNvPr id="22591" name="Host Control  13375" title="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2064" cy="206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cxnSp>
          <p:nvCxnSpPr>
            <p:cNvPr id="22592" name="直接连接符 13376" title=""/>
            <p:cNvCxnSpPr/>
            <p:nvPr/>
          </p:nvCxnSpPr>
          <p:spPr>
            <a:xfrm flipH="1">
              <a:off x="2064" y="284"/>
              <a:ext cx="528" cy="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tailEnd type="triangle"/>
            </a:ln>
          </p:spPr>
        </p:cxnSp>
        <p:cxnSp>
          <p:nvCxnSpPr>
            <p:cNvPr id="22593" name="直接连接符 13377" title=""/>
            <p:cNvCxnSpPr/>
            <p:nvPr/>
          </p:nvCxnSpPr>
          <p:spPr>
            <a:xfrm flipH="1">
              <a:off x="2064" y="965"/>
              <a:ext cx="528" cy="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tailEnd type="triangle"/>
            </a:ln>
          </p:spPr>
        </p:cxnSp>
        <p:cxnSp>
          <p:nvCxnSpPr>
            <p:cNvPr id="22594" name="直接连接符 13378" title=""/>
            <p:cNvCxnSpPr/>
            <p:nvPr/>
          </p:nvCxnSpPr>
          <p:spPr>
            <a:xfrm flipH="1">
              <a:off x="2064" y="1691"/>
              <a:ext cx="528" cy="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tailEnd type="triangle"/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https://d.book118.com/055244314004011120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宋体</vt:lpstr>
      <vt:lpstr>Times New Roman</vt:lpstr>
      <vt:lpstr>黑体</vt:lpstr>
      <vt:lpstr>Tahoma</vt:lpstr>
      <vt:lpstr>Webdings</vt:lpstr>
      <vt:lpstr>Wingdings</vt:lpstr>
      <vt:lpstr>Comic Sans MS</vt:lpstr>
      <vt:lpstr>华文行楷</vt:lpstr>
      <vt:lpstr>Office Theme</vt:lpstr>
      <vt:lpstr>地球的自转运动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二、地球自转的地理意义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2024-09-22T09:15:10.221</cp:lastPrinted>
  <dcterms:created xsi:type="dcterms:W3CDTF">2024-09-22T01:15:10Z</dcterms:created>
  <dcterms:modified xsi:type="dcterms:W3CDTF">2024-09-22T01:15:12Z</dcterms:modified>
</cp:coreProperties>
</file>