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B09CCDA-90E8-4F9C-B99D-B887F1DFC2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86E3E51-D082-4ED0-8EEA-98315E0AF2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3534D8A-F618-4206-B311-7E35E5A177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E775486-7858-4ABE-96EE-AB5D38D731F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EDFAAE2-D94D-4078-87D3-BA287AF0ED2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F58686F-7FB7-4F24-8B98-EEBD1E61B6F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73F2AAC-233D-4CBC-8A67-C1B007FEC9A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9C2F908-E506-45B1-BBB8-5842133CD09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02418C3-BB83-48AB-8C33-45A57CCA10A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1C4AF4A-C8C1-4C87-AD57-82978E70CD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82336D2-91A8-4FBA-B9AF-88C467B0E9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5530224320001111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cxnSp>
        <p:nvCxnSpPr>
          <p:cNvPr id="2" name="Connector 2"/>
          <p:cNvCxnSpPr/>
          <p:nvPr/>
        </p:nvCxnSpPr>
        <p:spPr>
          <a:xfrm>
            <a:off x="9297988" y="3463925"/>
            <a:ext cx="3041650" cy="3565525"/>
          </a:xfrm>
          <a:prstGeom prst="line">
            <a:avLst/>
          </a:prstGeom>
          <a:ln w="2540">
            <a:solidFill>
              <a:schemeClr val="lt1"/>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3" name="Connector 3"/>
          <p:cNvCxnSpPr/>
          <p:nvPr/>
        </p:nvCxnSpPr>
        <p:spPr>
          <a:xfrm>
            <a:off x="10520363" y="-190500"/>
            <a:ext cx="885825" cy="1038225"/>
          </a:xfrm>
          <a:prstGeom prst="line">
            <a:avLst/>
          </a:prstGeom>
          <a:ln w="2540">
            <a:solidFill>
              <a:schemeClr val="lt1"/>
            </a:solidFill>
            <a:prstDash val="solid"/>
            <a:headEnd type="none"/>
            <a:tailEnd type="none"/>
          </a:ln>
        </p:spPr>
        <p:style>
          <a:lnRef idx="0">
            <a:schemeClr val="lt1"/>
          </a:lnRef>
          <a:fillRef idx="1">
            <a:schemeClr val="lt1"/>
          </a:fillRef>
          <a:effectRef idx="0">
            <a:schemeClr val="lt1"/>
          </a:effectRef>
          <a:fontRef idx="minor">
            <a:schemeClr val="lt1"/>
          </a:fontRef>
        </p:style>
      </p:cxnSp>
      <p:sp>
        <p:nvSpPr>
          <p:cNvPr id="4" name="TextBox 4"/>
          <p:cNvSpPr txBox="1"/>
          <p:nvPr/>
        </p:nvSpPr>
        <p:spPr>
          <a:xfrm>
            <a:off x="3702710" y="1308257"/>
            <a:ext cx="4881433" cy="1420727"/>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EFE">
                    <a:alpha val="100000"/>
                  </a:srgbClr>
                </a:solidFill>
                <a:latin typeface="Microsoft Yahei"/>
                <a:ea typeface="Microsoft Yahei"/>
                <a:cs typeface="Microsoft Yahei"/>
              </a:rPr>
              <a:t>盒马鲜生的活动营销策划</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rot="2700000">
            <a:off x="-425346" y="-2696323"/>
            <a:ext cx="4457492" cy="445749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21821" y="612775"/>
            <a:ext cx="1563158" cy="769938"/>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400" b="1">
                <a:solidFill>
                  <a:srgbClr val="FFFEFE">
                    <a:alpha val="100000"/>
                  </a:srgbClr>
                </a:solidFill>
                <a:latin typeface="微软雅黑"/>
                <a:ea typeface="微软雅黑"/>
                <a:cs typeface="微软雅黑"/>
              </a:rPr>
              <a:t>目 录</a:t>
            </a:r>
            <a:endParaRPr lang="en-US" sz="1100"/>
          </a:p>
        </p:txBody>
      </p:sp>
      <p:sp>
        <p:nvSpPr>
          <p:cNvPr id="4" name="AutoShape 4"/>
          <p:cNvSpPr/>
          <p:nvPr/>
        </p:nvSpPr>
        <p:spPr>
          <a:xfrm>
            <a:off x="10615613" y="1795463"/>
            <a:ext cx="1339850" cy="338137"/>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788641" y="930592"/>
            <a:ext cx="5050155" cy="4996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盒马鲜生简介</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市场分析</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活动营销策略</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活动营销实施</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预期效果与评估</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风险控制与应对措施</a:t>
            </a:r>
          </a:p>
        </p:txBody>
      </p:sp>
      <p:sp>
        <p:nvSpPr>
          <p:cNvPr id="6" name="AutoShape 6"/>
          <p:cNvSpPr/>
          <p:nvPr/>
        </p:nvSpPr>
        <p:spPr>
          <a:xfrm rot="2700000">
            <a:off x="1152099" y="3867101"/>
            <a:ext cx="1030027" cy="103002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700000">
            <a:off x="2095422" y="2929440"/>
            <a:ext cx="600059" cy="6000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01</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盒马鲜生简介</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365" r="3036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0365" r="3036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盒马鲜生是一家由阿里巴巴集团投资创办的线上线下一体化新零售企业，旨在为消费者提供更便捷、更优质的购物体验。</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公司成立背景</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自2015年首家门店开业以来，盒马鲜生已在全国范围内开设了数百家门店，覆盖了多个城市，成为了新零售领域的领军企业。</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发展历程</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公司背景与发展历程</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盒马鲜生以新鲜、优质的食品为主打产品，涵盖了海鲜、蔬菜、水果、肉类等多个品类，为消费者提供一站式购物体验。</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盒马鲜生注重消费者体验，提供多种便捷服务，如快速配送、现场加工、会员卡等，以满足消费者不同的需求。</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产品与服务特色</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服务特色</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产品特色</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02</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市场分析</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183" r="32183"/>
          <a:stretch>
            <a:fillRect/>
          </a:stretch>
        </p:blipFill>
        <p:spPr>
          <a:xfrm>
            <a:off x="1256535" y="1126660"/>
            <a:ext cx="3172116" cy="5563760"/>
          </a:xfrm>
          <a:prstGeom prst="rect">
            <a:avLst/>
          </a:prstGeom>
        </p:spPr>
      </p:pic>
      <p:grpSp>
        <p:nvGrpSpPr>
          <p:cNvPr id="3" name="Group 3"/>
          <p:cNvGrpSpPr/>
          <p:nvPr/>
        </p:nvGrpSpPr>
        <p:grpSpPr>
          <a:xfrm>
            <a:off x="2298700" y="1457325"/>
            <a:ext cx="9242457" cy="4849697"/>
            <a:chOff x="2298700" y="1457325"/>
            <a:chExt cx="9242457" cy="4849697"/>
          </a:xfrm>
        </p:grpSpPr>
        <p:cxnSp>
          <p:nvCxnSpPr>
            <p:cNvPr id="4" name="Connector 4"/>
            <p:cNvCxnSpPr/>
            <p:nvPr/>
          </p:nvCxnSpPr>
          <p:spPr>
            <a:xfrm>
              <a:off x="4422775" y="1963738"/>
              <a:ext cx="1419225"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a:off x="3970338" y="3735388"/>
              <a:ext cx="2301875"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2298700" y="5410200"/>
              <a:ext cx="2921000"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5541931" y="1492282"/>
              <a:ext cx="1192244" cy="973169"/>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643563" y="1590675"/>
              <a:ext cx="773144" cy="77628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986463" y="3243263"/>
              <a:ext cx="1192244"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088094" y="3341656"/>
              <a:ext cx="773144" cy="77466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18043" y="4924425"/>
              <a:ext cx="1193768"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022818" y="5022818"/>
              <a:ext cx="774668" cy="77466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5753100" y="1714071"/>
              <a:ext cx="693277"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01</a:t>
              </a:r>
            </a:p>
          </p:txBody>
        </p:sp>
        <p:sp>
          <p:nvSpPr>
            <p:cNvPr id="14" name="TextBox 14"/>
            <p:cNvSpPr txBox="1"/>
            <p:nvPr/>
          </p:nvSpPr>
          <p:spPr>
            <a:xfrm>
              <a:off x="6176010" y="3464243"/>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02</a:t>
              </a:r>
            </a:p>
          </p:txBody>
        </p:sp>
        <p:sp>
          <p:nvSpPr>
            <p:cNvPr id="15" name="TextBox 15"/>
            <p:cNvSpPr txBox="1"/>
            <p:nvPr/>
          </p:nvSpPr>
          <p:spPr>
            <a:xfrm>
              <a:off x="5118735" y="5145405"/>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03</a:t>
              </a:r>
            </a:p>
          </p:txBody>
        </p:sp>
        <p:sp>
          <p:nvSpPr>
            <p:cNvPr id="16" name="TextBox 16"/>
            <p:cNvSpPr txBox="1"/>
            <p:nvPr/>
          </p:nvSpPr>
          <p:spPr>
            <a:xfrm>
              <a:off x="6861239" y="145732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年轻家庭</a:t>
              </a:r>
            </a:p>
          </p:txBody>
        </p:sp>
        <p:sp>
          <p:nvSpPr>
            <p:cNvPr id="17" name="TextBox 17"/>
            <p:cNvSpPr txBox="1"/>
            <p:nvPr/>
          </p:nvSpPr>
          <p:spPr>
            <a:xfrm>
              <a:off x="6861239" y="1795982"/>
              <a:ext cx="4364355"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盒马鲜生的目标客户群体主要是年轻家庭，他们对新鲜、高品质的食材有较高的需求，注重健康、营养和口感。</a:t>
              </a:r>
            </a:p>
          </p:txBody>
        </p:sp>
        <p:sp>
          <p:nvSpPr>
            <p:cNvPr id="18" name="TextBox 18"/>
            <p:cNvSpPr txBox="1"/>
            <p:nvPr/>
          </p:nvSpPr>
          <p:spPr>
            <a:xfrm>
              <a:off x="7178707" y="321321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2">
                      <a:alpha val="100000"/>
                    </a:schemeClr>
                  </a:solidFill>
                  <a:latin typeface="Microsoft Yahei"/>
                  <a:ea typeface="Microsoft Yahei"/>
                  <a:cs typeface="Microsoft Yahei"/>
                </a:rPr>
                <a:t>白领阶层</a:t>
              </a:r>
            </a:p>
          </p:txBody>
        </p:sp>
        <p:sp>
          <p:nvSpPr>
            <p:cNvPr id="19" name="TextBox 19"/>
            <p:cNvSpPr txBox="1"/>
            <p:nvPr/>
          </p:nvSpPr>
          <p:spPr>
            <a:xfrm>
              <a:off x="7178707" y="3551872"/>
              <a:ext cx="4362450"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白领阶层也是盒马鲜生的主要客户群体之一，他们通常对生活品质有较高要求，愿意为高品质的食材和服务支付一定的溢价。</a:t>
              </a:r>
            </a:p>
          </p:txBody>
        </p:sp>
        <p:sp>
          <p:nvSpPr>
            <p:cNvPr id="20" name="TextBox 20"/>
            <p:cNvSpPr txBox="1"/>
            <p:nvPr/>
          </p:nvSpPr>
          <p:spPr>
            <a:xfrm>
              <a:off x="6257377" y="4914900"/>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3">
                      <a:alpha val="100000"/>
                    </a:schemeClr>
                  </a:solidFill>
                  <a:latin typeface="Microsoft Yahei"/>
                  <a:ea typeface="Microsoft Yahei"/>
                  <a:cs typeface="Microsoft Yahei"/>
                </a:rPr>
                <a:t>线上购物爱好者</a:t>
              </a:r>
            </a:p>
          </p:txBody>
        </p:sp>
        <p:sp>
          <p:nvSpPr>
            <p:cNvPr id="21" name="TextBox 21"/>
            <p:cNvSpPr txBox="1"/>
            <p:nvPr/>
          </p:nvSpPr>
          <p:spPr>
            <a:xfrm>
              <a:off x="6257377" y="5253557"/>
              <a:ext cx="4362450"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随着电商平台的兴起，越来越多的消费者开始习惯线上购物，盒马鲜生的目标客户也包括这部分人群。</a:t>
              </a:r>
            </a:p>
          </p:txBody>
        </p:sp>
      </p:gr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目标客户群体</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47" r="-47"/>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传统超市在本地市场拥有较高的知名度和品牌忠诚度，是盒马鲜生在市场上面临的主要竞争对手。</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传统超市</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电商平台</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5167" r="151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其他生鲜电商</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000" r="160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电商平台如京东、天猫等也提供生鲜食品销售服务，与盒马鲜生形成竞争关系。</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市场上还存在许多其他生鲜电商，如菜鸟、顺丰优选等，也是盒马鲜生需要关注和应对的竞争对手。</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竞争对手分析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健康饮食</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随着消费者对健康饮食的关注度不断提高，对新鲜、健康、有机食材的需求也在增加，这为盒马鲜生提供了市场机会。</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线上线下融合</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传统零售企业开始加速线上线下融合，为消费者提供更加便捷、智能的购物体验，盒马鲜生的全渠道营销策略符合这一市场趋势。</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社区团购</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社区团购模式在近年来迅速崛起，为生鲜电商提供了新的发展机会，盒马鲜生可以通过与社区团购平台合作，拓展市场份额。</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市场趋势与机会</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03</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活动营销策略</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47" r="-47"/>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根据节日特点，设计符合节日氛围的主题活动，如中秋节的月饼制作、春节的年货节等。</a:t>
            </a:r>
          </a:p>
        </p:txBody>
      </p:sp>
      <p:pic>
        <p:nvPicPr>
          <p:cNvPr id="5" name="Picture 5"/>
          <p:cNvPicPr>
            <a:picLocks noChangeAspect="1"/>
          </p:cNvPicPr>
          <p:nvPr/>
        </p:nvPicPr>
        <p:blipFill>
          <a:blip r:embed="rId2"/>
          <a:srcRect t="10767" b="10767"/>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24756" r="24756"/>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节日主题</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根据季节变化，设计符合时令需求的活动，如夏季的冰爽冷饮节、冬季的火锅节等。</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季节主题</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结合盒马鲜生的品牌特色，设计独特的主题活动，如海鲜狂欢节、有机蔬菜节等。</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品牌主题</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主题设定</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47" r="-47"/>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通过打折销售，吸引消费者购买。可以设置不同力度的折扣，如满减、直降等。</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折扣促销</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购买指定商品即可获得赠品，增加产品的附加价值，提高购买意愿。</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赠品促销</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7208" r="17208"/>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将多个商品组合在一起销售，以优惠价格吸引消费者。可以推出套餐、搭配销售等多种形式。</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组合促销</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促销方式选择</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品牌合作</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与其他知名品牌合作，共同举办活动或推出联名产品，扩大品牌影响力。</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媒体合作</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与各类媒体合作，进行广告宣传和活动推广，提高活动曝光度。</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社区合作</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与社区、商圈等合作，共同举办线下活动或参与社区活动，增加品牌认知度。</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合作资源整合</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https://d.book118.com/055302243200011113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73</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2024-09-20T06:35:06.367</cp:lastPrinted>
  <dcterms:created xsi:type="dcterms:W3CDTF">2024-09-19T22:35:06Z</dcterms:created>
  <dcterms:modified xsi:type="dcterms:W3CDTF">2024-09-19T22:35:08Z</dcterms:modified>
</cp:coreProperties>
</file>