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VWBSIT+EDHDGA+ArialMT"/>
      <p:regular r:id="rId15"/>
    </p:embeddedFont>
    <p:embeddedFont>
      <p:font typeface="WUVGSQ+MS-UIGothic"/>
      <p:regular r:id="rId16"/>
    </p:embeddedFont>
    <p:embeddedFont>
      <p:font typeface="ULCAJQ+ACSWJM+MicrosoftYaHei"/>
      <p:regular r:id="rId17"/>
    </p:embeddedFont>
    <p:embeddedFont>
      <p:font typeface="WOUJVE+RJOTSS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6686AB-E86E-4CD0-9D4A-1D272BCF1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D42E8-F94D-45EF-A3D1-D1E4F2368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BD9D3-92F5-4632-90C4-8A52605C9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28FBEA-7E38-4BFC-821C-413F22035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E79652-0A7D-46D7-9AFB-FFAE3D42A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B0E4C5-D78B-45E6-AB5D-23B8A83A6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A423FB-1C79-4727-88B8-41E199CD2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011551-045D-4954-9E28-477E3E8DB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32B3E5-13A9-46D2-910B-DA9B1AA89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A2BC7-4DF7-42A4-A1C9-3DE5C0204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E5B8E-72C6-4C01-AD44-471961BDF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32232104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23890" y="1800415"/>
            <a:ext cx="3738822" cy="13898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VWBSIT+EDHDGA+ArialMT"/>
                <a:cs typeface="VWBSIT+EDHDGA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WUVGSQ+MS-UIGothic"/>
                <a:cs typeface="WUVGSQ+MS-UIGothic"/>
              </a:rPr>
              <a:t>寒假安全教育的重要性</a:t>
            </a:r>
          </a:p>
          <a:p>
            <a:pPr marL="0" marR="0">
              <a:lnSpc>
                <a:spcPts val="2552"/>
              </a:lnSpc>
              <a:spcBef>
                <a:spcPts val="216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VWBSIT+EDHDGA+ArialMT"/>
                <a:cs typeface="VWBSIT+EDHDGA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WUVGSQ+MS-UIGothic"/>
                <a:cs typeface="WUVGSQ+MS-UIGothic"/>
              </a:rPr>
              <a:t>交通安全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10714" y="2907002"/>
            <a:ext cx="2692298" cy="1920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50"/>
              </a:lnSpc>
              <a:spcBef>
                <a:spcPct val="0"/>
              </a:spcBef>
              <a:spcAft>
                <a:spcPct val="0"/>
              </a:spcAft>
            </a:pPr>
            <a:r>
              <a:rPr sz="6050" spc="23">
                <a:solidFill>
                  <a:srgbClr val="FFFFFF"/>
                </a:solidFill>
                <a:latin typeface="WUVGSQ+MS-UIGothic"/>
                <a:cs typeface="WUVGSQ+MS-UIGothic"/>
              </a:rPr>
              <a:t>目</a:t>
            </a:r>
            <a:r>
              <a:rPr sz="60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23890" y="301199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VWBSIT+EDHDGA+ArialMT"/>
                <a:cs typeface="VWBSIT+EDHDGA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WUVGSQ+MS-UIGothic"/>
                <a:cs typeface="WUVGSQ+MS-UIGothic"/>
              </a:rPr>
              <a:t>防火安全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723890" y="3617785"/>
            <a:ext cx="2186095" cy="13901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VWBSIT+EDHDGA+ArialMT"/>
                <a:cs typeface="VWBSIT+EDHDGA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WUVGSQ+MS-UIGothic"/>
                <a:cs typeface="WUVGSQ+MS-UIGothic"/>
              </a:rPr>
              <a:t>防溺水安全</a:t>
            </a:r>
          </a:p>
          <a:p>
            <a:pPr marL="0" marR="0">
              <a:lnSpc>
                <a:spcPts val="2552"/>
              </a:lnSpc>
              <a:spcBef>
                <a:spcPts val="216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VWBSIT+EDHDGA+ArialMT"/>
                <a:cs typeface="VWBSIT+EDHDGA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WUVGSQ+MS-UIGothic"/>
                <a:cs typeface="WUVGSQ+MS-UIGothic"/>
              </a:rPr>
              <a:t>网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络</a:t>
            </a:r>
            <a:r>
              <a:rPr sz="2400">
                <a:solidFill>
                  <a:srgbClr val="2C3F55"/>
                </a:solidFill>
                <a:latin typeface="WUVGSQ+MS-UIGothic"/>
                <a:cs typeface="WUVGSQ+MS-UIGothic"/>
              </a:rPr>
              <a:t>安全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23890" y="482936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VWBSIT+EDHDGA+ArialMT"/>
                <a:cs typeface="VWBSIT+EDHDGA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WUVGSQ+MS-UIGothic"/>
                <a:cs typeface="WUVGSQ+MS-UIGothic"/>
              </a:rPr>
              <a:t>心理健康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00245" y="3073701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C3F55"/>
                </a:solidFill>
                <a:latin typeface="WUVGSQ+MS-UIGothic"/>
                <a:cs typeface="WUVGSQ+MS-UIGothic"/>
              </a:rPr>
              <a:t>寒假安全教育的重要性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WUVGSQ+MS-UIGothic"/>
                <a:cs typeface="WUVGSQ+MS-UIGothic"/>
              </a:rPr>
              <a:t>安全意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识</a:t>
            </a:r>
            <a:r>
              <a:rPr sz="3000">
                <a:solidFill>
                  <a:srgbClr val="00A5B2"/>
                </a:solidFill>
                <a:latin typeface="WUVGSQ+MS-UIGothic"/>
                <a:cs typeface="WUVGSQ+MS-UIGothic"/>
              </a:rPr>
              <a:t>的培养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44284" y="2113017"/>
            <a:ext cx="511060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安全意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是每个公民必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的素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，寒假期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也不例外。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寒假安全教育，培养学生的安全意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们认识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到安全的重要性，增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自我保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能力。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85239" y="4312658"/>
            <a:ext cx="51842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安全意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的培养需要从日常生活中的点滴做起，通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寒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假安全教育，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学生养成良好的生活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，提高自我防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范意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WUVGSQ+MS-UIGothic"/>
                <a:cs typeface="WUVGSQ+MS-UIGothic"/>
              </a:rPr>
              <a:t>寒假期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间</a:t>
            </a:r>
            <a:r>
              <a:rPr sz="3000">
                <a:solidFill>
                  <a:srgbClr val="00A5B2"/>
                </a:solidFill>
                <a:latin typeface="WUVGSQ+MS-UIGothic"/>
                <a:cs typeface="WUVGSQ+MS-UIGothic"/>
              </a:rPr>
              <a:t>的安全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隐</a:t>
            </a:r>
            <a:r>
              <a:rPr sz="3000">
                <a:solidFill>
                  <a:srgbClr val="00A5B2"/>
                </a:solidFill>
                <a:latin typeface="WUVGSQ+MS-UIGothic"/>
                <a:cs typeface="WUVGSQ+MS-UIGothic"/>
              </a:rPr>
              <a:t>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38275" y="2119367"/>
            <a:ext cx="44533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寒假期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，学生离开学校，缺乏学校的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管和保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，容易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生安全事故。例如：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烧伤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、触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、火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灾、交通事故等。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8275" y="3826247"/>
            <a:ext cx="45269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寒假期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的安全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包括网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，如网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络诈骗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、网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络谣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言等。学生需要提高网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安全意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，避免上当受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骗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WUVGSQ+MS-UIGothic"/>
                <a:cs typeface="WUVGSQ+MS-UIGothic"/>
              </a:rPr>
              <a:t>安全事故的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A5B2"/>
                </a:solidFill>
                <a:latin typeface="WUVGSQ+MS-UIGothic"/>
                <a:cs typeface="WUVGSQ+MS-UIGothic"/>
              </a:rPr>
              <a:t>防措施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12975" y="2290183"/>
            <a:ext cx="868769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UVGSQ+MS-UIGothic"/>
                <a:cs typeface="WUVGSQ+MS-UIGothic"/>
              </a:rPr>
              <a:t>学生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应该</a:t>
            </a:r>
            <a:r>
              <a:rPr sz="1500">
                <a:solidFill>
                  <a:srgbClr val="FFFFFF"/>
                </a:solidFill>
                <a:latin typeface="WUVGSQ+MS-UIGothic"/>
                <a:cs typeface="WUVGSQ+MS-UIGothic"/>
              </a:rPr>
              <a:t>掌握基本的安全知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WUVGSQ+MS-UIGothic"/>
                <a:cs typeface="WUVGSQ+MS-UIGothic"/>
              </a:rPr>
              <a:t>和技能，如火灾逃生、交通安全等。在遇到突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WUVGSQ+MS-UIGothic"/>
                <a:cs typeface="WUVGSQ+MS-UIGothic"/>
              </a:rPr>
              <a:t>情况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WUVGSQ+MS-UIGothic"/>
                <a:cs typeface="WUVGSQ+MS-UIGothic"/>
              </a:rPr>
              <a:t>，能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WUVGSQ+MS-UIGothic"/>
                <a:cs typeface="WUVGSQ+MS-UIGothic"/>
              </a:rPr>
              <a:t>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212975" y="2633083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UVGSQ+MS-UIGothic"/>
                <a:cs typeface="WUVGSQ+MS-UIGothic"/>
              </a:rPr>
              <a:t>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FFFFFF"/>
                </a:solidFill>
                <a:latin typeface="WUVGSQ+MS-UIGothic"/>
                <a:cs typeface="WUVGSQ+MS-UIGothic"/>
              </a:rPr>
              <a:t>，采取正确的措施保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WUVGSQ+MS-UIGothic"/>
                <a:cs typeface="WUVGSQ+MS-UIGothic"/>
              </a:rPr>
              <a:t>自己。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212975" y="3979283"/>
            <a:ext cx="87612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UVGSQ+MS-UIGothic"/>
                <a:cs typeface="WUVGSQ+MS-UIGothic"/>
              </a:rPr>
              <a:t>学校和家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长应该</a:t>
            </a:r>
            <a:r>
              <a:rPr sz="1500">
                <a:solidFill>
                  <a:srgbClr val="FFFFFF"/>
                </a:solidFill>
                <a:latin typeface="WUVGSQ+MS-UIGothic"/>
                <a:cs typeface="WUVGSQ+MS-UIGothic"/>
              </a:rPr>
              <a:t>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强对</a:t>
            </a:r>
            <a:r>
              <a:rPr sz="1500">
                <a:solidFill>
                  <a:srgbClr val="FFFFFF"/>
                </a:solidFill>
                <a:latin typeface="WUVGSQ+MS-UIGothic"/>
                <a:cs typeface="WUVGSQ+MS-UIGothic"/>
              </a:rPr>
              <a:t>学生寒假期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WUVGSQ+MS-UIGothic"/>
                <a:cs typeface="WUVGSQ+MS-UIGothic"/>
              </a:rPr>
              <a:t>的安全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FFFFFF"/>
                </a:solidFill>
                <a:latin typeface="WUVGSQ+MS-UIGothic"/>
                <a:cs typeface="WUVGSQ+MS-UIGothic"/>
              </a:rPr>
              <a:t>管，及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FFFFFF"/>
                </a:solidFill>
                <a:latin typeface="WUVGSQ+MS-UIGothic"/>
                <a:cs typeface="WUVGSQ+MS-UIGothic"/>
              </a:rPr>
              <a:t>和排除安全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FFFFFF"/>
                </a:solidFill>
                <a:latin typeface="WUVGSQ+MS-UIGothic"/>
                <a:cs typeface="WUVGSQ+MS-UIGothic"/>
              </a:rPr>
              <a:t>患。同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WUVGSQ+MS-UIGothic"/>
                <a:cs typeface="WUVGSQ+MS-UIGothic"/>
              </a:rPr>
              <a:t>，学生也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FFFFFF"/>
                </a:solidFill>
                <a:latin typeface="WUVGSQ+MS-UIGothic"/>
                <a:cs typeface="WUVGSQ+MS-UIGothic"/>
              </a:rPr>
              <a:t>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觉</a:t>
            </a:r>
            <a:r>
              <a:rPr sz="1500">
                <a:solidFill>
                  <a:srgbClr val="FFFFFF"/>
                </a:solidFill>
                <a:latin typeface="WUVGSQ+MS-UIGothic"/>
                <a:cs typeface="WUVGSQ+MS-UIGothic"/>
              </a:rPr>
              <a:t>遵守法律法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WUVGSQ+MS-UIGothic"/>
                <a:cs typeface="WUVGSQ+MS-UIGothic"/>
              </a:rPr>
              <a:t>和社会公德，不参与危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FFF"/>
                </a:solidFill>
                <a:latin typeface="WUVGSQ+MS-UIGothic"/>
                <a:cs typeface="WUVGSQ+MS-UIGothic"/>
              </a:rPr>
              <a:t>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WUVGSQ+MS-UIGothic"/>
                <a:cs typeface="WUVGSQ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违</a:t>
            </a:r>
            <a:r>
              <a:rPr sz="1500">
                <a:solidFill>
                  <a:srgbClr val="FFFFFF"/>
                </a:solidFill>
                <a:latin typeface="WUVGSQ+MS-UIGothic"/>
                <a:cs typeface="WUVGSQ+MS-UIGothic"/>
              </a:rPr>
              <a:t>法行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WUVGSQ+MS-UIGothic"/>
                <a:cs typeface="WUVGS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00245" y="3073701"/>
            <a:ext cx="2663952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C3F55"/>
                </a:solidFill>
                <a:latin typeface="WUVGSQ+MS-UIGothic"/>
                <a:cs typeface="WUVGSQ+MS-UIGothic"/>
              </a:rPr>
              <a:t>交通安全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WUVGSQ+MS-UIGothic"/>
                <a:cs typeface="WUVGSQ+MS-UIGothic"/>
              </a:rPr>
              <a:t>遵守交通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规则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1919" y="1495964"/>
            <a:ext cx="209270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红</a:t>
            </a:r>
            <a:r>
              <a:rPr sz="2000" spc="25">
                <a:solidFill>
                  <a:srgbClr val="00A5B2"/>
                </a:solidFill>
                <a:latin typeface="WUVGSQ+MS-UIGothic"/>
                <a:cs typeface="WUVGSQ+MS-UIGothic"/>
              </a:rPr>
              <a:t>灯停，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绿</a:t>
            </a:r>
            <a:r>
              <a:rPr sz="2000" spc="23">
                <a:solidFill>
                  <a:srgbClr val="00A5B2"/>
                </a:solidFill>
                <a:latin typeface="WUVGSQ+MS-UIGothic"/>
                <a:cs typeface="WUVGSQ+MS-UIGothic"/>
              </a:rPr>
              <a:t>灯行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2805" y="1548759"/>
            <a:ext cx="477113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ULCAJQ+ACSWJM+MicrosoftYaHei"/>
                <a:cs typeface="ULCAJQ+ACSWJM+MicrosoftYaHei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91919" y="1919978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过马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路或者等待交通信号灯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，一定要遵守交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红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禁止通行，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才可前行。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91919" y="3187605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WUVGSQ+MS-UIGothic"/>
                <a:cs typeface="WUVGSQ+MS-UIGothic"/>
              </a:rPr>
              <a:t>走人行横道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67410" y="3253099"/>
            <a:ext cx="477113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ULCAJQ+ACSWJM+MicrosoftYaHei"/>
                <a:cs typeface="ULCAJQ+ACSWJM+MicrosoftYaHei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391919" y="3672578"/>
            <a:ext cx="44533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在有人行横道的地方，一定要走人行横道，不要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391919" y="4015478"/>
            <a:ext cx="15552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随意穿越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马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路。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391919" y="49840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WUVGSQ+MS-UIGothic"/>
                <a:cs typeface="WUVGSQ+MS-UIGothic"/>
              </a:rPr>
              <a:t>不要翻越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栏</a:t>
            </a:r>
            <a:r>
              <a:rPr sz="2000">
                <a:solidFill>
                  <a:srgbClr val="00A5B2"/>
                </a:solidFill>
                <a:latin typeface="WUVGSQ+MS-UIGothic"/>
                <a:cs typeface="WUVGSQ+MS-UIGothic"/>
              </a:rPr>
              <a:t>杆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76935" y="5050783"/>
            <a:ext cx="477113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ULCAJQ+ACSWJM+MicrosoftYaHei"/>
                <a:cs typeface="ULCAJQ+ACSWJM+MicrosoftYaHei"/>
              </a:rPr>
              <a:t>03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1391919" y="5408033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了省事而翻越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栏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杆或者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闯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入机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动车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道，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非常危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WUVGSQ+MS-UIGothic"/>
                <a:cs typeface="WUVGSQ+MS-UIGothic"/>
              </a:rPr>
              <a:t>注意行人及非机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动车</a:t>
            </a:r>
            <a:r>
              <a:rPr sz="3000">
                <a:solidFill>
                  <a:srgbClr val="00A5B2"/>
                </a:solidFill>
                <a:latin typeface="WUVGSQ+MS-UIGothic"/>
                <a:cs typeface="WUVGSQ+MS-UIGothic"/>
              </a:rPr>
              <a:t>安全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90395" y="148643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WUVGSQ+MS-UIGothic"/>
                <a:cs typeface="WUVGSQ+MS-UIGothic"/>
              </a:rPr>
              <a:t>注意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观</a:t>
            </a:r>
            <a:r>
              <a:rPr sz="2000" spc="23">
                <a:solidFill>
                  <a:srgbClr val="00A5B2"/>
                </a:solidFill>
                <a:latin typeface="WUVGSQ+MS-UIGothic"/>
                <a:cs typeface="WUVGSQ+MS-UIGothic"/>
              </a:rPr>
              <a:t>察路面情况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69694" y="1621810"/>
            <a:ext cx="50917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LCAJQ+ACSWJM+MicrosoftYaHei"/>
                <a:cs typeface="ULCAJQ+ACSWJM+MicrosoftYaHei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890395" y="1910453"/>
            <a:ext cx="45269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在路上行走或者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骑车时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，一定要注意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察路面情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况，特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是要注意那些可能影响交通安全的障碍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物或者坑洼。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890395" y="3241580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WUVGSQ+MS-UIGothic"/>
                <a:cs typeface="WUVGSQ+MS-UIGothic"/>
              </a:rPr>
              <a:t>不要与机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动车</a:t>
            </a:r>
            <a:r>
              <a:rPr sz="2000" spc="23">
                <a:solidFill>
                  <a:srgbClr val="00A5B2"/>
                </a:solidFill>
                <a:latin typeface="WUVGSQ+MS-UIGothic"/>
                <a:cs typeface="WUVGSQ+MS-UIGothic"/>
              </a:rPr>
              <a:t>争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抢</a:t>
            </a:r>
            <a:r>
              <a:rPr sz="2000" spc="23">
                <a:solidFill>
                  <a:srgbClr val="00A5B2"/>
                </a:solidFill>
                <a:latin typeface="WUVGSQ+MS-UIGothic"/>
                <a:cs typeface="WUVGSQ+MS-UIGothic"/>
              </a:rPr>
              <a:t>路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权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369060" y="3371235"/>
            <a:ext cx="50917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LCAJQ+ACSWJM+MicrosoftYaHei"/>
                <a:cs typeface="ULCAJQ+ACSWJM+MicrosoftYaHei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890395" y="3665593"/>
            <a:ext cx="481793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行人和非机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动车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在路上行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驶时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，一定要遵守交通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，不要与机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动车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抢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，避免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生交通事故。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908175" y="500941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WUVGSQ+MS-UIGothic"/>
                <a:cs typeface="WUVGSQ+MS-UIGothic"/>
              </a:rPr>
              <a:t>注意避</a:t>
            </a: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让</a:t>
            </a:r>
            <a:r>
              <a:rPr sz="2000" spc="25">
                <a:solidFill>
                  <a:srgbClr val="00A5B2"/>
                </a:solidFill>
                <a:latin typeface="WUVGSQ+MS-UIGothic"/>
                <a:cs typeface="WUVGSQ+MS-UIGothic"/>
              </a:rPr>
              <a:t>大型</a:t>
            </a: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车辆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381125" y="5163205"/>
            <a:ext cx="50917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LCAJQ+ACSWJM+MicrosoftYaHei"/>
                <a:cs typeface="ULCAJQ+ACSWJM+MicrosoftYaHei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890395" y="5433433"/>
            <a:ext cx="44533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在路上遇到大型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车辆时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，一定要保持安全距离，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并且要注意避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，避免被其盲区所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WUVGSQ+MS-UIGothic"/>
                <a:cs typeface="WUVGSQ+MS-UIGothic"/>
              </a:rPr>
              <a:t>乘坐公共交通工具的注意事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 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407129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WUVGSQ+MS-UIGothic"/>
                <a:cs typeface="WUVGSQ+MS-UIGothic"/>
              </a:rPr>
              <a:t>注意安全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门</a:t>
            </a:r>
            <a:r>
              <a:rPr sz="2300" spc="25">
                <a:solidFill>
                  <a:srgbClr val="00A5B2"/>
                </a:solidFill>
                <a:latin typeface="WUVGSQ+MS-UIGothic"/>
                <a:cs typeface="WUVGSQ+MS-UIGothic"/>
              </a:rPr>
              <a:t>和安全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锤</a:t>
            </a:r>
            <a:r>
              <a:rPr sz="2300" spc="25">
                <a:solidFill>
                  <a:srgbClr val="00A5B2"/>
                </a:solidFill>
                <a:latin typeface="WUVGSQ+MS-UIGothic"/>
                <a:cs typeface="WUVGSQ+MS-UIGothic"/>
              </a:rPr>
              <a:t>的使用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60605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在乘坐公交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或者地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铁时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，一定要知道安全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和安全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锤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的使用方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法，以便在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急情况下逃生。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WUVGSQ+MS-UIGothic"/>
                <a:cs typeface="WUVGSQ+MS-UIGothic"/>
              </a:rPr>
              <a:t>注意站台安全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13238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在等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或者上下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车时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，一定要注意站台安全，不要离站台太近，避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免掉入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轨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道或者被其他危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物品所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339206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WUVGSQ+MS-UIGothic"/>
                <a:cs typeface="WUVGSQ+MS-UIGothic"/>
              </a:rPr>
              <a:t>不要携</a:t>
            </a:r>
            <a:r>
              <a:rPr sz="2300" spc="23">
                <a:solidFill>
                  <a:srgbClr val="00A5B2"/>
                </a:solidFill>
                <a:latin typeface="SimSun"/>
                <a:cs typeface="SimSun"/>
              </a:rPr>
              <a:t>带</a:t>
            </a:r>
            <a:r>
              <a:rPr sz="2300" spc="25">
                <a:solidFill>
                  <a:srgbClr val="00A5B2"/>
                </a:solidFill>
                <a:latin typeface="WUVGSQ+MS-UIGothic"/>
                <a:cs typeface="WUVGSQ+MS-UIGothic"/>
              </a:rPr>
              <a:t>易燃易爆物品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2059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在乘坐公共交通工具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，一定不要携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易燃易爆物品，以免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生危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WUVGSQ+MS-UIGothic"/>
                <a:cs typeface="WUVGS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https://d.book118.com/055322321042011123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VWBSIT+EDHDGA+ArialMT</vt:lpstr>
      <vt:lpstr>Times New Roman</vt:lpstr>
      <vt:lpstr>WUVGSQ+MS-UIGothic</vt:lpstr>
      <vt:lpstr>SimSun</vt:lpstr>
      <vt:lpstr>ULCAJQ+ACSWJM+MicrosoftYaHei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2024-09-26T23:51:11.502</cp:lastPrinted>
  <dcterms:created xsi:type="dcterms:W3CDTF">2024-09-26T15:51:11Z</dcterms:created>
  <dcterms:modified xsi:type="dcterms:W3CDTF">2024-09-26T15:51:12Z</dcterms:modified>
</cp:coreProperties>
</file>