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EDLQKO+MS-UIGothic"/>
      <p:regular r:id="rId20"/>
    </p:embeddedFont>
    <p:embeddedFont>
      <p:font typeface="OBHGPP+JTFQVR+ArialMT"/>
      <p:regular r:id="rId21"/>
    </p:embeddedFont>
    <p:embeddedFont>
      <p:font typeface="SOUCNL+VWIIUD+MicrosoftYaHei-Bold"/>
      <p:regular r:id="rId22"/>
    </p:embeddedFont>
    <p:embeddedFont>
      <p:font typeface="ICRGGK+SKCMLO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D8F59-140C-4F53-9B29-D1CB69F51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F8B46-5DC8-4862-B4C2-FEA03EDD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9F76B-4422-4323-95C9-F6DFE49E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D676A-5AB9-4684-9D69-D766DE0E9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77BB54-86E6-4559-8268-5F12612A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A8F0F-DD25-4B7A-B67F-50C14BF4F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CD7CD-9AF2-47F6-AA69-0DD2C8C2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624ED-FEEE-4326-BFA2-183FE7BF2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22506-E898-4B4F-AE57-D5FD5725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CD21-12D7-42DD-8538-258279AE6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DC9A6-33DE-4358-A9D3-FC718B745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3300104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5705" y="3308684"/>
            <a:ext cx="4205889" cy="11159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>
                <a:solidFill>
                  <a:srgbClr val="000000"/>
                </a:solidFill>
                <a:latin typeface="OBHGPP+JTFQVR+ArialMT"/>
                <a:cs typeface="OBHGPP+JTFQVR+ArialMT"/>
              </a:rPr>
              <a:t>•</a:t>
            </a:r>
            <a:r>
              <a:rPr sz="1250" spc="84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手持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电动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工具是一种广泛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用于建筑、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和家庭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203200" marR="0">
              <a:lnSpc>
                <a:spcPts val="1200"/>
              </a:lnSpc>
              <a:spcBef>
                <a:spcPts val="30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修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域的工具，但它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也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来了一定的安全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。由</a:t>
            </a:r>
          </a:p>
          <a:p>
            <a:pPr marL="203200" marR="0">
              <a:lnSpc>
                <a:spcPts val="1200"/>
              </a:lnSpc>
              <a:spcBef>
                <a:spcPts val="24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于使用不当或工具本身的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，可能会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致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害甚至</a:t>
            </a:r>
          </a:p>
          <a:p>
            <a:pPr marL="203200" marR="0">
              <a:lnSpc>
                <a:spcPts val="1200"/>
              </a:lnSpc>
              <a:spcBef>
                <a:spcPts val="23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事故。因此，了解手持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电动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工具的安全使用方法和注</a:t>
            </a:r>
          </a:p>
          <a:p>
            <a:pPr marL="203200" marR="0">
              <a:lnSpc>
                <a:spcPts val="1200"/>
              </a:lnSpc>
              <a:spcBef>
                <a:spcPts val="29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意事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000000"/>
                </a:solidFill>
                <a:latin typeface="EDLQKO+MS-UIGothic"/>
                <a:cs typeface="EDLQKO+MS-UIGothic"/>
              </a:rPr>
              <a:t>非常重要。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程目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75168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1C7EBD"/>
                </a:solidFill>
                <a:latin typeface="OBHGPP+JTFQVR+ArialMT"/>
                <a:cs typeface="OBHGPP+JTFQVR+ArialMT"/>
              </a:rPr>
              <a:t>•</a:t>
            </a:r>
            <a:r>
              <a:rPr sz="1550" spc="669">
                <a:solidFill>
                  <a:srgbClr val="1C7EB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本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程旨在教授学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如何正确使用手持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工具，并了解其安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全操作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范，以避免潜在的安全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和事故。通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，学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将能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掌握手持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工具的安全使用技巧、常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见问题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及解决方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案，以及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理方法。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学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735117" cy="9182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1C7EBD"/>
                </a:solidFill>
                <a:latin typeface="OBHGPP+JTFQVR+ArialMT"/>
                <a:cs typeface="OBHGPP+JTFQVR+ArialMT"/>
              </a:rPr>
              <a:t>•</a:t>
            </a:r>
            <a:r>
              <a:rPr sz="1550" spc="669">
                <a:solidFill>
                  <a:srgbClr val="1C7EB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了使学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更好地掌握手持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工具的安全使用技巧，本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程将采用理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论讲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解、案例分析和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践操作相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合的教学方法。</a:t>
            </a:r>
          </a:p>
          <a:p>
            <a:pPr marL="203200" marR="0">
              <a:lnSpc>
                <a:spcPts val="1500"/>
              </a:lnSpc>
              <a:spcBef>
                <a:spcPts val="29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可以通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理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来了解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工具的基本原理和安全操作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范；通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案例分析来了解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用中可能出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和解</a:t>
            </a:r>
          </a:p>
          <a:p>
            <a:pPr marL="20320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决方案；最后，通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践操作来巩固所学知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和技能。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与分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SOUCNL+VWIIUD+MicrosoftYaHei-Bold"/>
                <a:cs typeface="SOUCNL+VWIIU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SOUCNL+VWIIUD+MicrosoftYaHei-Bold"/>
                <a:cs typeface="SOUCNL+VWIIU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手持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电动</a:t>
            </a: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工具定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分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1400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单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手握持、两手握持或用支撑件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夹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持的方式操作，由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带动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工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作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头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旋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转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或往复移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，完成各种作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的器具。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338607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钻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孔机、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电锤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、冲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击电钻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、角磨机、砂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轮</a:t>
            </a:r>
            <a:r>
              <a:rPr sz="1200">
                <a:solidFill>
                  <a:srgbClr val="1C7EBD"/>
                </a:solidFill>
                <a:latin typeface="EDLQKO+MS-UIGothic"/>
                <a:cs typeface="EDLQKO+MS-UIGothic"/>
              </a:rPr>
              <a:t>机等。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工作原理与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工作原理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机通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过齿轮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减速机构将旋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动传递给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工作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，使其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生一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定的机械运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，从而完成各种作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43AEF2"/>
                </a:solidFill>
                <a:latin typeface="EDLQKO+MS-UIGothic"/>
                <a:cs typeface="EDLQKO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95597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机、减速机构、工作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等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常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品牌与型号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4875" y="1736887"/>
            <a:ext cx="1493589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ICRGGK+SKCMLO+MicrosoftYaHei"/>
                <a:cs typeface="ICRGGK+SKCMLO+MicrosoftYaHei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71570" y="2741771"/>
            <a:ext cx="2218134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EDLQKO+MS-UIGothic"/>
                <a:cs typeface="EDLQKO+MS-UIGothic"/>
              </a:rPr>
              <a:t>博世、牧田、麦太保、百得等。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19944" y="27501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DLQKO+MS-UIGothic"/>
                <a:cs typeface="EDLQKO+MS-UIGothic"/>
              </a:rPr>
              <a:t>常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50" spc="25">
                <a:solidFill>
                  <a:srgbClr val="FFFFFF"/>
                </a:solidFill>
                <a:latin typeface="EDLQKO+MS-UIGothic"/>
                <a:cs typeface="EDLQKO+MS-UIGothic"/>
              </a:rPr>
              <a:t>型号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43710" y="4412142"/>
            <a:ext cx="1493589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ICRGGK+SKCMLO+MicrosoftYaHei"/>
                <a:cs typeface="ICRGGK+SKCMLO+MicrosoftYaHei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68145" y="539432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DLQKO+MS-UIGothic"/>
                <a:cs typeface="EDLQKO+MS-UIGothic"/>
              </a:rPr>
              <a:t>常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50" spc="25">
                <a:solidFill>
                  <a:srgbClr val="FFFFFF"/>
                </a:solidFill>
                <a:latin typeface="EDLQKO+MS-UIGothic"/>
                <a:cs typeface="EDLQKO+MS-UIGothic"/>
              </a:rPr>
              <a:t>品牌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74129" y="5389086"/>
            <a:ext cx="2331865" cy="6649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ICRGGK+SKCMLO+MicrosoftYaHei"/>
                <a:cs typeface="ICRGGK+SKCMLO+MicrosoftYaHei"/>
              </a:rPr>
              <a:t>DE402</a:t>
            </a:r>
            <a:r>
              <a:rPr sz="1200">
                <a:solidFill>
                  <a:srgbClr val="FFFFFF"/>
                </a:solidFill>
                <a:latin typeface="EDLQKO+MS-UIGothic"/>
                <a:cs typeface="EDLQKO+MS-UIGothic"/>
              </a:rPr>
              <a:t>砂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200">
                <a:solidFill>
                  <a:srgbClr val="FFFFFF"/>
                </a:solidFill>
                <a:latin typeface="EDLQKO+MS-UIGothic"/>
                <a:cs typeface="EDLQKO+MS-UIGothic"/>
              </a:rPr>
              <a:t>机、</a:t>
            </a:r>
            <a:r>
              <a:rPr sz="1200">
                <a:solidFill>
                  <a:srgbClr val="FFFFFF"/>
                </a:solidFill>
                <a:latin typeface="ICRGGK+SKCMLO+MicrosoftYaHei"/>
                <a:cs typeface="ICRGGK+SKCMLO+MicrosoftYaHei"/>
              </a:rPr>
              <a:t>DHP350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电锤</a:t>
            </a:r>
            <a:r>
              <a:rPr sz="1200">
                <a:solidFill>
                  <a:srgbClr val="FFFFFF"/>
                </a:solidFill>
                <a:latin typeface="EDLQKO+MS-UIGothic"/>
                <a:cs typeface="EDLQKO+MS-UIGothic"/>
              </a:rPr>
              <a:t>、</a:t>
            </a:r>
          </a:p>
          <a:p>
            <a:pPr marL="309879" marR="0">
              <a:lnSpc>
                <a:spcPts val="1250"/>
              </a:lnSpc>
              <a:spcBef>
                <a:spcPts val="85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ICRGGK+SKCMLO+MicrosoftYaHei"/>
                <a:cs typeface="ICRGGK+SKCMLO+MicrosoftYaHei"/>
              </a:rPr>
              <a:t>DHP450</a:t>
            </a:r>
            <a:r>
              <a:rPr sz="1200">
                <a:solidFill>
                  <a:srgbClr val="FFFFFF"/>
                </a:solidFill>
                <a:latin typeface="EDLQKO+MS-UIGothic"/>
                <a:cs typeface="EDLQKO+MS-UIGothic"/>
              </a:rPr>
              <a:t>冲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击电钻</a:t>
            </a:r>
            <a:r>
              <a:rPr sz="1200">
                <a:solidFill>
                  <a:srgbClr val="FFFFFF"/>
                </a:solidFill>
                <a:latin typeface="EDLQKO+MS-UIGothic"/>
                <a:cs typeface="EDLQK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安全操作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CRGGK+SKCMLO+MicrosoftYaHei"/>
                <a:cs typeface="ICRGGK+SKCML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CRGGK+SKCMLO+MicrosoftYaHei"/>
                <a:cs typeface="ICRGGK+SKCML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CRGGK+SKCMLO+MicrosoftYaHei"/>
                <a:cs typeface="ICRGGK+SKCML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97025" y="324992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DLQKO+MS-UIGothic"/>
                <a:cs typeface="EDLQKO+MS-UIGothic"/>
              </a:rPr>
              <a:t>操作前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05450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DLQKO+MS-UIGothic"/>
                <a:cs typeface="EDLQKO+MS-UIGothic"/>
              </a:rPr>
              <a:t>遵守操作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FFFFFF"/>
                </a:solidFill>
                <a:latin typeface="EDLQKO+MS-UIGothic"/>
                <a:cs typeface="EDLQKO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14205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DLQKO+MS-UIGothic"/>
                <a:cs typeface="EDLQKO+MS-UIGothic"/>
              </a:rPr>
              <a:t>操作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FFFFFF"/>
                </a:solidFill>
                <a:latin typeface="EDLQKO+MS-UIGothic"/>
                <a:cs typeface="EDLQKO+MS-UIGothic"/>
              </a:rPr>
              <a:t>境安全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7094" y="4659483"/>
            <a:ext cx="266176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使用前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应检查电动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工具的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、插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和开关是否完好无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确保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与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工具的要</a:t>
            </a:r>
          </a:p>
          <a:p>
            <a:pPr marL="771524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求相符合。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981575" y="465948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使用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工具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时应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按照制造商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提供的操作指南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行，避免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违</a:t>
            </a:r>
          </a:p>
          <a:p>
            <a:pPr marL="7715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操作。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990330" y="4659483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使用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工具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时应选择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平坦、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固的工作面，避免在潮湿、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高温或存在爆炸性气体的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境</a:t>
            </a:r>
          </a:p>
          <a:p>
            <a:pPr marL="771525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EDLQKO+MS-UIGothic"/>
                <a:cs typeface="EDLQKO+MS-UIGothic"/>
              </a:rPr>
              <a:t>中使用。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安全使用技巧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ICRGGK+SKCMLO+MicrosoftYaHei"/>
                <a:cs typeface="ICRGGK+SKCML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ICRGGK+SKCMLO+MicrosoftYaHei"/>
                <a:cs typeface="ICRGGK+SKCML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ICRGGK+SKCMLO+MicrosoftYaHei"/>
                <a:cs typeface="ICRGGK+SKCML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275659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使用合适的手套和防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眼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控制力度和速度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注意旋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转</a:t>
            </a:r>
            <a:r>
              <a:rPr sz="1550" spc="25">
                <a:solidFill>
                  <a:srgbClr val="43AEF2"/>
                </a:solidFill>
                <a:latin typeface="EDLQKO+MS-UIGothic"/>
                <a:cs typeface="EDLQKO+MS-UIGothic"/>
              </a:rPr>
              <a:t>方向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742618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使用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工具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时应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佩戴合适的手套和防</a:t>
            </a:r>
            <a:r>
              <a:rPr sz="1400">
                <a:solidFill>
                  <a:srgbClr val="1C7EBD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眼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镜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，以保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手部和眼睛的安全。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673916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使用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工具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时应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控制力度和速度，避免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度用力或速度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快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致意外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伤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673929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使用旋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转类电动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工具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时应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注意旋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转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方向，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避免因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误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操作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致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夹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手或其他意外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伤</a:t>
            </a:r>
            <a:r>
              <a:rPr sz="1400" spc="25">
                <a:solidFill>
                  <a:srgbClr val="1C7EBD"/>
                </a:solidFill>
                <a:latin typeface="EDLQKO+MS-UIGothic"/>
                <a:cs typeface="EDLQKO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安全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43AEF2"/>
                </a:solidFill>
                <a:latin typeface="EDLQKO+MS-UIGothic"/>
                <a:cs typeface="EDLQKO+MS-UIGothic"/>
              </a:rPr>
              <a:t>保养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OUCNL+VWIIUD+MicrosoftYaHei-Bold"/>
                <a:cs typeface="SOUCNL+VWIIU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OUCNL+VWIIUD+MicrosoftYaHei-Bold"/>
                <a:cs typeface="SOUCNL+VWIIU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OUCNL+VWIIUD+MicrosoftYaHei-Bold"/>
                <a:cs typeface="SOUCNL+VWIIU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EDLQKO+MS-UIGothic"/>
                <a:cs typeface="EDLQKO+MS-UIGothic"/>
              </a:rPr>
              <a:t>定期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EDLQKO+MS-UIGothic"/>
                <a:cs typeface="EDLQKO+MS-UIGothic"/>
              </a:rPr>
              <a:t>保养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润</a:t>
            </a:r>
            <a:r>
              <a:rPr sz="2000">
                <a:solidFill>
                  <a:srgbClr val="43AEF2"/>
                </a:solidFill>
                <a:latin typeface="EDLQKO+MS-UIGothic"/>
                <a:cs typeface="EDLQKO+MS-UIGothic"/>
              </a:rPr>
              <a:t>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3AEF2"/>
                </a:solidFill>
                <a:latin typeface="SimSun"/>
                <a:cs typeface="SimSun"/>
              </a:rPr>
              <a:t>储</a:t>
            </a:r>
            <a:r>
              <a:rPr sz="2000" spc="25">
                <a:solidFill>
                  <a:srgbClr val="43AEF2"/>
                </a:solidFill>
                <a:latin typeface="EDLQKO+MS-UIGothic"/>
                <a:cs typeface="EDLQKO+MS-UIGothic"/>
              </a:rPr>
              <a:t>存干燥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定期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检查电动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工具的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、插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、开关以及机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械部件是否完好无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现问题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及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时维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修或更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定期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对电动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工具的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承、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齿轮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等部件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滑，保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灵活。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不使用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工具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将其存放在干燥通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地方，避免潮湿和霉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1C7EBD"/>
                </a:solidFill>
                <a:latin typeface="EDLQKO+MS-UIGothic"/>
                <a:cs typeface="EDLQK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https://d.book118.com/055333001043011101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SimSun</vt:lpstr>
      <vt:lpstr>EDLQKO+MS-UIGothic</vt:lpstr>
      <vt:lpstr>OBHGPP+JTFQVR+ArialMT</vt:lpstr>
      <vt:lpstr>Times New Roman</vt:lpstr>
      <vt:lpstr>SOUCNL+VWIIUD+MicrosoftYaHei-Bold</vt:lpstr>
      <vt:lpstr>ICRGGK+SKCMLO+MicrosoftYaHei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2024-09-09T12:34:47.657</cp:lastPrinted>
  <dcterms:created xsi:type="dcterms:W3CDTF">2024-09-09T04:34:47Z</dcterms:created>
  <dcterms:modified xsi:type="dcterms:W3CDTF">2024-09-09T04:34:49Z</dcterms:modified>
</cp:coreProperties>
</file>