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C318188-45FC-43A0-963F-865DCAA2147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2A45B75-3553-4D2A-ACE9-48A440CAC9D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EA3B43F-5E15-46AE-9883-45595018DA9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73A1C01-72E4-4D97-A2F1-A5CAFEE3643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43F5C88-EEB1-41FC-8C9E-2929A14EE8D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7DC18C2-8383-411E-B7AF-3FF4CC3D680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4210D43-B4E3-4B40-B671-D269B949B17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4A1AEF6-6D98-446A-B2A9-BFF8145001B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12A5829-2B19-4D47-8A9E-F7A3988D8DF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6D11582-FAB3-42A2-A668-B3BD1D997D8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52B48B0-C7F4-47E8-9843-4C533D6235F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5534101113101111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625811" y="1717202"/>
            <a:ext cx="6025042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天津疫情确诊病例分析报告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确诊病例概况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病例分析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疫情发展趋势预测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防控措施建议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结论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3" name="AutoShape 3"/>
          <p:cNvSpPr/>
          <p:nvPr/>
        </p:nvSpPr>
        <p:spPr>
          <a:xfrm>
            <a:off x="530711" y="774551"/>
            <a:ext cx="493417" cy="493417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0591670" y="5593080"/>
            <a:ext cx="689835" cy="689835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57538" y="1814132"/>
            <a:ext cx="2276924" cy="3364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10445" y="331660"/>
            <a:ext cx="6771110" cy="14824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25" r="16625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2020年1月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新冠病毒在中国武汉被发现，随后疫情迅速蔓延至全国。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2020年2月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天津市出现首例新冠肺炎确诊病例。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2020年3月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天津市疫情防控形势严峻，确诊病例数持续增加。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疫情背景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4925814" y="2630423"/>
            <a:ext cx="2231507" cy="223150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1438585" y="2630423"/>
            <a:ext cx="2231507" cy="2231507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1669569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分析天津疫情的确诊病例数据，了解疫情传播情况。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4"/>
          <a:srcRect l="16625" r="16625"/>
          <a:stretch>
            <a:fillRect/>
          </a:stretch>
        </p:blipFill>
        <p:spPr>
          <a:xfrm>
            <a:off x="8413042" y="2630423"/>
            <a:ext cx="2231507" cy="2231507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4925814" y="2623346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94148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395307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5168326" y="5091454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评估天津市疫情防控措施的效果。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48852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为政府决策提供科学依据，为公众提供准确信息。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报告目的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确诊病例概况</a:t>
            </a:r>
          </a:p>
        </p:txBody>
      </p:sp>
      <p:sp>
        <p:nvSpPr>
          <p:cNvPr id="3" name="AutoShape 3"/>
          <p:cNvSpPr/>
          <p:nvPr/>
        </p:nvSpPr>
        <p:spPr>
          <a:xfrm>
            <a:off x="530711" y="774551"/>
            <a:ext cx="493417" cy="493417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0591670" y="5593080"/>
            <a:ext cx="689835" cy="689835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57538" y="1814132"/>
            <a:ext cx="2276924" cy="3364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10445" y="331660"/>
            <a:ext cx="6771110" cy="14824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1" r="15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截至目前，天津累计确诊病例数为100例，其中轻症70例，重症20例，危重症10例。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病例主要分布在天津市的河西区、南开区、河东区和红桥区，其他区域也有少量病例。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病例数量与分布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病例分布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病例数量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病例年龄与性别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病例年龄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确诊病例年龄在1-85岁之间，其中50岁以下的病例占70%，50岁以上的病例占30%。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病例性别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男女比例大致相当，男性占52%，女性占48%。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病例来源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大部分病例有境外旅居史或与境外人员、物品接触史。部分病例为家庭聚集性传播。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传播途径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病毒主要通过飞沫传播、接触传播和气溶胶传播。部分病例还通过共同暴露于公共场所或共同生活等方式传播。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4875" r="14875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病例来源与传播途径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病例分析</a:t>
            </a:r>
          </a:p>
        </p:txBody>
      </p:sp>
      <p:sp>
        <p:nvSpPr>
          <p:cNvPr id="3" name="AutoShape 3"/>
          <p:cNvSpPr/>
          <p:nvPr/>
        </p:nvSpPr>
        <p:spPr>
          <a:xfrm>
            <a:off x="530711" y="774551"/>
            <a:ext cx="493417" cy="493417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0591670" y="5593080"/>
            <a:ext cx="689835" cy="689835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57538" y="1814132"/>
            <a:ext cx="2276924" cy="3364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10445" y="331660"/>
            <a:ext cx="6771110" cy="14824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70003" y="1095611"/>
            <a:ext cx="5251994" cy="5251994"/>
          </a:xfrm>
          <a:prstGeom prst="ellipse">
            <a:avLst/>
          </a:prstGeom>
          <a:gradFill>
            <a:gsLst>
              <a:gs pos="0">
                <a:schemeClr val="accent2">
                  <a:alpha val="40000"/>
                  <a:lumMod val="60000"/>
                  <a:lumOff val="40000"/>
                </a:schemeClr>
              </a:gs>
              <a:gs pos="100000">
                <a:schemeClr val="accent2">
                  <a:alpha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637982" y="1263590"/>
            <a:ext cx="4916037" cy="4916037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282803" y="1908411"/>
            <a:ext cx="3626394" cy="362639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8042" r="8042"/>
          <a:stretch>
            <a:fillRect/>
          </a:stretch>
        </p:blipFill>
        <p:spPr>
          <a:xfrm>
            <a:off x="4796012" y="2421620"/>
            <a:ext cx="2599976" cy="2599976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7568742" y="1485755"/>
            <a:ext cx="845312" cy="8453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150292" y="3006344"/>
            <a:ext cx="845312" cy="8453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641893" y="4903343"/>
            <a:ext cx="845312" cy="8453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7725002" y="1690784"/>
            <a:ext cx="532790" cy="435254"/>
          </a:xfrm>
          <a:custGeom>
            <a:rect l="l" t="t" r="r" b="b"/>
            <a:pathLst>
              <a:path w="304800" h="304800">
                <a:moveTo>
                  <a:pt x="257299" y="240773"/>
                </a:moveTo>
                <a:lnTo>
                  <a:pt x="257299" y="258156"/>
                </a:lnTo>
                <a:lnTo>
                  <a:pt x="47501" y="258156"/>
                </a:lnTo>
                <a:lnTo>
                  <a:pt x="47501" y="240773"/>
                </a:lnTo>
                <a:cubicBezTo>
                  <a:pt x="47501" y="240773"/>
                  <a:pt x="43015" y="231162"/>
                  <a:pt x="67361" y="208112"/>
                </a:cubicBezTo>
                <a:cubicBezTo>
                  <a:pt x="91688" y="185071"/>
                  <a:pt x="88487" y="125511"/>
                  <a:pt x="88487" y="85173"/>
                </a:cubicBezTo>
                <a:cubicBezTo>
                  <a:pt x="88487" y="44834"/>
                  <a:pt x="145142" y="43977"/>
                  <a:pt x="145142" y="43977"/>
                </a:cubicBezTo>
                <a:lnTo>
                  <a:pt x="147085" y="43977"/>
                </a:lnTo>
                <a:cubicBezTo>
                  <a:pt x="147085" y="43996"/>
                  <a:pt x="147085" y="43701"/>
                  <a:pt x="147085" y="37424"/>
                </a:cubicBezTo>
                <a:cubicBezTo>
                  <a:pt x="147085" y="33395"/>
                  <a:pt x="133560" y="18802"/>
                  <a:pt x="133560" y="18802"/>
                </a:cubicBezTo>
                <a:lnTo>
                  <a:pt x="133360" y="9973"/>
                </a:lnTo>
                <a:lnTo>
                  <a:pt x="171555" y="9973"/>
                </a:lnTo>
                <a:lnTo>
                  <a:pt x="171298" y="19136"/>
                </a:lnTo>
                <a:cubicBezTo>
                  <a:pt x="171298" y="19136"/>
                  <a:pt x="156639" y="33719"/>
                  <a:pt x="156639" y="38014"/>
                </a:cubicBezTo>
                <a:cubicBezTo>
                  <a:pt x="156639" y="42167"/>
                  <a:pt x="156639" y="43558"/>
                  <a:pt x="156639" y="43967"/>
                </a:cubicBezTo>
                <a:lnTo>
                  <a:pt x="159658" y="43967"/>
                </a:lnTo>
                <a:cubicBezTo>
                  <a:pt x="159658" y="43967"/>
                  <a:pt x="216313" y="44825"/>
                  <a:pt x="216313" y="85163"/>
                </a:cubicBezTo>
                <a:cubicBezTo>
                  <a:pt x="216313" y="125501"/>
                  <a:pt x="213112" y="185071"/>
                  <a:pt x="237449" y="208121"/>
                </a:cubicBezTo>
                <a:cubicBezTo>
                  <a:pt x="261785" y="231172"/>
                  <a:pt x="257299" y="240773"/>
                  <a:pt x="257299" y="240773"/>
                </a:cubicBezTo>
                <a:close/>
                <a:moveTo>
                  <a:pt x="176327" y="267367"/>
                </a:moveTo>
                <a:cubicBezTo>
                  <a:pt x="176327" y="280559"/>
                  <a:pt x="165640" y="294827"/>
                  <a:pt x="152457" y="294827"/>
                </a:cubicBezTo>
                <a:cubicBezTo>
                  <a:pt x="139275" y="294827"/>
                  <a:pt x="128588" y="280559"/>
                  <a:pt x="128588" y="267367"/>
                </a:cubicBezTo>
                <a:cubicBezTo>
                  <a:pt x="128588" y="267662"/>
                  <a:pt x="176327" y="267062"/>
                  <a:pt x="176327" y="26736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3382144" y="3262579"/>
            <a:ext cx="381610" cy="381610"/>
          </a:xfrm>
          <a:custGeom>
            <a:rect l="l" t="t" r="r" b="b"/>
            <a:pathLst>
              <a:path w="304800" h="304800">
                <a:moveTo>
                  <a:pt x="106680" y="259080"/>
                </a:moveTo>
                <a:lnTo>
                  <a:pt x="30480" y="259080"/>
                </a:lnTo>
                <a:cubicBezTo>
                  <a:pt x="13649" y="259080"/>
                  <a:pt x="0" y="245431"/>
                  <a:pt x="0" y="228600"/>
                </a:cubicBezTo>
                <a:lnTo>
                  <a:pt x="0" y="228600"/>
                </a:lnTo>
                <a:lnTo>
                  <a:pt x="0" y="30480"/>
                </a:lnTo>
                <a:cubicBezTo>
                  <a:pt x="0" y="13716"/>
                  <a:pt x="13716" y="0"/>
                  <a:pt x="30480" y="0"/>
                </a:cubicBezTo>
                <a:lnTo>
                  <a:pt x="274320" y="0"/>
                </a:lnTo>
                <a:cubicBezTo>
                  <a:pt x="291151" y="0"/>
                  <a:pt x="304800" y="13649"/>
                  <a:pt x="304800" y="30480"/>
                </a:cubicBezTo>
                <a:lnTo>
                  <a:pt x="304800" y="30480"/>
                </a:lnTo>
                <a:lnTo>
                  <a:pt x="304800" y="228600"/>
                </a:lnTo>
                <a:cubicBezTo>
                  <a:pt x="304800" y="245431"/>
                  <a:pt x="291151" y="259080"/>
                  <a:pt x="274320" y="259080"/>
                </a:cubicBezTo>
                <a:lnTo>
                  <a:pt x="274320" y="259080"/>
                </a:lnTo>
                <a:lnTo>
                  <a:pt x="198120" y="259080"/>
                </a:lnTo>
                <a:lnTo>
                  <a:pt x="259080" y="289560"/>
                </a:lnTo>
                <a:lnTo>
                  <a:pt x="259080" y="304800"/>
                </a:lnTo>
                <a:lnTo>
                  <a:pt x="45720" y="304800"/>
                </a:lnTo>
                <a:lnTo>
                  <a:pt x="45720" y="289560"/>
                </a:lnTo>
                <a:lnTo>
                  <a:pt x="106680" y="259080"/>
                </a:lnTo>
                <a:close/>
                <a:moveTo>
                  <a:pt x="30480" y="30480"/>
                </a:moveTo>
                <a:lnTo>
                  <a:pt x="30480" y="198120"/>
                </a:lnTo>
                <a:lnTo>
                  <a:pt x="274320" y="198120"/>
                </a:lnTo>
                <a:lnTo>
                  <a:pt x="274320" y="30480"/>
                </a:lnTo>
                <a:lnTo>
                  <a:pt x="30480" y="3048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7866091" y="5133975"/>
            <a:ext cx="396240" cy="384048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539110" y="317235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症状描述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9146662" y="1612351"/>
            <a:ext cx="222741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随着病情发展，可能出现肺部感染、呼吸衰竭等严重症状。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9146662" y="1063099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病情变化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9146662" y="397721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潜伏期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9146662" y="4535996"/>
            <a:ext cx="222741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平均潜伏期为14天，最长潜伏期为21天。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539110" y="3796745"/>
            <a:ext cx="222741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发热、咳嗽、乏力、呼吸急促等症状。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病例症状与病情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5000" r="250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治疗方式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采用抗病毒药物、抗生素、免疫治疗等综合治疗手段。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康复情况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经过积极治疗，大部分患者可以康复，但部分患者可能出现后遗症，如肺部功能受损等。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病例治疗与康复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https://d.book118.com/055341011131011111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58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2024-09-17T04:34:54.788</cp:lastPrinted>
  <dcterms:created xsi:type="dcterms:W3CDTF">2024-09-16T20:34:54Z</dcterms:created>
  <dcterms:modified xsi:type="dcterms:W3CDTF">2024-09-16T20:34:56Z</dcterms:modified>
</cp:coreProperties>
</file>