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7" r:id="rId46"/>
  </p:sldIdLst>
  <p:sldSz cx="9144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tags" Target="tags/tag1.xml" /><Relationship Id="rId48" Type="http://schemas.openxmlformats.org/officeDocument/2006/relationships/presProps" Target="presProps.xml" /><Relationship Id="rId49" Type="http://schemas.openxmlformats.org/officeDocument/2006/relationships/viewProps" Target="viewProps.xml" /><Relationship Id="rId5" Type="http://schemas.openxmlformats.org/officeDocument/2006/relationships/slide" Target="slides/slide3.xml" /><Relationship Id="rId50" Type="http://schemas.openxmlformats.org/officeDocument/2006/relationships/theme" Target="theme/theme1.xml" /><Relationship Id="rId51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F1268-FE00-4C4A-A775-C54C7BB2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71647-AF11-4671-83F5-01F6F54E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6428-5966-453C-A5F1-0F36625C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D3D99-0E65-40E5-8308-1A763957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1785C-7F2E-4610-829D-49C36306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D55B6-8EC9-4E43-BBCA-5F254825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8F425-D950-42A8-9EB1-121CF6CF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DAEAB-C4B5-4400-AC63-AE67CF79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F7E46-18CA-4122-B421-69F4A359C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D34F4-0A6A-4996-A848-770C4148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E26E-F7D0-457D-B6C2-1B690725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L:\出版社\2014111547549265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8680"/>
            <a:ext cx="9144000" cy="630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gif" /><Relationship Id="rId4" Type="http://schemas.openxmlformats.org/officeDocument/2006/relationships/image" Target="../media/image1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533400"/>
            <a:ext cx="8115300" cy="563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0" y="5733256"/>
            <a:ext cx="9144000" cy="43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endParaRPr lang="zh-CN" altLang="zh-CN" smtClean="0"/>
          </a:p>
        </p:txBody>
      </p:sp>
      <p:pic>
        <p:nvPicPr>
          <p:cNvPr id="1031" name="Picture 7" descr="BJ204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867400"/>
            <a:ext cx="91440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GIF-396"/>
          <p:cNvPicPr>
            <a:picLocks noChangeAspect="1" noChangeArrowheads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438" y="479425"/>
            <a:ext cx="3759200" cy="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Text Box 11"/>
          <p:cNvSpPr txBox="1">
            <a:spLocks noChangeArrowheads="1"/>
          </p:cNvSpPr>
          <p:nvPr userDrawn="1"/>
        </p:nvSpPr>
        <p:spPr bwMode="auto">
          <a:xfrm>
            <a:off x="611505" y="44450"/>
            <a:ext cx="634936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sz="2400" smtClean="0">
                <a:latin typeface="华文行楷" panose="02010800040101010101" pitchFamily="2" charset="-122"/>
                <a:ea typeface="华文行楷" panose="02010800040101010101" pitchFamily="2" charset="-122"/>
              </a:rPr>
              <a:t> 含电阻、电容、电感元件的 直流电路分</a:t>
            </a:r>
            <a:endParaRPr sz="2400" smtClean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9" name="Picture 2" descr="L:\出版社\2014111547549265.JP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8680"/>
            <a:ext cx="9144000" cy="630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ctr" rtl="0" fontAlgn="base">
        <a:lnSpc>
          <a:spcPct val="130000"/>
        </a:lnSpc>
        <a:spcBef>
          <a:spcPct val="20000"/>
        </a:spcBef>
        <a:spcAft>
          <a:spcPct val="0"/>
        </a:spcAft>
        <a:defRPr kumimoji="1"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gi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19.gi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png" /><Relationship Id="rId3" Type="http://schemas.openxmlformats.org/officeDocument/2006/relationships/image" Target="../media/image19.gif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1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300302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703" y="980852"/>
            <a:ext cx="8115300" cy="951384"/>
          </a:xfrm>
        </p:spPr>
        <p:txBody>
          <a:bodyPr/>
          <a:lstStyle/>
          <a:p>
            <a:pPr algn="ctr">
              <a:lnSpc>
                <a:spcPct val="110000"/>
              </a:lnSpc>
            </a:pPr>
            <a:r>
              <a:rPr sz="4200">
                <a:latin typeface="华文行楷" panose="02010800040101010101" pitchFamily="2" charset="-122"/>
                <a:ea typeface="华文行楷" panose="02010800040101010101" pitchFamily="2" charset="-122"/>
              </a:rPr>
              <a:t> 含电阻、电容、电感元件的 直流电路分析</a:t>
            </a:r>
            <a:endParaRPr sz="42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908175" y="2564765"/>
            <a:ext cx="5572760" cy="2880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b="1"/>
              <a:t>3.1 电阻元件、电容元件与电感元件</a:t>
            </a:r>
            <a:endParaRPr b="1"/>
          </a:p>
          <a:p>
            <a:r>
              <a:rPr b="1"/>
              <a:t>3.2 换路定则</a:t>
            </a:r>
            <a:endParaRPr b="1"/>
          </a:p>
          <a:p>
            <a:r>
              <a:rPr b="1" smtClean="0"/>
              <a:t>3.3 初始值和稳态值的求解</a:t>
            </a:r>
            <a:endParaRPr b="1" smtClean="0"/>
          </a:p>
          <a:p>
            <a:r>
              <a:rPr b="1" smtClean="0"/>
              <a:t>3.4 </a:t>
            </a:r>
            <a:r>
              <a:rPr b="1" i="1" smtClean="0"/>
              <a:t>RC</a:t>
            </a:r>
            <a:r>
              <a:rPr b="1" smtClean="0"/>
              <a:t> 电路的响应</a:t>
            </a:r>
            <a:endParaRPr b="1" smtClean="0"/>
          </a:p>
          <a:p>
            <a:r>
              <a:rPr b="1" smtClean="0"/>
              <a:t>3.5 </a:t>
            </a:r>
            <a:r>
              <a:rPr b="1" i="1" smtClean="0"/>
              <a:t>RL </a:t>
            </a:r>
            <a:r>
              <a:rPr b="1" smtClean="0"/>
              <a:t>电路的响应</a:t>
            </a:r>
            <a:endParaRPr b="1" smtClean="0"/>
          </a:p>
          <a:p>
            <a:r>
              <a:rPr b="1" smtClean="0"/>
              <a:t>3.6 一阶线性电路暂态分析的三要素法</a:t>
            </a:r>
            <a:endParaRPr b="1" smtClean="0"/>
          </a:p>
        </p:txBody>
      </p:sp>
      <p:pic>
        <p:nvPicPr>
          <p:cNvPr id="6" name="Picture 10" descr="GIF014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1903" y="6317786"/>
            <a:ext cx="1042097" cy="548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en-US"/>
              <a:t>　　电风扇扇叶以1000r/min(转/分)的速度在三挡恒速转动,称为一个稳定状态(稳态)。 按下按键,转速提升到四挡以1500r/min转动,称为另一个稳态。三挡到四挡的转速变化 过程就是暂态过程。</a:t>
            </a:r>
            <a:br>
              <a:rPr lang="zh-CN" altLang="en-US"/>
            </a:br>
            <a:r>
              <a:rPr lang="zh-CN" altLang="en-US"/>
              <a:t>　　研究暂态过程是有意义的,因为利用电路暂态过程可以改善波形,也可产生锯齿波、 三角波、尖脉冲等特定波形并应用于电子电路。同时,暂态过程开始的瞬间可能产生过电 压、过电流而使电气设备或元件损坏,需要预防此类现象。</a:t>
            </a:r>
            <a:endParaRPr lang="zh-CN" altLang="en-US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能力要素</a:t>
            </a:r>
            <a:br>
              <a:rPr lang="zh-CN" altLang="zh-CN"/>
            </a:br>
            <a:r>
              <a:rPr lang="zh-CN" altLang="zh-CN"/>
              <a:t>　　(1)掌握换路定则,能够求解电路的初始值。 </a:t>
            </a:r>
            <a:br>
              <a:rPr lang="zh-CN" altLang="zh-CN"/>
            </a:br>
            <a:r>
              <a:rPr lang="zh-CN" altLang="zh-CN"/>
              <a:t>　　(2)能够求解电路的稳态值。 </a:t>
            </a:r>
            <a:br>
              <a:rPr lang="zh-CN" altLang="zh-CN"/>
            </a:br>
            <a:r>
              <a:rPr lang="zh-CN" altLang="zh-CN"/>
              <a:t>　　(3)能够求解一阶电路的时间常数。 </a:t>
            </a:r>
            <a:br>
              <a:rPr lang="zh-CN" altLang="zh-CN"/>
            </a:br>
            <a:r>
              <a:rPr lang="zh-CN" altLang="zh-CN"/>
              <a:t>　　(4)能够应用三要素法对一阶线性电路的暂态过程进行分析。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知识结构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305" y="1844675"/>
            <a:ext cx="7019925" cy="3486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1183640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3.1 电阻元件、 电容元件与电感元件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571500" y="1844675"/>
            <a:ext cx="8115300" cy="405003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 b="1"/>
              <a:t>3.1.1 电阻元件 </a:t>
            </a:r>
            <a:endParaRPr lang="zh-CN" altLang="zh-CN" b="1"/>
          </a:p>
          <a:p>
            <a:r>
              <a:rPr lang="zh-CN" altLang="zh-CN" b="1"/>
              <a:t>　　</a:t>
            </a:r>
            <a:r>
              <a:rPr lang="zh-CN" altLang="zh-CN"/>
              <a:t>电阻元件是消耗电能的元件。如图3.1.1所示,用u、i表示电压和电流均是随时间变化的瞬时值。根据欧姆定律可得</a:t>
            </a:r>
            <a:endParaRPr lang="zh-CN" altLang="zh-CN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215" y="4149090"/>
            <a:ext cx="6973570" cy="12827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图3.1.1 电阻元件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1470" y="1214120"/>
            <a:ext cx="3400425" cy="44291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(1)电阻元件为耗能元件,其将电能转化为其他形式的能量,比如平常讲的“发光发 热”。电阻元件还能够对电路的电压和电流进行调整。 </a:t>
            </a:r>
            <a:br>
              <a:rPr lang="zh-CN" altLang="zh-CN"/>
            </a:br>
            <a:r>
              <a:rPr lang="zh-CN" altLang="zh-CN"/>
              <a:t>　　(2)电阻单位为欧姆(Ω)。常用的电阻单位有千欧(kΩ)、兆欧(MΩ)等,换算关系为 </a:t>
            </a:r>
            <a:br>
              <a:rPr lang="zh-CN" altLang="zh-CN"/>
            </a:br>
            <a:r>
              <a:rPr lang="zh-CN" altLang="zh-CN"/>
              <a:t>　　　　　　1kΩ=1000Ω, 　　1MΩ=1000kΩ</a:t>
            </a:r>
            <a:br>
              <a:rPr lang="zh-CN" altLang="zh-CN"/>
            </a:br>
            <a:r>
              <a:rPr lang="zh-CN" altLang="zh-CN"/>
              <a:t>　　(3)电阻器类型众多,主要参数除了电阻外,还有额定功率等。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3.1.2 电容元件 </a:t>
            </a:r>
            <a:br>
              <a:rPr lang="zh-CN" altLang="zh-CN" b="1"/>
            </a:br>
            <a:r>
              <a:rPr lang="zh-CN" altLang="zh-CN" b="1"/>
              <a:t>　　</a:t>
            </a:r>
            <a:r>
              <a:rPr lang="zh-CN" altLang="zh-CN"/>
              <a:t>电容元件是储存电场能的元件。如图3.1.2所示,u 和i的定义同上,则电容的表达式为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820" y="2564765"/>
            <a:ext cx="5497830" cy="28244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895" y="3213100"/>
            <a:ext cx="1951990" cy="1927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图3.1.2 电容元件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1495425"/>
            <a:ext cx="3048000" cy="3867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由式(3.1.3)可得电容元件存储的电场能为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3160" y="2420620"/>
            <a:ext cx="6837680" cy="7016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(1)电容元件为储能元件,本身不消耗能量。除了存储电荷,电容元件还可用于电路 的旁路、去耦、滤波等。 </a:t>
            </a:r>
            <a:br>
              <a:rPr lang="zh-CN" altLang="zh-CN"/>
            </a:br>
            <a:r>
              <a:rPr lang="zh-CN" altLang="zh-CN"/>
              <a:t>　　(2)电容元件串联和并联的公式与电阻元件相反。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535" y="2924810"/>
            <a:ext cx="7962265" cy="1568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(3)电容单位为法拉(F)。常用的电容单位有毫法(mF)、微法(μF)、纳法(nF)和皮法 (pF)等,换算关系是 </a:t>
            </a:r>
            <a:br>
              <a:rPr lang="zh-CN" altLang="zh-CN"/>
            </a:br>
            <a:r>
              <a:rPr lang="zh-CN" altLang="zh-CN"/>
              <a:t>　　1F=1000mF, 1mF=1000μF, 1μF=1000nF, 1nF=1000pF </a:t>
            </a:r>
            <a:br>
              <a:rPr lang="zh-CN" altLang="zh-CN"/>
            </a:br>
            <a:r>
              <a:rPr lang="zh-CN" altLang="zh-CN"/>
              <a:t>　　</a:t>
            </a:r>
            <a:br>
              <a:rPr lang="zh-CN" altLang="zh-CN"/>
            </a:br>
            <a:r>
              <a:rPr lang="zh-CN" altLang="zh-CN"/>
              <a:t>　　(4)电容器类型众多,主要参数除了电容外,还有额定电压等。 常用的电阻器、电容器的标称值应符合表3.1.1所列数值,或再乘以10n 倍(n 为正整 数或负整数)。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795" y="2461260"/>
            <a:ext cx="7226935" cy="1935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3.1.3 电感元件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电感元件是存储磁场能的元件。如图3.1.3所示。u 和i的定义同上,电感 的表达式为</a:t>
            </a:r>
            <a:br>
              <a:rPr lang="zh-CN" altLang="zh-CN"/>
            </a:br>
            <a:br>
              <a:rPr lang="zh-CN" altLang="zh-CN"/>
            </a:br>
            <a:br>
              <a:rPr lang="zh-CN" altLang="zh-CN"/>
            </a:br>
            <a:br>
              <a:rPr lang="zh-CN" altLang="zh-CN"/>
            </a:br>
            <a:r>
              <a:rPr lang="zh-CN" altLang="zh-CN"/>
              <a:t>其中 N 指线圈匝数,Φ 指磁通。而电感元件产生的感应电动势为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620" y="2853055"/>
            <a:ext cx="1648460" cy="78803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865" y="4869180"/>
            <a:ext cx="1819910" cy="654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05" y="1484630"/>
            <a:ext cx="8101965" cy="30727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图3.1.3 电感元件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1518920"/>
            <a:ext cx="3048000" cy="3819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当电流增大时,磁场能增大,电感元件从电源取用电能;当电流减小时,磁场能减小, 电感元件向电源放还能量。</a:t>
            </a:r>
            <a:br>
              <a:rPr lang="zh-CN" altLang="zh-CN"/>
            </a:br>
            <a:r>
              <a:rPr lang="zh-CN" altLang="zh-CN"/>
              <a:t>　　(1)电感元件也是储能元件,本身不消耗能量。电感元件在电路中还起到滤波、振荡、 延迟、陷波等作用。</a:t>
            </a:r>
            <a:br>
              <a:rPr lang="zh-CN" altLang="zh-CN"/>
            </a:br>
            <a:r>
              <a:rPr lang="zh-CN" altLang="zh-CN"/>
              <a:t>　　(2)电感元件串联和并联的公式与电阻元件类似。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05" y="3717290"/>
            <a:ext cx="8209280" cy="15976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(3)电感单位为亨利(H)。常用的电感单位有毫亨(mH)、微亨(μH)等。 </a:t>
            </a:r>
            <a:br>
              <a:rPr lang="zh-CN" altLang="zh-CN"/>
            </a:br>
            <a:r>
              <a:rPr lang="zh-CN" altLang="zh-CN"/>
              <a:t>　　(4)电感器类型众多,主要参数除了电感外,还有额定电流等。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5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98" y="6269459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1111885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3.2 换 路 定 则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571500" y="1772920"/>
            <a:ext cx="8115300" cy="400812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/>
              <a:t>　　换路指电路状态的改变,如电路接通、切断、短路、电压改变或参数改变等。当电路换 路时,电路中的能量发生变化,因为</a:t>
            </a:r>
            <a:endParaRPr lang="zh-CN" altLang="zh-CN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6010" y="4077335"/>
            <a:ext cx="1439545" cy="8997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而功率不可能达到无穷大,所以能量不能突变。可见暂态过程是电路发生换路后,储 能元件的能量不能突变而导致的。 </a:t>
            </a:r>
            <a:br>
              <a:rPr lang="zh-CN" altLang="zh-CN"/>
            </a:br>
            <a:r>
              <a:rPr lang="zh-CN" altLang="zh-CN"/>
              <a:t>　　设t=0表示换路瞬间,定为计时起点;t=0— 表示换路前的终了瞬间;t=0+ 表示换路 后的初始瞬间,对应初始值;t=∞表示换路后达到稳定状态的时刻,对应稳态值。 </a:t>
            </a:r>
            <a:br>
              <a:rPr lang="zh-CN" altLang="zh-CN"/>
            </a:br>
            <a:r>
              <a:rPr lang="zh-CN" altLang="zh-CN"/>
              <a:t>　　由式(3.1.4)和式(3.1.8)可知,电容元件存储的能量与电压有关,电感元件存储的能量 与电流有关,且电容电压u</a:t>
            </a:r>
            <a:r>
              <a:rPr lang="zh-CN" altLang="zh-CN" baseline="-25000"/>
              <a:t>C</a:t>
            </a:r>
            <a:r>
              <a:rPr lang="zh-CN" altLang="zh-CN"/>
              <a:t> 和电感电流i</a:t>
            </a:r>
            <a:r>
              <a:rPr lang="zh-CN" altLang="zh-CN" baseline="-25000"/>
              <a:t>L</a:t>
            </a:r>
            <a:r>
              <a:rPr lang="zh-CN" altLang="zh-CN"/>
              <a:t> 不能突变。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t=0- 到t=0+ 瞬间电容元件上的电压和电感元件上的电流不能突变,这就是换路定 则。如式(3.2.1)所示。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450" y="2924810"/>
            <a:ext cx="7257415" cy="1126490"/>
          </a:xfrm>
          <a:prstGeom prst="rect">
            <a:avLst/>
          </a:prstGeom>
        </p:spPr>
      </p:pic>
      <p:pic>
        <p:nvPicPr>
          <p:cNvPr id="6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98" y="6269459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1183640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3.3 初始值和稳态值的求解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11505" y="1772920"/>
            <a:ext cx="8115300" cy="428117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 b="1"/>
              <a:t>3.3.1 初始值的求解 </a:t>
            </a:r>
            <a:endParaRPr lang="zh-CN" altLang="zh-CN" b="1"/>
          </a:p>
          <a:p>
            <a:r>
              <a:rPr lang="zh-CN" altLang="zh-CN" b="1"/>
              <a:t>　　</a:t>
            </a:r>
            <a:r>
              <a:rPr lang="zh-CN" altLang="zh-CN"/>
              <a:t>初始值指电路中各u、i在t =0</a:t>
            </a:r>
            <a:r>
              <a:rPr lang="zh-CN" altLang="zh-CN" baseline="-25000"/>
              <a:t>+</a:t>
            </a:r>
            <a:r>
              <a:rPr lang="zh-CN" altLang="zh-CN"/>
              <a:t> 时的数值。 </a:t>
            </a:r>
            <a:endParaRPr lang="zh-CN" altLang="zh-CN"/>
          </a:p>
          <a:p>
            <a:r>
              <a:rPr lang="zh-CN" altLang="zh-CN"/>
              <a:t>　　</a:t>
            </a:r>
            <a:r>
              <a:rPr lang="zh-CN" altLang="zh-CN" b="1"/>
              <a:t>1.u</a:t>
            </a:r>
            <a:r>
              <a:rPr lang="zh-CN" altLang="zh-CN" b="1" baseline="-25000"/>
              <a:t>C</a:t>
            </a:r>
            <a:r>
              <a:rPr lang="zh-CN" altLang="zh-CN" b="1"/>
              <a:t>(0</a:t>
            </a:r>
            <a:r>
              <a:rPr lang="zh-CN" altLang="zh-CN" b="1" baseline="-25000"/>
              <a:t>+ </a:t>
            </a:r>
            <a:r>
              <a:rPr lang="zh-CN" altLang="zh-CN" b="1"/>
              <a:t>)、i</a:t>
            </a:r>
            <a:r>
              <a:rPr lang="zh-CN" altLang="zh-CN" b="1" baseline="-25000">
                <a:sym typeface="+mn-ea"/>
              </a:rPr>
              <a:t>L</a:t>
            </a:r>
            <a:r>
              <a:rPr lang="zh-CN" altLang="zh-CN" b="1"/>
              <a:t>(0</a:t>
            </a:r>
            <a:r>
              <a:rPr lang="zh-CN" altLang="zh-CN" b="1" baseline="-25000">
                <a:sym typeface="+mn-ea"/>
              </a:rPr>
              <a:t>+ </a:t>
            </a:r>
            <a:r>
              <a:rPr lang="zh-CN" altLang="zh-CN" b="1"/>
              <a:t> )的求法</a:t>
            </a:r>
            <a:r>
              <a:rPr lang="zh-CN" altLang="zh-CN"/>
              <a:t> </a:t>
            </a:r>
            <a:endParaRPr lang="zh-CN" altLang="zh-CN"/>
          </a:p>
          <a:p>
            <a:r>
              <a:rPr lang="zh-CN" altLang="zh-CN"/>
              <a:t>　　若t=0— 的电路(即换路前的电路)储能元件没有储能,则u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 (0</a:t>
            </a:r>
            <a:r>
              <a:rPr lang="zh-CN" altLang="zh-CN" baseline="-25000"/>
              <a:t>-</a:t>
            </a:r>
            <a:r>
              <a:rPr lang="zh-CN" altLang="zh-CN"/>
              <a:t> ) =0、i</a:t>
            </a:r>
            <a:r>
              <a:rPr lang="zh-CN" altLang="zh-CN" baseline="-25000">
                <a:sym typeface="+mn-ea"/>
              </a:rPr>
              <a:t>L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-</a:t>
            </a:r>
            <a:r>
              <a:rPr lang="zh-CN" altLang="zh-CN"/>
              <a:t> ) =0。若 换路前的电路已处于稳态,则将电容元件视为开路,电感元件视为短路,求出u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-</a:t>
            </a:r>
            <a:r>
              <a:rPr lang="zh-CN" altLang="zh-CN"/>
              <a:t> )、 i</a:t>
            </a:r>
            <a:r>
              <a:rPr lang="zh-CN" altLang="zh-CN" baseline="-25000">
                <a:sym typeface="+mn-ea"/>
              </a:rPr>
              <a:t>L</a:t>
            </a:r>
            <a:r>
              <a:rPr lang="zh-CN" altLang="zh-CN"/>
              <a:t>(0</a:t>
            </a:r>
            <a:r>
              <a:rPr lang="zh-CN" altLang="zh-CN" baseline="-25000">
                <a:sym typeface="+mn-ea"/>
              </a:rPr>
              <a:t>-</a:t>
            </a:r>
            <a:r>
              <a:rPr lang="zh-CN" altLang="zh-CN"/>
              <a:t> )。 根据换路定则,可得u</a:t>
            </a:r>
            <a:r>
              <a:rPr lang="zh-CN" altLang="zh-CN" baseline="-25000"/>
              <a:t>C</a:t>
            </a:r>
            <a:r>
              <a:rPr lang="zh-CN" altLang="zh-CN"/>
              <a:t>(0</a:t>
            </a:r>
            <a:r>
              <a:rPr lang="zh-CN" altLang="zh-CN" baseline="-25000"/>
              <a:t>+</a:t>
            </a:r>
            <a:r>
              <a:rPr lang="zh-CN" altLang="zh-CN"/>
              <a:t> )和i</a:t>
            </a:r>
            <a:r>
              <a:rPr lang="zh-CN" altLang="zh-CN" baseline="-25000"/>
              <a:t>L</a:t>
            </a:r>
            <a:r>
              <a:rPr lang="zh-CN" altLang="zh-CN"/>
              <a:t>(0</a:t>
            </a:r>
            <a:r>
              <a:rPr lang="zh-CN" altLang="zh-CN" baseline="-25000">
                <a:sym typeface="+mn-ea"/>
              </a:rPr>
              <a:t>+ </a:t>
            </a:r>
            <a:r>
              <a:rPr lang="zh-CN" altLang="zh-CN"/>
              <a:t> )。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　　2.其他初始值的求法 </a:t>
            </a:r>
            <a:br>
              <a:rPr lang="zh-CN" altLang="zh-CN"/>
            </a:br>
            <a:r>
              <a:rPr lang="zh-CN" altLang="zh-CN"/>
              <a:t>　　若u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) =0、i</a:t>
            </a:r>
            <a:r>
              <a:rPr lang="zh-CN" altLang="zh-CN" baseline="-25000">
                <a:sym typeface="+mn-ea"/>
              </a:rPr>
              <a:t>L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) =0,则在换路后t=0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的电路中,将电容元件视为短路,电感 元件视为开路,进而计算其他初始值。 </a:t>
            </a:r>
            <a:br>
              <a:rPr lang="zh-CN" altLang="zh-CN"/>
            </a:br>
            <a:r>
              <a:rPr lang="zh-CN" altLang="zh-CN"/>
              <a:t>　　若u</a:t>
            </a:r>
            <a:r>
              <a:rPr lang="zh-CN" altLang="zh-CN" baseline="-25000"/>
              <a:t>C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) ≠0、i</a:t>
            </a:r>
            <a:r>
              <a:rPr lang="zh-CN" altLang="zh-CN" baseline="-25000">
                <a:sym typeface="+mn-ea"/>
              </a:rPr>
              <a:t>L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) ≠0,则在换路后t=0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的电路中,电容元件用理想电压源代 替,其输出电压为u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 (0</a:t>
            </a:r>
            <a:r>
              <a:rPr lang="zh-CN" altLang="zh-CN" baseline="-25000">
                <a:sym typeface="+mn-ea"/>
              </a:rPr>
              <a:t>+</a:t>
            </a:r>
            <a:r>
              <a:rPr lang="zh-CN" altLang="zh-CN"/>
              <a:t> ) ;电感元件用理想电流源代替,其输出电流为i</a:t>
            </a:r>
            <a:r>
              <a:rPr lang="zh-CN" altLang="zh-CN" baseline="-25000">
                <a:sym typeface="+mn-ea"/>
              </a:rPr>
              <a:t>L</a:t>
            </a:r>
            <a:r>
              <a:rPr lang="zh-CN" altLang="zh-CN"/>
              <a:t> (0</a:t>
            </a:r>
            <a:r>
              <a:rPr lang="zh-CN" altLang="zh-CN" baseline="-25000"/>
              <a:t>+</a:t>
            </a:r>
            <a:r>
              <a:rPr lang="zh-CN" altLang="zh-CN"/>
              <a:t> ) 。然后按照 模块2 的电路分析方法求解其他初始值。 </a:t>
            </a:r>
            <a:br>
              <a:rPr lang="zh-CN" altLang="zh-CN"/>
            </a:br>
            <a:r>
              <a:rPr lang="zh-CN" altLang="zh-CN"/>
              <a:t>　　换路后u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和i</a:t>
            </a:r>
            <a:r>
              <a:rPr lang="zh-CN" altLang="zh-CN" baseline="-25000"/>
              <a:t>L</a:t>
            </a:r>
            <a:r>
              <a:rPr lang="zh-CN" altLang="zh-CN"/>
              <a:t> 之外的其他量是可以突变的,因此不适用换路定则。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3.3.2 稳态值的求解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稳态值指电路中各u、i在t =∞时的数值。 在t=0+ 的电路(即换路后的电路)基础上,将电容元件视为开路,电感元件视为短路, 进而应用模块2 的电路分析方法求解电压和电流的稳态值。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　【例3.3.1】 </a:t>
            </a:r>
            <a:r>
              <a:rPr lang="zh-CN" altLang="zh-CN"/>
              <a:t>电路如图3.3.1所示,开关S闭合前电容元件和电感元件均未储能。试求 电路中标注的电压、电流的初始值和稳态值。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图3.3.1 例3.3.1的电路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685" y="2997200"/>
            <a:ext cx="5118735" cy="23533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grpSp>
        <p:nvGrpSpPr>
          <p:cNvPr id="4" name="组合 3"/>
          <p:cNvGrpSpPr/>
          <p:nvPr/>
        </p:nvGrpSpPr>
        <p:grpSpPr>
          <a:xfrm>
            <a:off x="899795" y="943610"/>
            <a:ext cx="6428740" cy="5565775"/>
            <a:chOff x="1757" y="1431"/>
            <a:chExt cx="8820" cy="7559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57" y="1431"/>
              <a:ext cx="7890" cy="3735"/>
            </a:xfrm>
            <a:prstGeom prst="rect">
              <a:avLst/>
            </a:prstGeom>
          </p:spPr>
        </p:pic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757" y="5166"/>
              <a:ext cx="8820" cy="38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图3.3.2 t=0</a:t>
            </a:r>
            <a:r>
              <a:rPr lang="zh-CN" altLang="zh-CN" baseline="-25000"/>
              <a:t>+</a:t>
            </a:r>
            <a:r>
              <a:rPr lang="zh-CN" altLang="zh-CN"/>
              <a:t> 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320" y="2138045"/>
            <a:ext cx="5038725" cy="25812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图3.3.3 t=∞的电路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370" y="2171700"/>
            <a:ext cx="5000625" cy="2514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en-US" b="1"/>
              <a:t>　　</a:t>
            </a:r>
            <a:r>
              <a:rPr lang="en-US" altLang="zh-CN" b="1"/>
              <a:t>【例3.3.2】 </a:t>
            </a:r>
            <a:r>
              <a:rPr lang="en-US" altLang="zh-CN"/>
              <a:t>电路如图3.3.4所示,换路前已处于稳态。U=8V,R=2Ω,R</a:t>
            </a:r>
            <a:r>
              <a:rPr lang="en-US" altLang="zh-CN" baseline="-25000"/>
              <a:t>1</a:t>
            </a:r>
            <a:r>
              <a:rPr lang="en-US" altLang="zh-CN"/>
              <a:t>=R</a:t>
            </a:r>
            <a:r>
              <a:rPr lang="en-US" altLang="zh-CN" baseline="-25000"/>
              <a:t>2</a:t>
            </a:r>
            <a:r>
              <a:rPr lang="en-US" altLang="zh-CN"/>
              <a:t>= R</a:t>
            </a:r>
            <a:r>
              <a:rPr lang="en-US" altLang="zh-CN" baseline="-25000"/>
              <a:t>3</a:t>
            </a:r>
            <a:r>
              <a:rPr lang="en-US" altLang="zh-CN"/>
              <a:t>=4Ω,试求电路中已标注的电压、电流的初始值和稳态值。</a:t>
            </a:r>
            <a:endParaRPr lang="en-US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图3.3.4 例3.3.2的电路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2853055"/>
            <a:ext cx="5600700" cy="2809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解 (</a:t>
            </a:r>
            <a:r>
              <a:rPr lang="zh-CN" altLang="zh-CN"/>
              <a:t>1)换路前电路已处于稳态,电容元件视为开路,电感元件视为短路,t=0— 时电 路如图3.3.5所示。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305" y="2277110"/>
            <a:ext cx="6706235" cy="175006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305" y="4027170"/>
            <a:ext cx="5783580" cy="1095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图3.3.5 t=0- 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45" y="2047875"/>
            <a:ext cx="5553075" cy="2762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en-US"/>
              <a:t>　　(2)t = 0</a:t>
            </a:r>
            <a:r>
              <a:rPr lang="zh-CN" altLang="en-US" baseline="-25000"/>
              <a:t>+ </a:t>
            </a:r>
            <a:r>
              <a:rPr lang="zh-CN" altLang="en-US"/>
              <a:t>时电路如图3.3.6所示。</a:t>
            </a:r>
            <a:endParaRPr lang="zh-CN" altLang="en-US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grpSp>
        <p:nvGrpSpPr>
          <p:cNvPr id="4" name="组合 3"/>
          <p:cNvGrpSpPr/>
          <p:nvPr/>
        </p:nvGrpSpPr>
        <p:grpSpPr>
          <a:xfrm>
            <a:off x="1030605" y="1864995"/>
            <a:ext cx="7179310" cy="3896995"/>
            <a:chOff x="3097" y="4950"/>
            <a:chExt cx="8721" cy="4174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7" y="4950"/>
              <a:ext cx="8205" cy="900"/>
            </a:xfrm>
            <a:prstGeom prst="rect">
              <a:avLst/>
            </a:prstGeom>
          </p:spPr>
        </p:pic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18" y="5854"/>
              <a:ext cx="8700" cy="327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图3.3.6 t=0+ 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820" y="2004695"/>
            <a:ext cx="5419725" cy="28479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(3)t=∞时电路如图3.3.7所示。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2000885"/>
            <a:ext cx="7031355" cy="28562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图3.3.7 t=∞的电路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820" y="2019300"/>
            <a:ext cx="5419725" cy="2819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【专3.1】 </a:t>
            </a:r>
            <a:r>
              <a:rPr lang="zh-CN" altLang="zh-CN"/>
              <a:t>电路如图1所示,换路后电容元件的初始值u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(0</a:t>
            </a:r>
            <a:r>
              <a:rPr lang="zh-CN" altLang="zh-CN" baseline="-25000"/>
              <a:t>+</a:t>
            </a:r>
            <a:r>
              <a:rPr lang="zh-CN" altLang="zh-CN"/>
              <a:t> ) =0,稳态值u</a:t>
            </a:r>
            <a:r>
              <a:rPr lang="zh-CN" altLang="zh-CN" baseline="-25000"/>
              <a:t>C</a:t>
            </a:r>
            <a:r>
              <a:rPr lang="zh-CN" altLang="zh-CN"/>
              <a:t> (∞) =5V。尝试分析暂态过程,即u</a:t>
            </a:r>
            <a:r>
              <a:rPr lang="zh-CN" altLang="zh-CN" baseline="-25000"/>
              <a:t>C</a:t>
            </a:r>
            <a:r>
              <a:rPr lang="zh-CN" altLang="zh-CN"/>
              <a:t> </a:t>
            </a:r>
            <a:r>
              <a:rPr lang="zh-CN" altLang="zh-CN">
                <a:sym typeface="+mn-ea"/>
              </a:rPr>
              <a:t>(</a:t>
            </a:r>
            <a:r>
              <a:rPr lang="zh-CN" altLang="zh-CN"/>
              <a:t>t ) 变化过程。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图1 专3.1的电路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785" y="2637155"/>
            <a:ext cx="5350510" cy="29540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【练3.1】 </a:t>
            </a:r>
            <a:r>
              <a:rPr lang="zh-CN" altLang="zh-CN"/>
              <a:t>电路如图2所示,换路前已处于稳态,求换路后电流i的初始值。</a:t>
            </a:r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【练3.  2】</a:t>
            </a:r>
            <a:r>
              <a:rPr lang="zh-CN" altLang="zh-CN"/>
              <a:t> 电路如图2所示,求换路后电流i的稳态值。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图2 练3.1和练3.2的电路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0" y="3213100"/>
            <a:ext cx="6400800" cy="1866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>
                <a:sym typeface="+mn-ea"/>
              </a:rPr>
              <a:t>【</a:t>
            </a:r>
            <a:r>
              <a:rPr lang="zh-CN" altLang="zh-CN" b="1"/>
              <a:t>练3.3】 </a:t>
            </a:r>
            <a:r>
              <a:rPr lang="zh-CN" altLang="zh-CN"/>
              <a:t>电路如图3所示,在达到稳定状态后移动 R</a:t>
            </a:r>
            <a:r>
              <a:rPr lang="zh-CN" altLang="zh-CN" baseline="-25000"/>
              <a:t>1 </a:t>
            </a:r>
            <a:r>
              <a:rPr lang="zh-CN" altLang="zh-CN"/>
              <a:t>上的滑动触点将产生暂态过 程。试分析原因。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 练3.3的电路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825" y="2348865"/>
            <a:ext cx="5086350" cy="3067050"/>
          </a:xfrm>
          <a:prstGeom prst="rect">
            <a:avLst/>
          </a:prstGeom>
        </p:spPr>
      </p:pic>
      <p:pic>
        <p:nvPicPr>
          <p:cNvPr id="6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98" y="6269459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1156335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3.4 RC 电路的响应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11505" y="1772920"/>
            <a:ext cx="8115300" cy="408368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 b="1"/>
            </a:br>
            <a:r>
              <a:rPr lang="zh-CN" altLang="zh-CN" b="1"/>
              <a:t>3.4.1 RC 电路的零输入响应 </a:t>
            </a:r>
            <a:endParaRPr lang="zh-CN" altLang="zh-CN"/>
          </a:p>
          <a:p>
            <a:r>
              <a:rPr lang="zh-CN" altLang="zh-CN"/>
              <a:t>　　所谓零输入,指换路后的输入为零。即无电源激励,仅由电容元件的初始储能所产生 的电路响应,称为RC 电路的零输入响应。它实际上研究RC 电路的放电过程。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如图3.4.1所示,换路前电路处于稳态,u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(0</a:t>
            </a:r>
            <a:r>
              <a:rPr lang="zh-CN" altLang="zh-CN" baseline="-25000"/>
              <a:t>-</a:t>
            </a:r>
            <a:r>
              <a:rPr lang="zh-CN" altLang="zh-CN"/>
              <a:t> ) =U。根据换路定则,换路后 (开关由1到2)u</a:t>
            </a:r>
            <a:r>
              <a:rPr lang="zh-CN" altLang="zh-CN" baseline="-25000"/>
              <a:t>C</a:t>
            </a:r>
            <a:r>
              <a:rPr lang="zh-CN" altLang="zh-CN"/>
              <a:t> (0</a:t>
            </a:r>
            <a:r>
              <a:rPr lang="zh-CN" altLang="zh-CN" baseline="-25000"/>
              <a:t>+</a:t>
            </a:r>
            <a:r>
              <a:rPr lang="zh-CN" altLang="zh-CN"/>
              <a:t> ) =U,电容元件经电阻元件开始放电。达到稳态后,即放电 完毕,u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(∞) =0。因此讨论的是u</a:t>
            </a:r>
            <a:r>
              <a:rPr lang="zh-CN" altLang="zh-CN" baseline="-25000">
                <a:sym typeface="+mn-ea"/>
              </a:rPr>
              <a:t>C</a:t>
            </a:r>
            <a:r>
              <a:rPr lang="zh-CN" altLang="zh-CN"/>
              <a:t> (t) 从U 衰减到0的变化规律。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图3.4.1 RC 电路的零输入响应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045" y="2124075"/>
            <a:ext cx="4867275" cy="2609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05" y="1124585"/>
            <a:ext cx="8085455" cy="34575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式(3.4.2)中</a:t>
            </a:r>
            <a:br>
              <a:rPr lang="zh-CN" altLang="zh-CN"/>
            </a:br>
            <a:br>
              <a:rPr lang="zh-CN" altLang="zh-CN"/>
            </a:br>
            <a:br>
              <a:rPr lang="zh-CN" altLang="zh-CN"/>
            </a:br>
            <a:r>
              <a:rPr lang="zh-CN" altLang="zh-CN"/>
              <a:t>称为时间常数,具有时间的量纲,单位为秒(s),决定电路暂态过程的快慢。τ 越大,则达 到稳定状态的时间就越长,改变R 或C 的数值均可改变暂态过程的时间。 </a:t>
            </a:r>
            <a:br>
              <a:rPr lang="zh-CN" altLang="zh-CN"/>
            </a:br>
            <a:r>
              <a:rPr lang="zh-CN" altLang="zh-CN"/>
              <a:t>　　理论上讲,指数衰减曲线只会无限逼近零。结合指数衰减的规律,经过分析一般认为 3τ~5τ的时间,电路达到稳定状态。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575" y="1628775"/>
            <a:ext cx="1279525" cy="5505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https://d.book118.com/056003003025010053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660066"/>
      </a:hlink>
      <a:folHlink>
        <a:srgbClr val="990099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44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50">
      <vt:lpstr>Arial</vt:lpstr>
      <vt:lpstr>Calibri</vt:lpstr>
      <vt:lpstr>Times New Roman</vt:lpstr>
      <vt:lpstr>宋体</vt:lpstr>
      <vt:lpstr>华文行楷</vt:lpstr>
      <vt:lpstr>Office Theme</vt:lpstr>
      <vt:lpstr> 含电阻、电容、电感元件的 直流电路分析</vt:lpstr>
      <vt:lpstr>　　电风扇扇叶以1000r/min(转/分)的速度在三挡恒速转动,称为一个稳定状态(稳态)。 按下按键,转速提升到四挡以1500r/min转动,称为另一个稳态。三挡到四挡的转速变化 过程就是暂态过程。　　研究暂态过程是有意义的,因为利用电路暂态过程可以改善波形,也可产生锯齿波、 三角波、尖脉冲等特定波形并应用于电子电路。同时,暂态过程开始的瞬间可能产生过电 压、过电流而使电气设备或元件损坏,需要预防此类现象。</vt:lpstr>
      <vt:lpstr>能力要素　　(1)掌握换路定则,能够求解电路的初始值。 　　(2)能够求解电路的稳态值。 　　(3)能够求解一阶电路的时间常数。 　　(4)能够应用三要素法对一阶线性电路的暂态过程进行分析。</vt:lpstr>
      <vt:lpstr>知识结构</vt:lpstr>
      <vt:lpstr>3.1 电阻元件、 电容元件与电感元件</vt:lpstr>
      <vt:lpstr>PowerPoint Presentation</vt:lpstr>
      <vt:lpstr>　　(1)电阻元件为耗能元件,其将电能转化为其他形式的能量,比如平常讲的“发光发 热”。电阻元件还能够对电路的电压和电流进行调整。 　　(2)电阻单位为欧姆(Ω)。常用的电阻单位有千欧(kΩ)、兆欧(MΩ)等,换算关系为 　　　　　　1kΩ=1000Ω, 　　1MΩ=1000kΩ　　(3)电阻器类型众多,主要参数除了电阻外,还有额定功率等。</vt:lpstr>
      <vt:lpstr>3.1.2 电容元件 　　电容元件是储存电场能的元件。如图3.1.2所示,u 和i的定义同上,则电容的表达式为</vt:lpstr>
      <vt:lpstr>PowerPoint Presentation</vt:lpstr>
      <vt:lpstr>　　由式(3.1.3)可得电容元件存储的电场能为</vt:lpstr>
      <vt:lpstr>　　(1)电容元件为储能元件,本身不消耗能量。除了存储电荷,电容元件还可用于电路 的旁路、去耦、滤波等。 　　(2)电容元件串联和并联的公式与电阻元件相反。</vt:lpstr>
      <vt:lpstr>　　(3)电容单位为法拉(F)。常用的电容单位有毫法(mF)、微法(μF)、纳法(nF)和皮法 (pF)等,换算关系是 　　1F=1000mF, 1mF=1000μF, 1μF=1000nF, 1nF=1000pF 　　　　(4)电容器类型众多,主要参数除了电容外,还有额定电压等。 常用的电阻器、电容器的标称值应符合表3.1.1所列数值,或再乘以10n 倍(n 为正整 数或负整数)。</vt:lpstr>
      <vt:lpstr>PowerPoint Presentation</vt:lpstr>
      <vt:lpstr>3.1.3 电感元件 　　电感元件是存储磁场能的元件。如图3.1.3所示。u 和i的定义同上,电感 的表达式为其中 N 指线圈匝数,Φ 指磁通。而电感元件产生的感应电动势为</vt:lpstr>
      <vt:lpstr>PowerPoint Presentation</vt:lpstr>
      <vt:lpstr>PowerPoint Presentation</vt:lpstr>
      <vt:lpstr>　　当电流增大时,磁场能增大,电感元件从电源取用电能;当电流减小时,磁场能减小, 电感元件向电源放还能量。　　(1)电感元件也是储能元件,本身不消耗能量。电感元件在电路中还起到滤波、振荡、 延迟、陷波等作用。　　(2)电感元件串联和并联的公式与电阻元件类似。</vt:lpstr>
      <vt:lpstr>　　(3)电感单位为亨利(H)。常用的电感单位有毫亨(mH)、微亨(μH)等。 　　(4)电感器类型众多,主要参数除了电感外,还有额定电流等。</vt:lpstr>
      <vt:lpstr>3.2 换 路 定 则</vt:lpstr>
      <vt:lpstr>　　而功率不可能达到无穷大,所以能量不能突变。可见暂态过程是电路发生换路后,储 能元件的能量不能突变而导致的。 　　设t=0表示换路瞬间,定为计时起点;t=0— 表示换路前的终了瞬间;t=0+ 表示换路 后的初始瞬间,对应初始值;t=∞表示换路后达到稳定状态的时刻,对应稳态值。 　　由式(3.1.4)和式(3.1.8)可知,电容元件存储的能量与电压有关,电感元件存储的能量 与电流有关,且电容电压uC 和电感电流iL 不能突变。</vt:lpstr>
      <vt:lpstr>　　t=0- 到t=0+ 瞬间电容元件上的电压和电感元件上的电流不能突变,这就是换路定 则。如式(3.2.1)所示。</vt:lpstr>
      <vt:lpstr>3.3 初始值和稳态值的求解</vt:lpstr>
      <vt:lpstr>　　2.其他初始值的求法 　　若uC (0+ ) =0、iL (0+ ) =0,则在换路后t=0+的电路中,将电容元件视为短路,电感 元件视为开路,进而计算其他初始值。 　　若uC (0+ ) ≠0、iL (0+ ) ≠0,则在换路后t=0+ 的电路中,电容元件用理想电压源代 替,其输出电压为uC (0+ ) ;电感元件用理想电流源代替,其输出电流为iL (0+ ) 。然后按照 模块2 的电路分析方法求解其他初始值。 　　换路后uC和iL 之外的其他量是可以突变的,因此不适用换路定则。</vt:lpstr>
      <vt:lpstr>3.3.2 稳态值的求解 　　稳态值指电路中各u、i在t =∞时的数值。 在t=0+ 的电路(即换路后的电路)基础上,将电容元件视为开路,电感元件视为短路, 进而应用模块2 的电路分析方法求解电压和电流的稳态值。</vt:lpstr>
      <vt:lpstr>　【例3.3.1】 电路如图3.3.1所示,开关S闭合前电容元件和电感元件均未储能。试求 电路中标注的电压、电流的初始值和稳态值。</vt:lpstr>
      <vt:lpstr>PowerPoint Presentation</vt:lpstr>
      <vt:lpstr>PowerPoint Presentation</vt:lpstr>
      <vt:lpstr>PowerPoint Presentation</vt:lpstr>
      <vt:lpstr>　　【例3.3.2】 电路如图3.3.4所示,换路前已处于稳态。U=8V,R=2Ω,R1=R2= R3=4Ω,试求电路中已标注的电压、电流的初始值和稳态值。</vt:lpstr>
      <vt:lpstr>　　解 (1)换路前电路已处于稳态,电容元件视为开路,电感元件视为短路,t=0— 时电 路如图3.3.5所示。</vt:lpstr>
      <vt:lpstr>PowerPoint Presentation</vt:lpstr>
      <vt:lpstr>　　(2)t = 0+ 时电路如图3.3.6所示。</vt:lpstr>
      <vt:lpstr>PowerPoint Presentation</vt:lpstr>
      <vt:lpstr>　　(3)t=∞时电路如图3.3.7所示。</vt:lpstr>
      <vt:lpstr>PowerPoint Presentation</vt:lpstr>
      <vt:lpstr>　　【专3.1】 电路如图1所示,换路后电容元件的初始值uC(0+ ) =0,稳态值uC (∞) =5V。尝试分析暂态过程,即uC (t ) 变化过程。</vt:lpstr>
      <vt:lpstr>　　【练3.1】 电路如图2所示,换路前已处于稳态,求换路后电流i的初始值。　　【练3.  2】 电路如图2所示,求换路后电流i的稳态值。</vt:lpstr>
      <vt:lpstr>　　【练3.3】 电路如图3所示,在达到稳定状态后移动 R1 上的滑动触点将产生暂态过 程。试分析原因。</vt:lpstr>
      <vt:lpstr>3.4 RC 电路的响应</vt:lpstr>
      <vt:lpstr>　　如图3.4.1所示,换路前电路处于稳态,uC(0- ) =U。根据换路定则,换路后 (开关由1到2)uC (0+ ) =U,电容元件经电阻元件开始放电。达到稳态后,即放电 完毕,uC(∞) =0。因此讨论的是uC (t) 从U 衰减到0的变化规律。</vt:lpstr>
      <vt:lpstr>PowerPoint Presentation</vt:lpstr>
      <vt:lpstr>PowerPoint Presentation</vt:lpstr>
      <vt:lpstr>　　式(3.4.2)中称为时间常数,具有时间的量纲,单位为秒(s),决定电路暂态过程的快慢。τ 越大,则达 到稳定状态的时间就越长,改变R 或C 的数值均可改变暂态过程的时间。 　　理论上讲,指数衰减曲线只会无限逼近零。结合指数衰减的规律,经过分析一般认为 3τ~5τ的时间,电路达到稳定状态。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2024-09-19T18:51:39.343</cp:lastPrinted>
  <dcterms:created xsi:type="dcterms:W3CDTF">2024-09-19T10:51:39Z</dcterms:created>
  <dcterms:modified xsi:type="dcterms:W3CDTF">2024-09-19T10:51:40Z</dcterms:modified>
</cp:coreProperties>
</file>