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62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4D1DA-AD85-4A89-A6B6-DB637D32B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2AA04-19E6-45CD-885B-4AE5C19A0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EEC1E-F207-4CDE-8306-6CC3B43D9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5F270-4CE5-4061-B549-2E5EA6215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BC80D4-F8BA-4337-8A75-E82B94C80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F53736-8856-493D-9063-9421973BC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2D70B7-D804-4A1F-B45C-BA0CC5D83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23130-8959-442F-9DD4-17D0769BF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E6DB3-6DBB-4B0E-ACE3-BF76EE6F2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7403B-0A02-4B72-A24F-E3FBBB3E1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DF681-F715-4DE7-BEBE-EFB5BA389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0" y="0"/>
            <a:ext cx="9143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62508" y="1993155"/>
            <a:ext cx="102477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6700603" y="0"/>
            <a:ext cx="2443396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804386" y="3743015"/>
            <a:ext cx="532257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804386" y="4060190"/>
            <a:ext cx="565785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061085" y="4227830"/>
            <a:ext cx="2679382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sz="1200">
                <a:sym typeface="+mn-ea"/>
              </a:rPr>
              <a:t>单击此处编辑母版文本样式</a:t>
            </a:r>
            <a:endParaRPr sz="1200"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04386" y="1689735"/>
            <a:ext cx="6886575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sz="3000">
                <a:sym typeface="+mn-ea"/>
              </a:rPr>
              <a:t>单击此处编辑母版副标题样式</a:t>
            </a:r>
            <a:endParaRPr sz="3000"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804386" y="2382520"/>
            <a:ext cx="6886575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 sz="4500">
                <a:sym typeface="+mn-ea"/>
              </a:rPr>
              <a:t>单击此处编辑母版标题样式</a:t>
            </a:r>
            <a:endParaRPr sz="4500"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0" y="0"/>
            <a:ext cx="9143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355282" y="427990"/>
            <a:ext cx="432435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0" y="0"/>
            <a:ext cx="9143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62508" y="1993155"/>
            <a:ext cx="102477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6700603" y="0"/>
            <a:ext cx="2443396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4199096" y="1024890"/>
            <a:ext cx="4702016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458628" y="2363470"/>
            <a:ext cx="8234839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4566761" y="1332230"/>
            <a:ext cx="3854767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sz="4500" err="1">
                <a:sym typeface="+mn-ea"/>
              </a:rPr>
              <a:t>编辑副标题</a:t>
            </a:r>
            <a:endParaRPr sz="4500"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511016" y="810260"/>
            <a:ext cx="1895951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sz="4950">
                <a:sym typeface="+mn-ea"/>
              </a:rPr>
              <a:t>标题</a:t>
            </a:r>
            <a:endParaRPr sz="4950"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9144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6330379" y="1648918"/>
            <a:ext cx="102477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0" y="0"/>
            <a:ext cx="2416011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605438" y="2085340"/>
            <a:ext cx="1796415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sz="6000" err="1">
                <a:sym typeface="+mn-ea"/>
              </a:rPr>
              <a:t>编号</a:t>
            </a:r>
            <a:endParaRPr sz="6000"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3568065" y="2085340"/>
            <a:ext cx="4374832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4050">
                <a:sym typeface="+mn-ea"/>
              </a:rPr>
              <a:t>单击此处编辑标题</a:t>
            </a:r>
            <a:endParaRPr sz="4050"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0" y="0"/>
            <a:ext cx="9143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4800604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456300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355282" y="427990"/>
            <a:ext cx="432435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0" y="0"/>
            <a:ext cx="9143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676299" y="1378585"/>
            <a:ext cx="4006691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456247" y="1379220"/>
            <a:ext cx="4006691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355282" y="427990"/>
            <a:ext cx="432435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0" y="0"/>
            <a:ext cx="9143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355282" y="427990"/>
            <a:ext cx="432435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0" y="0"/>
            <a:ext cx="9143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0" y="0"/>
            <a:ext cx="9143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56247" y="608330"/>
            <a:ext cx="8226742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0" y="0"/>
            <a:ext cx="9143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355282" y="427990"/>
            <a:ext cx="432435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456247" y="1324610"/>
            <a:ext cx="8226742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0" y="0"/>
            <a:ext cx="9143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62508" y="1776620"/>
            <a:ext cx="102477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6700603" y="0"/>
            <a:ext cx="2443396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804386" y="3843655"/>
            <a:ext cx="565785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804386" y="3526480"/>
            <a:ext cx="532257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061085" y="4011295"/>
            <a:ext cx="2690812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 sz="1200">
                <a:sym typeface="+mn-ea"/>
              </a:rPr>
              <a:t>单击此处编辑母版文本样式</a:t>
            </a:r>
            <a:endParaRPr sz="1200"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804386" y="1159510"/>
            <a:ext cx="4753927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 sz="4500">
                <a:sym typeface="+mn-ea"/>
              </a:rPr>
              <a:t>单击此处编辑标题</a:t>
            </a:r>
            <a:endParaRPr sz="4500"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0" y="0"/>
            <a:ext cx="9143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355282" y="427990"/>
            <a:ext cx="432435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511492" y="365126"/>
            <a:ext cx="8121015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511492" y="1483815"/>
            <a:ext cx="8171707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200"/>
              <a:t>三级</a:t>
            </a:r>
            <a:endParaRPr lang="zh-CN" altLang="en-US" sz="1200"/>
          </a:p>
          <a:p>
            <a:pPr lvl="3"/>
            <a:r>
              <a:rPr lang="zh-CN" altLang="en-US" sz="1050"/>
              <a:t>四级</a:t>
            </a:r>
            <a:endParaRPr lang="zh-CN" altLang="en-US" sz="105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615" r:id="rId2"/>
    <p:sldLayoutId id="2147489616" r:id="rId3"/>
    <p:sldLayoutId id="2147489617" r:id="rId4"/>
    <p:sldLayoutId id="2147489618" r:id="rId5"/>
    <p:sldLayoutId id="2147489619" r:id="rId6"/>
    <p:sldLayoutId id="2147489620" r:id="rId7"/>
    <p:sldLayoutId id="2147489621" r:id="rId8"/>
    <p:sldLayoutId id="2147489622" r:id="rId9"/>
    <p:sldLayoutId id="2147489623" r:id="rId10"/>
    <p:sldLayoutId id="214748962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tags" Target="../tags/tag143.xml" /><Relationship Id="rId2" Type="http://schemas.openxmlformats.org/officeDocument/2006/relationships/tags" Target="../tags/tag126.xml" /><Relationship Id="rId20" Type="http://schemas.openxmlformats.org/officeDocument/2006/relationships/tags" Target="../tags/tag144.xml" /><Relationship Id="rId21" Type="http://schemas.openxmlformats.org/officeDocument/2006/relationships/tags" Target="../tags/tag145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20" Type="http://schemas.openxmlformats.org/officeDocument/2006/relationships/tags" Target="../tags/tag203.xml" /><Relationship Id="rId21" Type="http://schemas.openxmlformats.org/officeDocument/2006/relationships/tags" Target="../tags/tag204.xml" /><Relationship Id="rId22" Type="http://schemas.openxmlformats.org/officeDocument/2006/relationships/tags" Target="../tags/tag205.xml" /><Relationship Id="rId23" Type="http://schemas.openxmlformats.org/officeDocument/2006/relationships/tags" Target="../tags/tag206.xml" /><Relationship Id="rId24" Type="http://schemas.openxmlformats.org/officeDocument/2006/relationships/tags" Target="../tags/tag207.xml" /><Relationship Id="rId25" Type="http://schemas.openxmlformats.org/officeDocument/2006/relationships/tags" Target="../tags/tag208.xml" /><Relationship Id="rId26" Type="http://schemas.openxmlformats.org/officeDocument/2006/relationships/tags" Target="../tags/tag209.xml" /><Relationship Id="rId27" Type="http://schemas.openxmlformats.org/officeDocument/2006/relationships/tags" Target="../tags/tag210.xml" /><Relationship Id="rId28" Type="http://schemas.openxmlformats.org/officeDocument/2006/relationships/tags" Target="../tags/tag211.xml" /><Relationship Id="rId29" Type="http://schemas.openxmlformats.org/officeDocument/2006/relationships/tags" Target="../tags/tag212.xml" /><Relationship Id="rId3" Type="http://schemas.openxmlformats.org/officeDocument/2006/relationships/tags" Target="../tags/tag186.xml" /><Relationship Id="rId30" Type="http://schemas.openxmlformats.org/officeDocument/2006/relationships/tags" Target="../tags/tag213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3001324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咨询心理学上的PPT课件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9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650796" y="3035617"/>
            <a:ext cx="878681" cy="5905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7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27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651033" y="3890010"/>
            <a:ext cx="1280160" cy="13335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15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650796" y="3626167"/>
            <a:ext cx="411480" cy="63341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1980009" y="3035617"/>
            <a:ext cx="878681" cy="5905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7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27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1980247" y="3890010"/>
            <a:ext cx="1280160" cy="13335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咨询心理学的概述</a:t>
            </a:r>
            <a:endParaRPr lang="zh-CN" altLang="en-US" sz="15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1980009" y="3626167"/>
            <a:ext cx="411480" cy="63341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3309223" y="3035617"/>
            <a:ext cx="878681" cy="5905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7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27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3309461" y="3890010"/>
            <a:ext cx="1280160" cy="13335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咨询心理学的基本理论</a:t>
            </a:r>
            <a:endParaRPr lang="zh-CN" altLang="en-US" sz="15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3309223" y="3626167"/>
            <a:ext cx="411480" cy="63341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4638437" y="3035617"/>
            <a:ext cx="878681" cy="5905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7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27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4638675" y="3890010"/>
            <a:ext cx="1280160" cy="13335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咨询心理学的技术与方法</a:t>
            </a:r>
            <a:endParaRPr lang="zh-CN" altLang="en-US" sz="15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4638437" y="3626167"/>
            <a:ext cx="411480" cy="63341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5967651" y="3035617"/>
            <a:ext cx="878681" cy="5905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7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27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5967889" y="3890010"/>
            <a:ext cx="1280160" cy="13335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咨询心理学在实践中的应用</a:t>
            </a:r>
            <a:endParaRPr lang="zh-CN" altLang="en-US" sz="15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5967651" y="3626167"/>
            <a:ext cx="411480" cy="63341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7296865" y="3035617"/>
            <a:ext cx="878681" cy="5905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7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27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7297102" y="3890010"/>
            <a:ext cx="1280160" cy="13335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咨询心理学的未来发展</a:t>
            </a:r>
            <a:endParaRPr lang="zh-CN" altLang="en-US" sz="15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7296865" y="3626167"/>
            <a:ext cx="411480" cy="63341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咨询心理学的概述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定义和概念</a:t>
            </a:r>
            <a:endParaRPr lang="zh-CN" altLang="en-US"/>
          </a:p>
        </p:txBody>
      </p:sp>
      <p:sp>
        <p:nvSpPr>
          <p:cNvPr id="104901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5346684" y="2069142"/>
            <a:ext cx="641713" cy="186724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5362545" y="4149298"/>
            <a:ext cx="610037" cy="16755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18"/>
          <p:cNvSpPr/>
          <p:nvPr>
            <p:custDataLst>
              <p:tags r:id="rId4"/>
            </p:custDataLst>
          </p:nvPr>
        </p:nvSpPr>
        <p:spPr>
          <a:xfrm>
            <a:off x="4829529" y="2679540"/>
            <a:ext cx="1675553" cy="252862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19"/>
          <p:cNvSpPr/>
          <p:nvPr>
            <p:custDataLst>
              <p:tags r:id="rId5"/>
            </p:custDataLst>
          </p:nvPr>
        </p:nvSpPr>
        <p:spPr>
          <a:xfrm flipV="1">
            <a:off x="4733884" y="2199873"/>
            <a:ext cx="1867248" cy="89730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068619" y="2069623"/>
            <a:ext cx="641713" cy="18661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085441" y="4149298"/>
            <a:ext cx="610037" cy="16755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4"/>
          <p:cNvSpPr/>
          <p:nvPr>
            <p:custDataLst>
              <p:tags r:id="rId8"/>
            </p:custDataLst>
          </p:nvPr>
        </p:nvSpPr>
        <p:spPr>
          <a:xfrm>
            <a:off x="552425" y="2679540"/>
            <a:ext cx="1675553" cy="252862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5"/>
          <p:cNvSpPr/>
          <p:nvPr>
            <p:custDataLst>
              <p:tags r:id="rId9"/>
            </p:custDataLst>
          </p:nvPr>
        </p:nvSpPr>
        <p:spPr>
          <a:xfrm flipV="1">
            <a:off x="456300" y="2199873"/>
            <a:ext cx="1866156" cy="89730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552425" y="3211594"/>
            <a:ext cx="1675553" cy="150964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3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5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咨询心理学：研究心理咨询、治疗和预防的心理学分支</a:t>
            </a:r>
            <a:endParaRPr kumimoji="0" lang="zh-CN" altLang="en-US" sz="15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829529" y="3211594"/>
            <a:ext cx="1675553" cy="150964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心理治疗：通过心理干预、药物治疗等方式帮助来访者改善心理问题</a:t>
            </a:r>
            <a:endParaRPr sz="15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3262683" y="2079236"/>
            <a:ext cx="641713" cy="18661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3279024" y="4158911"/>
            <a:ext cx="610037" cy="16755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11"/>
          <p:cNvSpPr/>
          <p:nvPr>
            <p:custDataLst>
              <p:tags r:id="rId14"/>
            </p:custDataLst>
          </p:nvPr>
        </p:nvSpPr>
        <p:spPr>
          <a:xfrm>
            <a:off x="2746009" y="2688672"/>
            <a:ext cx="1675553" cy="252862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12"/>
          <p:cNvSpPr/>
          <p:nvPr>
            <p:custDataLst>
              <p:tags r:id="rId15"/>
            </p:custDataLst>
          </p:nvPr>
        </p:nvSpPr>
        <p:spPr>
          <a:xfrm flipV="1">
            <a:off x="2650364" y="2209966"/>
            <a:ext cx="1866156" cy="89730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7429723" y="2097980"/>
            <a:ext cx="641713" cy="18661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7446065" y="4176694"/>
            <a:ext cx="610037" cy="167664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25"/>
          <p:cNvSpPr/>
          <p:nvPr>
            <p:custDataLst>
              <p:tags r:id="rId18"/>
            </p:custDataLst>
          </p:nvPr>
        </p:nvSpPr>
        <p:spPr>
          <a:xfrm>
            <a:off x="6912568" y="2707416"/>
            <a:ext cx="1676646" cy="252862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26"/>
          <p:cNvSpPr/>
          <p:nvPr>
            <p:custDataLst>
              <p:tags r:id="rId19"/>
            </p:custDataLst>
          </p:nvPr>
        </p:nvSpPr>
        <p:spPr>
          <a:xfrm flipV="1">
            <a:off x="6817404" y="2228711"/>
            <a:ext cx="1866156" cy="89730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6913049" y="3239470"/>
            <a:ext cx="1675553" cy="150964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心理预防：通过教育、宣传等方式提高公众的心理健康水平</a:t>
            </a:r>
            <a:endParaRPr sz="15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746009" y="3220726"/>
            <a:ext cx="1675553" cy="150964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5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心理咨询：通过谈话、观察等方式帮助来访者解决心理问题</a:t>
            </a:r>
            <a:endParaRPr lang="zh-CN" altLang="en-US" sz="15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咨询心理学的历史和发展</a:t>
            </a:r>
            <a:endParaRPr lang="zh-CN" altLang="en-US"/>
          </a:p>
        </p:txBody>
      </p:sp>
      <p:sp>
        <p:nvSpPr>
          <p:cNvPr id="104909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5346684" y="2069142"/>
            <a:ext cx="641713" cy="186724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5362545" y="4149298"/>
            <a:ext cx="610037" cy="16755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18"/>
          <p:cNvSpPr/>
          <p:nvPr>
            <p:custDataLst>
              <p:tags r:id="rId4"/>
            </p:custDataLst>
          </p:nvPr>
        </p:nvSpPr>
        <p:spPr>
          <a:xfrm>
            <a:off x="4829529" y="2679540"/>
            <a:ext cx="1675553" cy="252862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19"/>
          <p:cNvSpPr/>
          <p:nvPr>
            <p:custDataLst>
              <p:tags r:id="rId5"/>
            </p:custDataLst>
          </p:nvPr>
        </p:nvSpPr>
        <p:spPr>
          <a:xfrm flipV="1">
            <a:off x="4733884" y="2199873"/>
            <a:ext cx="1867248" cy="89730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068619" y="2069623"/>
            <a:ext cx="641713" cy="18661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085441" y="4149298"/>
            <a:ext cx="610037" cy="16755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4"/>
          <p:cNvSpPr/>
          <p:nvPr>
            <p:custDataLst>
              <p:tags r:id="rId8"/>
            </p:custDataLst>
          </p:nvPr>
        </p:nvSpPr>
        <p:spPr>
          <a:xfrm>
            <a:off x="552425" y="2679540"/>
            <a:ext cx="1675553" cy="252862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5"/>
          <p:cNvSpPr/>
          <p:nvPr>
            <p:custDataLst>
              <p:tags r:id="rId9"/>
            </p:custDataLst>
          </p:nvPr>
        </p:nvSpPr>
        <p:spPr>
          <a:xfrm flipV="1">
            <a:off x="456300" y="2199873"/>
            <a:ext cx="1866156" cy="89730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552425" y="3211594"/>
            <a:ext cx="1675553" cy="150964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5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起源：20世纪初，由美国心理学家弗洛伊德创立</a:t>
            </a:r>
            <a:endParaRPr kumimoji="0" lang="zh-CN" altLang="en-US" sz="15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829529" y="3211594"/>
            <a:ext cx="1675553" cy="150964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应用：20世纪60年代，美国心理学家埃里克森提出“人生发展阶段”理论</a:t>
            </a:r>
            <a:endParaRPr sz="15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3262683" y="2079236"/>
            <a:ext cx="641713" cy="18661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3279024" y="4158911"/>
            <a:ext cx="610037" cy="16755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11"/>
          <p:cNvSpPr/>
          <p:nvPr>
            <p:custDataLst>
              <p:tags r:id="rId14"/>
            </p:custDataLst>
          </p:nvPr>
        </p:nvSpPr>
        <p:spPr>
          <a:xfrm>
            <a:off x="2746009" y="2688672"/>
            <a:ext cx="1675553" cy="252862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12"/>
          <p:cNvSpPr/>
          <p:nvPr>
            <p:custDataLst>
              <p:tags r:id="rId15"/>
            </p:custDataLst>
          </p:nvPr>
        </p:nvSpPr>
        <p:spPr>
          <a:xfrm flipV="1">
            <a:off x="2650364" y="2209966"/>
            <a:ext cx="1866156" cy="89730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7429723" y="2097980"/>
            <a:ext cx="641713" cy="18661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7446065" y="4176694"/>
            <a:ext cx="610037" cy="167664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25"/>
          <p:cNvSpPr/>
          <p:nvPr>
            <p:custDataLst>
              <p:tags r:id="rId18"/>
            </p:custDataLst>
          </p:nvPr>
        </p:nvSpPr>
        <p:spPr>
          <a:xfrm>
            <a:off x="6912568" y="2707416"/>
            <a:ext cx="1676646" cy="252862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26"/>
          <p:cNvSpPr/>
          <p:nvPr>
            <p:custDataLst>
              <p:tags r:id="rId19"/>
            </p:custDataLst>
          </p:nvPr>
        </p:nvSpPr>
        <p:spPr>
          <a:xfrm flipV="1">
            <a:off x="6817404" y="2228711"/>
            <a:ext cx="1866156" cy="89730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6913049" y="3239470"/>
            <a:ext cx="1675553" cy="150964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现状：咨询心理学已成为心理学的一个重要分支，广泛应用于心理咨询、心理治疗等领域。</a:t>
            </a:r>
            <a:endParaRPr sz="15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746009" y="3220726"/>
            <a:ext cx="1675553" cy="150964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5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发展：20世纪50年代，美国心理学家罗杰斯提出“以人为中心”的咨询理念</a:t>
            </a:r>
            <a:endParaRPr lang="zh-CN" altLang="en-US" sz="15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咨询心理学的研究领域</a:t>
            </a:r>
            <a:endParaRPr lang="zh-CN" altLang="en-US"/>
          </a:p>
        </p:txBody>
      </p:sp>
      <p:sp>
        <p:nvSpPr>
          <p:cNvPr id="1049176" name="矩形 31"/>
          <p:cNvSpPr/>
          <p:nvPr>
            <p:custDataLst>
              <p:tags r:id="rId2"/>
            </p:custDataLst>
          </p:nvPr>
        </p:nvSpPr>
        <p:spPr>
          <a:xfrm>
            <a:off x="2008030" y="1975050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心理咨询：通过谈话、倾听等方式帮助来访者解决心理问题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4"/>
          <p:cNvSpPr/>
          <p:nvPr>
            <p:custDataLst>
              <p:tags r:id="rId3"/>
            </p:custDataLst>
          </p:nvPr>
        </p:nvSpPr>
        <p:spPr>
          <a:xfrm>
            <a:off x="2008030" y="2901453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心理治疗：通过药物、心理疗法等方式帮助来访者治疗心理疾病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5"/>
          <p:cNvSpPr/>
          <p:nvPr>
            <p:custDataLst>
              <p:tags r:id="rId4"/>
            </p:custDataLst>
          </p:nvPr>
        </p:nvSpPr>
        <p:spPr>
          <a:xfrm>
            <a:off x="2008030" y="3827856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心理评估：通过心理测试、观察等方式评估来访者的心理状况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7"/>
          <p:cNvSpPr/>
          <p:nvPr>
            <p:custDataLst>
              <p:tags r:id="rId5"/>
            </p:custDataLst>
          </p:nvPr>
        </p:nvSpPr>
        <p:spPr>
          <a:xfrm>
            <a:off x="2008030" y="4754260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心理教育：通过讲座、培训等方式提高公众的心理健康意识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咨询心理学的基本理论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精神分析理论</a:t>
            </a:r>
            <a:endParaRPr lang="zh-CN" altLang="en-US"/>
          </a:p>
        </p:txBody>
      </p:sp>
      <p:sp>
        <p:nvSpPr>
          <p:cNvPr id="1049270" name="任意多边形 20"/>
          <p:cNvSpPr/>
          <p:nvPr>
            <p:custDataLst>
              <p:tags r:id="rId2"/>
            </p:custDataLst>
          </p:nvPr>
        </p:nvSpPr>
        <p:spPr>
          <a:xfrm rot="2700000">
            <a:off x="1291928" y="1975050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26106" y="3272085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创始人：弗洛伊德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42"/>
          <p:cNvSpPr/>
          <p:nvPr>
            <p:custDataLst>
              <p:tags r:id="rId4"/>
            </p:custDataLst>
          </p:nvPr>
        </p:nvSpPr>
        <p:spPr>
          <a:xfrm>
            <a:off x="1124757" y="2990227"/>
            <a:ext cx="1292271" cy="91512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6" name="任意多边形 18"/>
          <p:cNvSpPr/>
          <p:nvPr>
            <p:custDataLst>
              <p:tags r:id="rId5"/>
            </p:custDataLst>
          </p:nvPr>
        </p:nvSpPr>
        <p:spPr>
          <a:xfrm rot="5400000">
            <a:off x="3158027" y="1975050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91718" y="3272085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理论核心：潜意识、性本能、心理防御机制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43"/>
          <p:cNvSpPr/>
          <p:nvPr>
            <p:custDataLst>
              <p:tags r:id="rId7"/>
            </p:custDataLst>
          </p:nvPr>
        </p:nvSpPr>
        <p:spPr>
          <a:xfrm>
            <a:off x="2990855" y="2990227"/>
            <a:ext cx="1292271" cy="91512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023639" y="1975050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757818" y="3272085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治疗方法：自由联想、释梦、移情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44"/>
          <p:cNvSpPr/>
          <p:nvPr>
            <p:custDataLst>
              <p:tags r:id="rId10"/>
            </p:custDataLst>
          </p:nvPr>
        </p:nvSpPr>
        <p:spPr>
          <a:xfrm>
            <a:off x="4855982" y="2990227"/>
            <a:ext cx="1292271" cy="91512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889252" y="1975050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623431" y="3272085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影响：对心理学、文学、艺术等领域产生深远影响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45"/>
          <p:cNvSpPr/>
          <p:nvPr>
            <p:custDataLst>
              <p:tags r:id="rId13"/>
            </p:custDataLst>
          </p:nvPr>
        </p:nvSpPr>
        <p:spPr>
          <a:xfrm>
            <a:off x="6722081" y="2990227"/>
            <a:ext cx="1292271" cy="91512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行为主义理论</a:t>
            </a:r>
            <a:endParaRPr lang="zh-CN" altLang="en-US"/>
          </a:p>
        </p:txBody>
      </p:sp>
      <p:sp>
        <p:nvSpPr>
          <p:cNvPr id="1049334" name="椭圆 262"/>
          <p:cNvSpPr/>
          <p:nvPr>
            <p:custDataLst>
              <p:tags r:id="rId2"/>
            </p:custDataLst>
          </p:nvPr>
        </p:nvSpPr>
        <p:spPr>
          <a:xfrm>
            <a:off x="1810620" y="3948953"/>
            <a:ext cx="5517876" cy="144360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6" name="椭圆 263"/>
          <p:cNvSpPr/>
          <p:nvPr>
            <p:custDataLst>
              <p:tags r:id="rId3"/>
            </p:custDataLst>
          </p:nvPr>
        </p:nvSpPr>
        <p:spPr>
          <a:xfrm>
            <a:off x="2449794" y="4009242"/>
            <a:ext cx="4183569" cy="1239714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8" name="椭圆 264"/>
          <p:cNvSpPr/>
          <p:nvPr>
            <p:custDataLst>
              <p:tags r:id="rId4"/>
            </p:custDataLst>
          </p:nvPr>
        </p:nvSpPr>
        <p:spPr>
          <a:xfrm>
            <a:off x="3048283" y="4186682"/>
            <a:ext cx="2985916" cy="88481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0" name="椭圆 265"/>
          <p:cNvSpPr/>
          <p:nvPr>
            <p:custDataLst>
              <p:tags r:id="rId5"/>
            </p:custDataLst>
          </p:nvPr>
        </p:nvSpPr>
        <p:spPr>
          <a:xfrm>
            <a:off x="3554131" y="4336672"/>
            <a:ext cx="1974031" cy="58496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2" name="椭圆 266"/>
          <p:cNvSpPr/>
          <p:nvPr>
            <p:custDataLst>
              <p:tags r:id="rId6"/>
            </p:custDataLst>
          </p:nvPr>
        </p:nvSpPr>
        <p:spPr>
          <a:xfrm>
            <a:off x="4072724" y="4490093"/>
            <a:ext cx="1135473" cy="33647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152264" y="4434214"/>
            <a:ext cx="0" cy="63559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4" name="椭圆 268"/>
          <p:cNvSpPr/>
          <p:nvPr>
            <p:custDataLst>
              <p:tags r:id="rId8"/>
            </p:custDataLst>
          </p:nvPr>
        </p:nvSpPr>
        <p:spPr>
          <a:xfrm flipV="1">
            <a:off x="2083641" y="4294518"/>
            <a:ext cx="131157" cy="13115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6" name="椭圆 269"/>
          <p:cNvSpPr/>
          <p:nvPr>
            <p:custDataLst>
              <p:tags r:id="rId9"/>
            </p:custDataLst>
          </p:nvPr>
        </p:nvSpPr>
        <p:spPr>
          <a:xfrm flipV="1">
            <a:off x="2115012" y="4326379"/>
            <a:ext cx="67956" cy="6795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8" name="椭圆 270"/>
          <p:cNvSpPr/>
          <p:nvPr>
            <p:custDataLst>
              <p:tags r:id="rId10"/>
            </p:custDataLst>
          </p:nvPr>
        </p:nvSpPr>
        <p:spPr>
          <a:xfrm flipV="1">
            <a:off x="5840253" y="3683775"/>
            <a:ext cx="78954" cy="78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5879956" y="3770043"/>
            <a:ext cx="0" cy="144360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0" name="椭圆 272"/>
          <p:cNvSpPr/>
          <p:nvPr>
            <p:custDataLst>
              <p:tags r:id="rId12"/>
            </p:custDataLst>
          </p:nvPr>
        </p:nvSpPr>
        <p:spPr>
          <a:xfrm flipV="1">
            <a:off x="3007599" y="3589663"/>
            <a:ext cx="290721" cy="29071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3152198" y="3904347"/>
            <a:ext cx="0" cy="7627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5348129" y="3670050"/>
            <a:ext cx="0" cy="63559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2" name="椭圆 275"/>
          <p:cNvSpPr/>
          <p:nvPr>
            <p:custDataLst>
              <p:tags r:id="rId15"/>
            </p:custDataLst>
          </p:nvPr>
        </p:nvSpPr>
        <p:spPr>
          <a:xfrm flipV="1">
            <a:off x="5279506" y="3530353"/>
            <a:ext cx="131157" cy="13115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4" name="椭圆 276"/>
          <p:cNvSpPr/>
          <p:nvPr>
            <p:custDataLst>
              <p:tags r:id="rId16"/>
            </p:custDataLst>
          </p:nvPr>
        </p:nvSpPr>
        <p:spPr>
          <a:xfrm flipV="1">
            <a:off x="5310877" y="3562214"/>
            <a:ext cx="67956" cy="6795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6" name="椭圆 277"/>
          <p:cNvSpPr/>
          <p:nvPr>
            <p:custDataLst>
              <p:tags r:id="rId17"/>
            </p:custDataLst>
          </p:nvPr>
        </p:nvSpPr>
        <p:spPr>
          <a:xfrm flipV="1">
            <a:off x="2818887" y="4175898"/>
            <a:ext cx="78954" cy="78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2858589" y="4262167"/>
            <a:ext cx="0" cy="83472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8" name="椭圆 279"/>
          <p:cNvSpPr/>
          <p:nvPr>
            <p:custDataLst>
              <p:tags r:id="rId19"/>
            </p:custDataLst>
          </p:nvPr>
        </p:nvSpPr>
        <p:spPr>
          <a:xfrm flipV="1">
            <a:off x="6397078" y="4352848"/>
            <a:ext cx="198030" cy="19802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6495111" y="4572441"/>
            <a:ext cx="0" cy="30967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0" name="椭圆 281"/>
          <p:cNvSpPr/>
          <p:nvPr>
            <p:custDataLst>
              <p:tags r:id="rId21"/>
            </p:custDataLst>
          </p:nvPr>
        </p:nvSpPr>
        <p:spPr>
          <a:xfrm flipV="1">
            <a:off x="3711964" y="4586655"/>
            <a:ext cx="245296" cy="24528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3832544" y="4870950"/>
            <a:ext cx="0" cy="54187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2" name="图形 15"/>
          <p:cNvSpPr/>
          <p:nvPr>
            <p:custDataLst>
              <p:tags r:id="rId23"/>
            </p:custDataLst>
          </p:nvPr>
        </p:nvSpPr>
        <p:spPr>
          <a:xfrm>
            <a:off x="3762451" y="4639102"/>
            <a:ext cx="140260" cy="136669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图形 19"/>
          <p:cNvSpPr/>
          <p:nvPr>
            <p:custDataLst>
              <p:tags r:id="rId24"/>
            </p:custDataLst>
          </p:nvPr>
        </p:nvSpPr>
        <p:spPr>
          <a:xfrm>
            <a:off x="6448056" y="4408236"/>
            <a:ext cx="96057" cy="86501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图形 27"/>
          <p:cNvSpPr/>
          <p:nvPr>
            <p:custDataLst>
              <p:tags r:id="rId25"/>
            </p:custDataLst>
          </p:nvPr>
        </p:nvSpPr>
        <p:spPr>
          <a:xfrm>
            <a:off x="3085045" y="3682794"/>
            <a:ext cx="135840" cy="104476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286"/>
          <p:cNvSpPr/>
          <p:nvPr>
            <p:custDataLst>
              <p:tags r:id="rId26"/>
            </p:custDataLst>
          </p:nvPr>
        </p:nvSpPr>
        <p:spPr>
          <a:xfrm>
            <a:off x="4065862" y="3644561"/>
            <a:ext cx="1007365" cy="1007370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正文"/>
          <p:cNvSpPr txBox="1"/>
          <p:nvPr>
            <p:custDataLst>
              <p:tags r:id="rId27"/>
            </p:custDataLst>
          </p:nvPr>
        </p:nvSpPr>
        <p:spPr>
          <a:xfrm>
            <a:off x="456300" y="3698970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创始人：华生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正文"/>
          <p:cNvSpPr txBox="1"/>
          <p:nvPr>
            <p:custDataLst>
              <p:tags r:id="rId28"/>
            </p:custDataLst>
          </p:nvPr>
        </p:nvSpPr>
        <p:spPr>
          <a:xfrm>
            <a:off x="7064681" y="3698970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应用：在教育、心理治疗等领域有广泛应用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正文"/>
          <p:cNvSpPr txBox="1"/>
          <p:nvPr>
            <p:custDataLst>
              <p:tags r:id="rId29"/>
            </p:custDataLst>
          </p:nvPr>
        </p:nvSpPr>
        <p:spPr>
          <a:xfrm>
            <a:off x="5297642" y="2106429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主要观点：强调环境对人的行为的影响，忽视人的内在心理过程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正文"/>
          <p:cNvSpPr txBox="1"/>
          <p:nvPr>
            <p:custDataLst>
              <p:tags r:id="rId30"/>
            </p:custDataLst>
          </p:nvPr>
        </p:nvSpPr>
        <p:spPr>
          <a:xfrm>
            <a:off x="2223338" y="2106429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理论核心：认为人的行为是由环境决定的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人本主义理论</a:t>
            </a:r>
            <a:endParaRPr lang="zh-CN" altLang="en-US"/>
          </a:p>
        </p:txBody>
      </p:sp>
      <p:sp>
        <p:nvSpPr>
          <p:cNvPr id="1049418" name="任意多边形 20"/>
          <p:cNvSpPr/>
          <p:nvPr>
            <p:custDataLst>
              <p:tags r:id="rId2"/>
            </p:custDataLst>
          </p:nvPr>
        </p:nvSpPr>
        <p:spPr>
          <a:xfrm rot="2700000">
            <a:off x="1291928" y="1975050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26106" y="3272085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创始人：卡尔·罗杰斯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42"/>
          <p:cNvSpPr/>
          <p:nvPr>
            <p:custDataLst>
              <p:tags r:id="rId4"/>
            </p:custDataLst>
          </p:nvPr>
        </p:nvSpPr>
        <p:spPr>
          <a:xfrm>
            <a:off x="1124757" y="2990227"/>
            <a:ext cx="1292271" cy="91512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4" name="任意多边形 18"/>
          <p:cNvSpPr/>
          <p:nvPr>
            <p:custDataLst>
              <p:tags r:id="rId5"/>
            </p:custDataLst>
          </p:nvPr>
        </p:nvSpPr>
        <p:spPr>
          <a:xfrm rot="5400000">
            <a:off x="3158027" y="1975050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91718" y="3272085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核心理念：以人为本，关注人的内在价值和潜能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43"/>
          <p:cNvSpPr/>
          <p:nvPr>
            <p:custDataLst>
              <p:tags r:id="rId7"/>
            </p:custDataLst>
          </p:nvPr>
        </p:nvSpPr>
        <p:spPr>
          <a:xfrm>
            <a:off x="2990855" y="2990227"/>
            <a:ext cx="1292271" cy="91512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023639" y="1975050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757818" y="3272085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主要观点：人的行为是由内在动机驱动的，而不是由外部环境决定的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44"/>
          <p:cNvSpPr/>
          <p:nvPr>
            <p:custDataLst>
              <p:tags r:id="rId10"/>
            </p:custDataLst>
          </p:nvPr>
        </p:nvSpPr>
        <p:spPr>
          <a:xfrm>
            <a:off x="4855982" y="2990227"/>
            <a:ext cx="1292271" cy="91512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889252" y="1975050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623431" y="3272085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6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治疗方法：通过倾听、理解和接纳，帮助来访者认识自己的内在价值和潜能，从而实现自我成长和改变。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矩形 45"/>
          <p:cNvSpPr/>
          <p:nvPr>
            <p:custDataLst>
              <p:tags r:id="rId13"/>
            </p:custDataLst>
          </p:nvPr>
        </p:nvSpPr>
        <p:spPr>
          <a:xfrm>
            <a:off x="6722081" y="2990227"/>
            <a:ext cx="1292271" cy="91512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认知心理学理论</a:t>
            </a:r>
            <a:endParaRPr lang="zh-CN" altLang="en-US"/>
          </a:p>
        </p:txBody>
      </p:sp>
      <p:sp>
        <p:nvSpPr>
          <p:cNvPr id="1049482" name="矩形 31"/>
          <p:cNvSpPr/>
          <p:nvPr>
            <p:custDataLst>
              <p:tags r:id="rId2"/>
            </p:custDataLst>
          </p:nvPr>
        </p:nvSpPr>
        <p:spPr>
          <a:xfrm>
            <a:off x="2008030" y="1975050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认知心理学的定义：研究人的认知过程，包括感知、记忆、思维、语言等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4"/>
          <p:cNvSpPr/>
          <p:nvPr>
            <p:custDataLst>
              <p:tags r:id="rId3"/>
            </p:custDataLst>
          </p:nvPr>
        </p:nvSpPr>
        <p:spPr>
          <a:xfrm>
            <a:off x="2008030" y="2901453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认知心理学的主要观点：认为人的心理活动是信息加工的过程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矩形 5"/>
          <p:cNvSpPr/>
          <p:nvPr>
            <p:custDataLst>
              <p:tags r:id="rId4"/>
            </p:custDataLst>
          </p:nvPr>
        </p:nvSpPr>
        <p:spPr>
          <a:xfrm>
            <a:off x="2008030" y="3827856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认知心理学的主要研究方法：实验法、观察法、问卷法等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矩形 7"/>
          <p:cNvSpPr/>
          <p:nvPr>
            <p:custDataLst>
              <p:tags r:id="rId5"/>
            </p:custDataLst>
          </p:nvPr>
        </p:nvSpPr>
        <p:spPr>
          <a:xfrm>
            <a:off x="2008030" y="4754260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认知心理学的应用：在教育、心理咨询、广告等领域有广泛应用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3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咨询心理学的技术与方法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https://d.book118.com/056030013242010050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Bold</vt:lpstr>
      <vt:lpstr>MiSans</vt:lpstr>
      <vt:lpstr>微软雅黑</vt:lpstr>
      <vt:lpstr>Wingdings</vt:lpstr>
      <vt:lpstr>Calibri Light</vt:lpstr>
      <vt:lpstr>宋体</vt:lpstr>
      <vt:lpstr>Office Theme</vt:lpstr>
      <vt:lpstr>咨询心理学上的PPT课件</vt:lpstr>
      <vt:lpstr>目录</vt:lpstr>
      <vt:lpstr>添加章节标题</vt:lpstr>
      <vt:lpstr>咨询心理学的概述</vt:lpstr>
      <vt:lpstr>定义和概念</vt:lpstr>
      <vt:lpstr>咨询心理学的历史和发展</vt:lpstr>
      <vt:lpstr>咨询心理学的研究领域</vt:lpstr>
      <vt:lpstr>咨询心理学的基本理论</vt:lpstr>
      <vt:lpstr>精神分析理论</vt:lpstr>
      <vt:lpstr>行为主义理论</vt:lpstr>
      <vt:lpstr>人本主义理论</vt:lpstr>
      <vt:lpstr>认知心理学理论</vt:lpstr>
      <vt:lpstr>咨询心理学的技术与方法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2024-09-16T12:42:20.778</cp:lastPrinted>
  <dcterms:created xsi:type="dcterms:W3CDTF">2024-09-16T04:42:20Z</dcterms:created>
  <dcterms:modified xsi:type="dcterms:W3CDTF">2024-09-16T04:42:23Z</dcterms:modified>
</cp:coreProperties>
</file>