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756FC81-2D74-4733-AA50-11D7CAA281A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E786B08-0686-4E04-8FF6-9E72351C967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600A777-0CB9-44C9-8B46-D29E3D2E307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21F2047-6BC9-4B9E-AE06-6B96D53CB10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FEF9BE7-0320-4469-920F-D3685A3CE7C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E8256FB1-46A2-4202-A6FB-2BCD1045291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743FA730-B18E-4744-A3C5-35D7D80A9AA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AF11FCE-9ED6-491E-B4E2-C4C1E364E5E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A2BBDAC-0AD8-4F32-99DE-15085E0E572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4AE7A81-54DC-4957-A62F-0C3A40463D2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07729E8-88D7-4678-AB4C-2902F872DB2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png" /><Relationship Id="rId3" Type="http://schemas.openxmlformats.org/officeDocument/2006/relationships/image" Target="../media/image10.png" /><Relationship Id="rId4" Type="http://schemas.openxmlformats.org/officeDocument/2006/relationships/image" Target="../media/image11.png" /><Relationship Id="rId5" Type="http://schemas.openxmlformats.org/officeDocument/2006/relationships/image" Target="../media/image12.png" /><Relationship Id="rId6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5603211314501004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971050" y="2172960"/>
            <a:ext cx="6249900" cy="197739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950" b="1">
                <a:solidFill>
                  <a:srgbClr val="FFFFB3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民警综合体能情况分析报告</a:t>
            </a:r>
          </a:p>
        </p:txBody>
      </p:sp>
      <p:sp>
        <p:nvSpPr>
          <p:cNvPr id="6" name="AutoShape 6"/>
          <p:cNvSpPr/>
          <p:nvPr/>
        </p:nvSpPr>
        <p:spPr>
          <a:xfrm>
            <a:off x="9364826" y="329260"/>
            <a:ext cx="2473866" cy="508573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FFFFB3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4524375" y="1555068"/>
            <a:ext cx="3262273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425">
                <a:solidFill>
                  <a:srgbClr val="FFFFB3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 WORK SUMMARY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2035790" y="2662128"/>
            <a:ext cx="2042564" cy="11772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7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 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021882" y="3839418"/>
            <a:ext cx="2127531" cy="356454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6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918085" y="1406395"/>
            <a:ext cx="6621780" cy="44253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民警体能现状分析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民警体能问题探讨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提升民警综合体能的对策与建议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结论与展望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777998" y="1412932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276714" y="1412932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808922" y="2995857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638" b="2638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l="3153" r="3153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3624" b="3624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背景介绍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社会治安形势的变化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随着社会的发展，治安形势日趋复杂，对民警的体能要求也越来越高。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民警职业特点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作为执法人员，民警需要具备较高的身体素质和体能水平，以应对各种复杂环境和紧急情况。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体能对工作效率的影响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良好的体能能够提高民警的工作效率，减少因身体原因导致的失误和事故。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3875" r="13875"/>
          <a:stretch>
            <a:fillRect/>
          </a:stretch>
        </p:blipFill>
        <p:spPr>
          <a:xfrm>
            <a:off x="-276408" y="1784333"/>
            <a:ext cx="3774096" cy="377409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853566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853566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054790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通过分析民警的综合体能数据，了解其体能状况和存在的问题。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066852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了解当前民警综合体能状况</a:t>
            </a:r>
          </a:p>
        </p:txBody>
      </p:sp>
      <p:sp>
        <p:nvSpPr>
          <p:cNvPr id="7" name="AutoShape 7"/>
          <p:cNvSpPr/>
          <p:nvPr/>
        </p:nvSpPr>
        <p:spPr>
          <a:xfrm>
            <a:off x="7873179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873179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8086465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提高民警身体素质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853566" y="4213236"/>
            <a:ext cx="3657600" cy="1989696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853566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066852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提升公安工作效率</a:t>
            </a:r>
          </a:p>
        </p:txBody>
      </p:sp>
      <p:sp>
        <p:nvSpPr>
          <p:cNvPr id="13" name="AutoShape 13"/>
          <p:cNvSpPr/>
          <p:nvPr/>
        </p:nvSpPr>
        <p:spPr>
          <a:xfrm>
            <a:off x="7873179" y="4213236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873179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8086465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为公安队伍建设提供参考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074403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为民警提供针对性的训练建议，提高其身体素质和体能水平。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4054790" y="46755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通过改善民警的体能状况，提高公安工作效率和执法能力。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8074403" y="46791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为公安部门在招聘、选拔和培训民警时提供参考依据，确保民警具备足够的体能素质。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研究目的与意义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777998" y="1412932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276714" y="1412932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808922" y="2995857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民警体能现状分析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893359" y="4795838"/>
            <a:ext cx="2808699" cy="807127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469880" y="4882041"/>
            <a:ext cx="3047547" cy="720923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431768" y="1914123"/>
            <a:ext cx="2900943" cy="722206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893359" y="1914123"/>
            <a:ext cx="2808699" cy="722206"/>
          </a:xfrm>
          <a:prstGeom prst="rect">
            <a:avLst/>
          </a:prstGeom>
        </p:spPr>
      </p:pic>
      <p:sp>
        <p:nvSpPr>
          <p:cNvPr id="6" name="Freeform 6"/>
          <p:cNvSpPr/>
          <p:nvPr/>
        </p:nvSpPr>
        <p:spPr>
          <a:xfrm>
            <a:off x="2431768" y="1914123"/>
            <a:ext cx="2938300" cy="670437"/>
          </a:xfrm>
          <a:custGeom>
            <a:rect l="l" t="t" r="r" b="b"/>
            <a:pathLst>
              <a:path w="4673" h="1547">
                <a:moveTo>
                  <a:pt x="0" y="1547"/>
                </a:moveTo>
                <a:lnTo>
                  <a:pt x="0" y="0"/>
                </a:lnTo>
                <a:lnTo>
                  <a:pt x="4673" y="0"/>
                </a:lnTo>
              </a:path>
            </a:pathLst>
          </a:custGeom>
          <a:noFill/>
          <a:ln w="7">
            <a:solidFill>
              <a:srgbClr val="7F7F7F">
                <a:alpha val="100000"/>
              </a:srgbClr>
            </a:solidFill>
            <a:prstDash val="dash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flipH="1">
            <a:off x="6763758" y="1914123"/>
            <a:ext cx="2938300" cy="670437"/>
          </a:xfrm>
          <a:custGeom>
            <a:rect l="l" t="t" r="r" b="b"/>
            <a:pathLst>
              <a:path w="4673" h="1547">
                <a:moveTo>
                  <a:pt x="0" y="1547"/>
                </a:moveTo>
                <a:lnTo>
                  <a:pt x="0" y="0"/>
                </a:lnTo>
                <a:lnTo>
                  <a:pt x="4673" y="0"/>
                </a:lnTo>
              </a:path>
            </a:pathLst>
          </a:custGeom>
          <a:noFill/>
          <a:ln w="7">
            <a:solidFill>
              <a:srgbClr val="7F7F7F">
                <a:alpha val="100000"/>
              </a:srgbClr>
            </a:solidFill>
            <a:prstDash val="dash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 flipV="1">
            <a:off x="2431768" y="4933967"/>
            <a:ext cx="2938300" cy="668997"/>
          </a:xfrm>
          <a:custGeom>
            <a:rect l="l" t="t" r="r" b="b"/>
            <a:pathLst>
              <a:path w="4673" h="1547">
                <a:moveTo>
                  <a:pt x="0" y="1547"/>
                </a:moveTo>
                <a:lnTo>
                  <a:pt x="0" y="0"/>
                </a:lnTo>
                <a:lnTo>
                  <a:pt x="4673" y="0"/>
                </a:lnTo>
              </a:path>
            </a:pathLst>
          </a:custGeom>
          <a:noFill/>
          <a:ln w="7">
            <a:solidFill>
              <a:srgbClr val="7F7F7F">
                <a:alpha val="100000"/>
              </a:srgbClr>
            </a:solidFill>
            <a:prstDash val="dash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 flipH="1" flipV="1">
            <a:off x="6763758" y="4933967"/>
            <a:ext cx="2938300" cy="668997"/>
          </a:xfrm>
          <a:custGeom>
            <a:rect l="l" t="t" r="r" b="b"/>
            <a:pathLst>
              <a:path w="4673" h="1547">
                <a:moveTo>
                  <a:pt x="0" y="1547"/>
                </a:moveTo>
                <a:lnTo>
                  <a:pt x="0" y="0"/>
                </a:lnTo>
                <a:lnTo>
                  <a:pt x="4673" y="0"/>
                </a:lnTo>
              </a:path>
            </a:pathLst>
          </a:custGeom>
          <a:noFill/>
          <a:ln w="7">
            <a:solidFill>
              <a:srgbClr val="7F7F7F">
                <a:alpha val="100000"/>
              </a:srgbClr>
            </a:solidFill>
            <a:prstDash val="dash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00" y="3302475"/>
            <a:ext cx="12192000" cy="1043060"/>
          </a:xfrm>
          <a:prstGeom prst="rect">
            <a:avLst/>
          </a:pr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1" name="Group 11"/>
          <p:cNvGrpSpPr/>
          <p:nvPr/>
        </p:nvGrpSpPr>
        <p:grpSpPr>
          <a:xfrm>
            <a:off x="1924526" y="2519839"/>
            <a:ext cx="1044607" cy="1047369"/>
            <a:chOff x="1924526" y="2519839"/>
            <a:chExt cx="1044607" cy="1047369"/>
          </a:xfrm>
        </p:grpSpPr>
        <p:sp>
          <p:nvSpPr>
            <p:cNvPr id="12" name="AutoShape 12"/>
            <p:cNvSpPr/>
            <p:nvPr/>
          </p:nvSpPr>
          <p:spPr>
            <a:xfrm>
              <a:off x="1924526" y="2519839"/>
              <a:ext cx="1044607" cy="1047369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2165985" y="2636329"/>
              <a:ext cx="577596" cy="786956"/>
            </a:xfrm>
            <a:custGeom>
              <a:rect l="l" t="t" r="r" b="b"/>
              <a:pathLst>
                <a:path w="709" h="964">
                  <a:moveTo>
                    <a:pt x="355" y="147"/>
                  </a:moveTo>
                  <a:cubicBezTo>
                    <a:pt x="238" y="147"/>
                    <a:pt x="143" y="241"/>
                    <a:pt x="143" y="358"/>
                  </a:cubicBezTo>
                  <a:cubicBezTo>
                    <a:pt x="143" y="414"/>
                    <a:pt x="187" y="481"/>
                    <a:pt x="188" y="481"/>
                  </a:cubicBezTo>
                  <a:cubicBezTo>
                    <a:pt x="197" y="496"/>
                    <a:pt x="210" y="519"/>
                    <a:pt x="218" y="534"/>
                  </a:cubicBezTo>
                  <a:lnTo>
                    <a:pt x="264" y="623"/>
                  </a:lnTo>
                  <a:cubicBezTo>
                    <a:pt x="272" y="639"/>
                    <a:pt x="279" y="662"/>
                    <a:pt x="279" y="675"/>
                  </a:cubicBezTo>
                  <a:cubicBezTo>
                    <a:pt x="279" y="675"/>
                    <a:pt x="284" y="679"/>
                    <a:pt x="294" y="679"/>
                  </a:cubicBezTo>
                  <a:lnTo>
                    <a:pt x="416" y="679"/>
                  </a:lnTo>
                  <a:cubicBezTo>
                    <a:pt x="425" y="679"/>
                    <a:pt x="430" y="675"/>
                    <a:pt x="431" y="674"/>
                  </a:cubicBezTo>
                  <a:cubicBezTo>
                    <a:pt x="430" y="662"/>
                    <a:pt x="437" y="639"/>
                    <a:pt x="446" y="623"/>
                  </a:cubicBezTo>
                  <a:lnTo>
                    <a:pt x="491" y="534"/>
                  </a:lnTo>
                  <a:cubicBezTo>
                    <a:pt x="499" y="519"/>
                    <a:pt x="513" y="495"/>
                    <a:pt x="522" y="481"/>
                  </a:cubicBezTo>
                  <a:cubicBezTo>
                    <a:pt x="537" y="458"/>
                    <a:pt x="566" y="402"/>
                    <a:pt x="566" y="358"/>
                  </a:cubicBezTo>
                  <a:cubicBezTo>
                    <a:pt x="566" y="241"/>
                    <a:pt x="471" y="147"/>
                    <a:pt x="355" y="147"/>
                  </a:cubicBezTo>
                  <a:close/>
                  <a:moveTo>
                    <a:pt x="416" y="723"/>
                  </a:moveTo>
                  <a:lnTo>
                    <a:pt x="294" y="723"/>
                  </a:lnTo>
                  <a:cubicBezTo>
                    <a:pt x="261" y="723"/>
                    <a:pt x="235" y="702"/>
                    <a:pt x="235" y="675"/>
                  </a:cubicBezTo>
                  <a:cubicBezTo>
                    <a:pt x="235" y="671"/>
                    <a:pt x="231" y="656"/>
                    <a:pt x="224" y="643"/>
                  </a:cubicBezTo>
                  <a:lnTo>
                    <a:pt x="179" y="554"/>
                  </a:lnTo>
                  <a:cubicBezTo>
                    <a:pt x="172" y="540"/>
                    <a:pt x="159" y="519"/>
                    <a:pt x="151" y="506"/>
                  </a:cubicBezTo>
                  <a:cubicBezTo>
                    <a:pt x="145" y="498"/>
                    <a:pt x="99" y="425"/>
                    <a:pt x="99" y="358"/>
                  </a:cubicBezTo>
                  <a:cubicBezTo>
                    <a:pt x="99" y="217"/>
                    <a:pt x="214" y="102"/>
                    <a:pt x="355" y="102"/>
                  </a:cubicBezTo>
                  <a:cubicBezTo>
                    <a:pt x="495" y="102"/>
                    <a:pt x="610" y="217"/>
                    <a:pt x="610" y="358"/>
                  </a:cubicBezTo>
                  <a:cubicBezTo>
                    <a:pt x="610" y="425"/>
                    <a:pt x="564" y="498"/>
                    <a:pt x="559" y="506"/>
                  </a:cubicBezTo>
                  <a:cubicBezTo>
                    <a:pt x="550" y="518"/>
                    <a:pt x="537" y="541"/>
                    <a:pt x="530" y="554"/>
                  </a:cubicBezTo>
                  <a:lnTo>
                    <a:pt x="485" y="643"/>
                  </a:lnTo>
                  <a:cubicBezTo>
                    <a:pt x="478" y="656"/>
                    <a:pt x="475" y="671"/>
                    <a:pt x="475" y="675"/>
                  </a:cubicBezTo>
                  <a:cubicBezTo>
                    <a:pt x="475" y="702"/>
                    <a:pt x="449" y="723"/>
                    <a:pt x="416" y="723"/>
                  </a:cubicBezTo>
                  <a:close/>
                  <a:moveTo>
                    <a:pt x="287" y="832"/>
                  </a:moveTo>
                  <a:cubicBezTo>
                    <a:pt x="269" y="832"/>
                    <a:pt x="254" y="846"/>
                    <a:pt x="254" y="865"/>
                  </a:cubicBezTo>
                  <a:cubicBezTo>
                    <a:pt x="254" y="883"/>
                    <a:pt x="269" y="897"/>
                    <a:pt x="287" y="897"/>
                  </a:cubicBezTo>
                  <a:lnTo>
                    <a:pt x="426" y="897"/>
                  </a:lnTo>
                  <a:cubicBezTo>
                    <a:pt x="444" y="897"/>
                    <a:pt x="459" y="883"/>
                    <a:pt x="459" y="865"/>
                  </a:cubicBezTo>
                  <a:cubicBezTo>
                    <a:pt x="459" y="846"/>
                    <a:pt x="444" y="832"/>
                    <a:pt x="426" y="832"/>
                  </a:cubicBezTo>
                  <a:lnTo>
                    <a:pt x="287" y="832"/>
                  </a:lnTo>
                  <a:close/>
                  <a:moveTo>
                    <a:pt x="274" y="885"/>
                  </a:moveTo>
                  <a:cubicBezTo>
                    <a:pt x="276" y="929"/>
                    <a:pt x="312" y="965"/>
                    <a:pt x="356" y="965"/>
                  </a:cubicBezTo>
                  <a:cubicBezTo>
                    <a:pt x="401" y="965"/>
                    <a:pt x="437" y="929"/>
                    <a:pt x="439" y="885"/>
                  </a:cubicBezTo>
                  <a:lnTo>
                    <a:pt x="274" y="885"/>
                  </a:lnTo>
                  <a:close/>
                  <a:moveTo>
                    <a:pt x="459" y="865"/>
                  </a:moveTo>
                  <a:lnTo>
                    <a:pt x="254" y="865"/>
                  </a:lnTo>
                  <a:lnTo>
                    <a:pt x="254" y="762"/>
                  </a:lnTo>
                  <a:lnTo>
                    <a:pt x="459" y="762"/>
                  </a:lnTo>
                  <a:lnTo>
                    <a:pt x="459" y="865"/>
                  </a:lnTo>
                  <a:close/>
                  <a:moveTo>
                    <a:pt x="491" y="369"/>
                  </a:moveTo>
                  <a:cubicBezTo>
                    <a:pt x="491" y="388"/>
                    <a:pt x="476" y="403"/>
                    <a:pt x="457" y="403"/>
                  </a:cubicBezTo>
                  <a:lnTo>
                    <a:pt x="388" y="403"/>
                  </a:lnTo>
                  <a:lnTo>
                    <a:pt x="388" y="472"/>
                  </a:lnTo>
                  <a:cubicBezTo>
                    <a:pt x="388" y="491"/>
                    <a:pt x="373" y="506"/>
                    <a:pt x="355" y="506"/>
                  </a:cubicBezTo>
                  <a:cubicBezTo>
                    <a:pt x="336" y="506"/>
                    <a:pt x="321" y="491"/>
                    <a:pt x="321" y="472"/>
                  </a:cubicBezTo>
                  <a:lnTo>
                    <a:pt x="321" y="403"/>
                  </a:lnTo>
                  <a:lnTo>
                    <a:pt x="252" y="403"/>
                  </a:lnTo>
                  <a:cubicBezTo>
                    <a:pt x="233" y="403"/>
                    <a:pt x="218" y="388"/>
                    <a:pt x="218" y="369"/>
                  </a:cubicBezTo>
                  <a:cubicBezTo>
                    <a:pt x="218" y="351"/>
                    <a:pt x="233" y="336"/>
                    <a:pt x="252" y="336"/>
                  </a:cubicBezTo>
                  <a:lnTo>
                    <a:pt x="321" y="336"/>
                  </a:lnTo>
                  <a:lnTo>
                    <a:pt x="321" y="266"/>
                  </a:lnTo>
                  <a:cubicBezTo>
                    <a:pt x="321" y="248"/>
                    <a:pt x="336" y="233"/>
                    <a:pt x="355" y="233"/>
                  </a:cubicBezTo>
                  <a:cubicBezTo>
                    <a:pt x="373" y="233"/>
                    <a:pt x="388" y="248"/>
                    <a:pt x="388" y="266"/>
                  </a:cubicBezTo>
                  <a:lnTo>
                    <a:pt x="388" y="336"/>
                  </a:lnTo>
                  <a:lnTo>
                    <a:pt x="457" y="336"/>
                  </a:lnTo>
                  <a:cubicBezTo>
                    <a:pt x="476" y="336"/>
                    <a:pt x="491" y="351"/>
                    <a:pt x="491" y="369"/>
                  </a:cubicBezTo>
                  <a:close/>
                  <a:moveTo>
                    <a:pt x="681" y="326"/>
                  </a:moveTo>
                  <a:lnTo>
                    <a:pt x="643" y="326"/>
                  </a:lnTo>
                  <a:cubicBezTo>
                    <a:pt x="644" y="336"/>
                    <a:pt x="645" y="347"/>
                    <a:pt x="645" y="358"/>
                  </a:cubicBezTo>
                  <a:cubicBezTo>
                    <a:pt x="645" y="365"/>
                    <a:pt x="644" y="372"/>
                    <a:pt x="643" y="379"/>
                  </a:cubicBezTo>
                  <a:lnTo>
                    <a:pt x="681" y="379"/>
                  </a:lnTo>
                  <a:cubicBezTo>
                    <a:pt x="696" y="379"/>
                    <a:pt x="709" y="367"/>
                    <a:pt x="709" y="352"/>
                  </a:cubicBezTo>
                  <a:cubicBezTo>
                    <a:pt x="709" y="338"/>
                    <a:pt x="696" y="326"/>
                    <a:pt x="681" y="326"/>
                  </a:cubicBezTo>
                  <a:close/>
                  <a:moveTo>
                    <a:pt x="576" y="170"/>
                  </a:moveTo>
                  <a:lnTo>
                    <a:pt x="603" y="142"/>
                  </a:lnTo>
                  <a:cubicBezTo>
                    <a:pt x="614" y="131"/>
                    <a:pt x="614" y="114"/>
                    <a:pt x="604" y="104"/>
                  </a:cubicBezTo>
                  <a:cubicBezTo>
                    <a:pt x="594" y="94"/>
                    <a:pt x="577" y="94"/>
                    <a:pt x="566" y="105"/>
                  </a:cubicBezTo>
                  <a:lnTo>
                    <a:pt x="538" y="132"/>
                  </a:lnTo>
                  <a:cubicBezTo>
                    <a:pt x="552" y="144"/>
                    <a:pt x="564" y="156"/>
                    <a:pt x="576" y="170"/>
                  </a:cubicBezTo>
                  <a:close/>
                  <a:moveTo>
                    <a:pt x="354" y="67"/>
                  </a:moveTo>
                  <a:cubicBezTo>
                    <a:pt x="363" y="67"/>
                    <a:pt x="372" y="68"/>
                    <a:pt x="380" y="68"/>
                  </a:cubicBezTo>
                  <a:lnTo>
                    <a:pt x="380" y="27"/>
                  </a:lnTo>
                  <a:cubicBezTo>
                    <a:pt x="380" y="12"/>
                    <a:pt x="368" y="0"/>
                    <a:pt x="354" y="0"/>
                  </a:cubicBezTo>
                  <a:cubicBezTo>
                    <a:pt x="339" y="0"/>
                    <a:pt x="327" y="12"/>
                    <a:pt x="327" y="27"/>
                  </a:cubicBezTo>
                  <a:lnTo>
                    <a:pt x="327" y="68"/>
                  </a:lnTo>
                  <a:cubicBezTo>
                    <a:pt x="336" y="68"/>
                    <a:pt x="345" y="67"/>
                    <a:pt x="354" y="67"/>
                  </a:cubicBezTo>
                  <a:close/>
                  <a:moveTo>
                    <a:pt x="130" y="173"/>
                  </a:moveTo>
                  <a:cubicBezTo>
                    <a:pt x="142" y="159"/>
                    <a:pt x="154" y="147"/>
                    <a:pt x="168" y="135"/>
                  </a:cubicBezTo>
                  <a:lnTo>
                    <a:pt x="142" y="109"/>
                  </a:lnTo>
                  <a:cubicBezTo>
                    <a:pt x="131" y="99"/>
                    <a:pt x="114" y="98"/>
                    <a:pt x="104" y="109"/>
                  </a:cubicBezTo>
                  <a:cubicBezTo>
                    <a:pt x="93" y="119"/>
                    <a:pt x="94" y="136"/>
                    <a:pt x="104" y="147"/>
                  </a:cubicBezTo>
                  <a:lnTo>
                    <a:pt x="130" y="173"/>
                  </a:lnTo>
                  <a:close/>
                  <a:moveTo>
                    <a:pt x="64" y="358"/>
                  </a:moveTo>
                  <a:cubicBezTo>
                    <a:pt x="64" y="347"/>
                    <a:pt x="64" y="336"/>
                    <a:pt x="66" y="326"/>
                  </a:cubicBezTo>
                  <a:lnTo>
                    <a:pt x="28" y="326"/>
                  </a:lnTo>
                  <a:cubicBezTo>
                    <a:pt x="13" y="326"/>
                    <a:pt x="0" y="338"/>
                    <a:pt x="0" y="352"/>
                  </a:cubicBezTo>
                  <a:cubicBezTo>
                    <a:pt x="0" y="367"/>
                    <a:pt x="13" y="379"/>
                    <a:pt x="28" y="379"/>
                  </a:cubicBezTo>
                  <a:lnTo>
                    <a:pt x="65" y="379"/>
                  </a:lnTo>
                  <a:cubicBezTo>
                    <a:pt x="64" y="372"/>
                    <a:pt x="64" y="365"/>
                    <a:pt x="64" y="358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1947577" y="3946970"/>
            <a:ext cx="1044607" cy="1047369"/>
            <a:chOff x="1947577" y="3946970"/>
            <a:chExt cx="1044607" cy="1047369"/>
          </a:xfrm>
        </p:grpSpPr>
        <p:sp>
          <p:nvSpPr>
            <p:cNvPr id="15" name="AutoShape 15"/>
            <p:cNvSpPr/>
            <p:nvPr/>
          </p:nvSpPr>
          <p:spPr>
            <a:xfrm>
              <a:off x="1947577" y="3946970"/>
              <a:ext cx="1044607" cy="1047369"/>
            </a:xfrm>
            <a:prstGeom prst="ellipse">
              <a:avLst/>
            </a:prstGeom>
            <a:solidFill>
              <a:schemeClr val="accent1">
                <a:lumMod val="7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2191798" y="4100989"/>
              <a:ext cx="510064" cy="694849"/>
            </a:xfrm>
            <a:custGeom>
              <a:rect l="l" t="t" r="r" b="b"/>
              <a:pathLst>
                <a:path w="625" h="852">
                  <a:moveTo>
                    <a:pt x="48" y="224"/>
                  </a:moveTo>
                  <a:cubicBezTo>
                    <a:pt x="48" y="200"/>
                    <a:pt x="59" y="188"/>
                    <a:pt x="82" y="188"/>
                  </a:cubicBezTo>
                  <a:lnTo>
                    <a:pt x="82" y="138"/>
                  </a:lnTo>
                  <a:cubicBezTo>
                    <a:pt x="39" y="139"/>
                    <a:pt x="0" y="167"/>
                    <a:pt x="0" y="209"/>
                  </a:cubicBezTo>
                  <a:lnTo>
                    <a:pt x="0" y="783"/>
                  </a:lnTo>
                  <a:cubicBezTo>
                    <a:pt x="0" y="818"/>
                    <a:pt x="34" y="852"/>
                    <a:pt x="69" y="852"/>
                  </a:cubicBezTo>
                  <a:lnTo>
                    <a:pt x="556" y="852"/>
                  </a:lnTo>
                  <a:cubicBezTo>
                    <a:pt x="591" y="852"/>
                    <a:pt x="625" y="818"/>
                    <a:pt x="625" y="783"/>
                  </a:cubicBezTo>
                  <a:lnTo>
                    <a:pt x="625" y="209"/>
                  </a:lnTo>
                  <a:cubicBezTo>
                    <a:pt x="625" y="167"/>
                    <a:pt x="586" y="139"/>
                    <a:pt x="543" y="138"/>
                  </a:cubicBezTo>
                  <a:lnTo>
                    <a:pt x="543" y="188"/>
                  </a:lnTo>
                  <a:cubicBezTo>
                    <a:pt x="566" y="188"/>
                    <a:pt x="577" y="200"/>
                    <a:pt x="577" y="224"/>
                  </a:cubicBezTo>
                  <a:lnTo>
                    <a:pt x="577" y="768"/>
                  </a:lnTo>
                  <a:cubicBezTo>
                    <a:pt x="577" y="785"/>
                    <a:pt x="570" y="803"/>
                    <a:pt x="554" y="803"/>
                  </a:cubicBezTo>
                  <a:lnTo>
                    <a:pt x="71" y="803"/>
                  </a:lnTo>
                  <a:cubicBezTo>
                    <a:pt x="53" y="803"/>
                    <a:pt x="48" y="783"/>
                    <a:pt x="48" y="764"/>
                  </a:cubicBezTo>
                  <a:lnTo>
                    <a:pt x="48" y="224"/>
                  </a:lnTo>
                  <a:close/>
                  <a:moveTo>
                    <a:pt x="270" y="91"/>
                  </a:moveTo>
                  <a:cubicBezTo>
                    <a:pt x="270" y="71"/>
                    <a:pt x="289" y="52"/>
                    <a:pt x="309" y="52"/>
                  </a:cubicBezTo>
                  <a:lnTo>
                    <a:pt x="316" y="52"/>
                  </a:lnTo>
                  <a:cubicBezTo>
                    <a:pt x="336" y="52"/>
                    <a:pt x="355" y="71"/>
                    <a:pt x="355" y="91"/>
                  </a:cubicBezTo>
                  <a:lnTo>
                    <a:pt x="355" y="95"/>
                  </a:lnTo>
                  <a:cubicBezTo>
                    <a:pt x="355" y="117"/>
                    <a:pt x="336" y="136"/>
                    <a:pt x="314" y="136"/>
                  </a:cubicBezTo>
                  <a:lnTo>
                    <a:pt x="311" y="136"/>
                  </a:lnTo>
                  <a:cubicBezTo>
                    <a:pt x="289" y="136"/>
                    <a:pt x="270" y="117"/>
                    <a:pt x="270" y="95"/>
                  </a:cubicBezTo>
                  <a:lnTo>
                    <a:pt x="270" y="91"/>
                  </a:lnTo>
                  <a:close/>
                  <a:moveTo>
                    <a:pt x="218" y="93"/>
                  </a:moveTo>
                  <a:lnTo>
                    <a:pt x="149" y="93"/>
                  </a:lnTo>
                  <a:cubicBezTo>
                    <a:pt x="126" y="93"/>
                    <a:pt x="115" y="104"/>
                    <a:pt x="115" y="127"/>
                  </a:cubicBezTo>
                  <a:lnTo>
                    <a:pt x="115" y="216"/>
                  </a:lnTo>
                  <a:cubicBezTo>
                    <a:pt x="115" y="231"/>
                    <a:pt x="124" y="246"/>
                    <a:pt x="138" y="246"/>
                  </a:cubicBezTo>
                  <a:lnTo>
                    <a:pt x="487" y="246"/>
                  </a:lnTo>
                  <a:cubicBezTo>
                    <a:pt x="501" y="246"/>
                    <a:pt x="510" y="231"/>
                    <a:pt x="510" y="216"/>
                  </a:cubicBezTo>
                  <a:lnTo>
                    <a:pt x="510" y="127"/>
                  </a:lnTo>
                  <a:cubicBezTo>
                    <a:pt x="510" y="104"/>
                    <a:pt x="499" y="93"/>
                    <a:pt x="476" y="93"/>
                  </a:cubicBezTo>
                  <a:lnTo>
                    <a:pt x="407" y="93"/>
                  </a:lnTo>
                  <a:cubicBezTo>
                    <a:pt x="407" y="45"/>
                    <a:pt x="366" y="0"/>
                    <a:pt x="320" y="0"/>
                  </a:cubicBezTo>
                  <a:lnTo>
                    <a:pt x="305" y="0"/>
                  </a:lnTo>
                  <a:cubicBezTo>
                    <a:pt x="259" y="0"/>
                    <a:pt x="218" y="45"/>
                    <a:pt x="218" y="93"/>
                  </a:cubicBezTo>
                  <a:close/>
                  <a:moveTo>
                    <a:pt x="132" y="654"/>
                  </a:moveTo>
                  <a:cubicBezTo>
                    <a:pt x="132" y="649"/>
                    <a:pt x="133" y="647"/>
                    <a:pt x="138" y="647"/>
                  </a:cubicBezTo>
                  <a:lnTo>
                    <a:pt x="221" y="647"/>
                  </a:lnTo>
                  <a:lnTo>
                    <a:pt x="221" y="654"/>
                  </a:lnTo>
                  <a:cubicBezTo>
                    <a:pt x="221" y="661"/>
                    <a:pt x="186" y="680"/>
                    <a:pt x="180" y="684"/>
                  </a:cubicBezTo>
                  <a:cubicBezTo>
                    <a:pt x="174" y="679"/>
                    <a:pt x="161" y="667"/>
                    <a:pt x="151" y="667"/>
                  </a:cubicBezTo>
                  <a:lnTo>
                    <a:pt x="149" y="667"/>
                  </a:lnTo>
                  <a:cubicBezTo>
                    <a:pt x="144" y="667"/>
                    <a:pt x="136" y="675"/>
                    <a:pt x="136" y="680"/>
                  </a:cubicBezTo>
                  <a:lnTo>
                    <a:pt x="136" y="682"/>
                  </a:lnTo>
                  <a:cubicBezTo>
                    <a:pt x="136" y="688"/>
                    <a:pt x="167" y="721"/>
                    <a:pt x="173" y="721"/>
                  </a:cubicBezTo>
                  <a:lnTo>
                    <a:pt x="175" y="721"/>
                  </a:lnTo>
                  <a:cubicBezTo>
                    <a:pt x="180" y="721"/>
                    <a:pt x="214" y="693"/>
                    <a:pt x="221" y="688"/>
                  </a:cubicBezTo>
                  <a:cubicBezTo>
                    <a:pt x="221" y="700"/>
                    <a:pt x="225" y="738"/>
                    <a:pt x="214" y="738"/>
                  </a:cubicBezTo>
                  <a:lnTo>
                    <a:pt x="138" y="738"/>
                  </a:lnTo>
                  <a:cubicBezTo>
                    <a:pt x="133" y="738"/>
                    <a:pt x="132" y="737"/>
                    <a:pt x="132" y="732"/>
                  </a:cubicBezTo>
                  <a:lnTo>
                    <a:pt x="132" y="654"/>
                  </a:lnTo>
                  <a:close/>
                  <a:moveTo>
                    <a:pt x="214" y="760"/>
                  </a:moveTo>
                  <a:cubicBezTo>
                    <a:pt x="255" y="760"/>
                    <a:pt x="240" y="715"/>
                    <a:pt x="242" y="678"/>
                  </a:cubicBezTo>
                  <a:cubicBezTo>
                    <a:pt x="243" y="658"/>
                    <a:pt x="292" y="642"/>
                    <a:pt x="296" y="624"/>
                  </a:cubicBezTo>
                  <a:lnTo>
                    <a:pt x="290" y="624"/>
                  </a:lnTo>
                  <a:cubicBezTo>
                    <a:pt x="275" y="624"/>
                    <a:pt x="253" y="637"/>
                    <a:pt x="242" y="643"/>
                  </a:cubicBezTo>
                  <a:cubicBezTo>
                    <a:pt x="237" y="635"/>
                    <a:pt x="232" y="626"/>
                    <a:pt x="218" y="626"/>
                  </a:cubicBezTo>
                  <a:lnTo>
                    <a:pt x="134" y="626"/>
                  </a:lnTo>
                  <a:cubicBezTo>
                    <a:pt x="122" y="626"/>
                    <a:pt x="110" y="637"/>
                    <a:pt x="110" y="650"/>
                  </a:cubicBezTo>
                  <a:lnTo>
                    <a:pt x="110" y="736"/>
                  </a:lnTo>
                  <a:cubicBezTo>
                    <a:pt x="110" y="750"/>
                    <a:pt x="123" y="760"/>
                    <a:pt x="138" y="760"/>
                  </a:cubicBezTo>
                  <a:lnTo>
                    <a:pt x="214" y="760"/>
                  </a:lnTo>
                  <a:close/>
                  <a:moveTo>
                    <a:pt x="132" y="341"/>
                  </a:moveTo>
                  <a:cubicBezTo>
                    <a:pt x="132" y="336"/>
                    <a:pt x="133" y="335"/>
                    <a:pt x="138" y="335"/>
                  </a:cubicBezTo>
                  <a:lnTo>
                    <a:pt x="214" y="335"/>
                  </a:lnTo>
                  <a:cubicBezTo>
                    <a:pt x="219" y="335"/>
                    <a:pt x="221" y="336"/>
                    <a:pt x="221" y="341"/>
                  </a:cubicBezTo>
                  <a:cubicBezTo>
                    <a:pt x="221" y="346"/>
                    <a:pt x="184" y="371"/>
                    <a:pt x="180" y="371"/>
                  </a:cubicBezTo>
                  <a:cubicBezTo>
                    <a:pt x="175" y="371"/>
                    <a:pt x="164" y="354"/>
                    <a:pt x="151" y="354"/>
                  </a:cubicBezTo>
                  <a:cubicBezTo>
                    <a:pt x="145" y="354"/>
                    <a:pt x="136" y="361"/>
                    <a:pt x="136" y="367"/>
                  </a:cubicBezTo>
                  <a:lnTo>
                    <a:pt x="136" y="369"/>
                  </a:lnTo>
                  <a:cubicBezTo>
                    <a:pt x="136" y="378"/>
                    <a:pt x="166" y="406"/>
                    <a:pt x="173" y="410"/>
                  </a:cubicBezTo>
                  <a:lnTo>
                    <a:pt x="221" y="376"/>
                  </a:lnTo>
                  <a:lnTo>
                    <a:pt x="221" y="425"/>
                  </a:lnTo>
                  <a:lnTo>
                    <a:pt x="132" y="425"/>
                  </a:lnTo>
                  <a:lnTo>
                    <a:pt x="132" y="341"/>
                  </a:lnTo>
                  <a:close/>
                  <a:moveTo>
                    <a:pt x="240" y="330"/>
                  </a:moveTo>
                  <a:cubicBezTo>
                    <a:pt x="237" y="319"/>
                    <a:pt x="228" y="313"/>
                    <a:pt x="214" y="313"/>
                  </a:cubicBezTo>
                  <a:lnTo>
                    <a:pt x="138" y="313"/>
                  </a:lnTo>
                  <a:cubicBezTo>
                    <a:pt x="123" y="313"/>
                    <a:pt x="110" y="322"/>
                    <a:pt x="110" y="337"/>
                  </a:cubicBezTo>
                  <a:lnTo>
                    <a:pt x="110" y="423"/>
                  </a:lnTo>
                  <a:cubicBezTo>
                    <a:pt x="110" y="436"/>
                    <a:pt x="122" y="447"/>
                    <a:pt x="134" y="447"/>
                  </a:cubicBezTo>
                  <a:lnTo>
                    <a:pt x="218" y="447"/>
                  </a:lnTo>
                  <a:cubicBezTo>
                    <a:pt x="252" y="447"/>
                    <a:pt x="242" y="393"/>
                    <a:pt x="241" y="359"/>
                  </a:cubicBezTo>
                  <a:lnTo>
                    <a:pt x="296" y="313"/>
                  </a:lnTo>
                  <a:cubicBezTo>
                    <a:pt x="296" y="313"/>
                    <a:pt x="292" y="311"/>
                    <a:pt x="292" y="311"/>
                  </a:cubicBezTo>
                  <a:cubicBezTo>
                    <a:pt x="271" y="311"/>
                    <a:pt x="253" y="329"/>
                    <a:pt x="240" y="330"/>
                  </a:cubicBezTo>
                  <a:close/>
                  <a:moveTo>
                    <a:pt x="132" y="492"/>
                  </a:moveTo>
                  <a:lnTo>
                    <a:pt x="221" y="492"/>
                  </a:lnTo>
                  <a:lnTo>
                    <a:pt x="221" y="503"/>
                  </a:lnTo>
                  <a:lnTo>
                    <a:pt x="180" y="529"/>
                  </a:lnTo>
                  <a:lnTo>
                    <a:pt x="152" y="508"/>
                  </a:lnTo>
                  <a:cubicBezTo>
                    <a:pt x="145" y="513"/>
                    <a:pt x="136" y="515"/>
                    <a:pt x="136" y="524"/>
                  </a:cubicBezTo>
                  <a:cubicBezTo>
                    <a:pt x="136" y="531"/>
                    <a:pt x="167" y="565"/>
                    <a:pt x="173" y="565"/>
                  </a:cubicBezTo>
                  <a:cubicBezTo>
                    <a:pt x="183" y="565"/>
                    <a:pt x="209" y="536"/>
                    <a:pt x="221" y="533"/>
                  </a:cubicBezTo>
                  <a:lnTo>
                    <a:pt x="221" y="581"/>
                  </a:lnTo>
                  <a:lnTo>
                    <a:pt x="132" y="581"/>
                  </a:lnTo>
                  <a:lnTo>
                    <a:pt x="132" y="492"/>
                  </a:lnTo>
                  <a:close/>
                  <a:moveTo>
                    <a:pt x="242" y="487"/>
                  </a:moveTo>
                  <a:cubicBezTo>
                    <a:pt x="238" y="480"/>
                    <a:pt x="233" y="470"/>
                    <a:pt x="221" y="470"/>
                  </a:cubicBezTo>
                  <a:lnTo>
                    <a:pt x="132" y="470"/>
                  </a:lnTo>
                  <a:cubicBezTo>
                    <a:pt x="121" y="470"/>
                    <a:pt x="110" y="481"/>
                    <a:pt x="110" y="492"/>
                  </a:cubicBezTo>
                  <a:lnTo>
                    <a:pt x="110" y="581"/>
                  </a:lnTo>
                  <a:cubicBezTo>
                    <a:pt x="110" y="591"/>
                    <a:pt x="121" y="602"/>
                    <a:pt x="132" y="602"/>
                  </a:cubicBezTo>
                  <a:lnTo>
                    <a:pt x="221" y="602"/>
                  </a:lnTo>
                  <a:cubicBezTo>
                    <a:pt x="252" y="602"/>
                    <a:pt x="242" y="547"/>
                    <a:pt x="242" y="515"/>
                  </a:cubicBezTo>
                  <a:lnTo>
                    <a:pt x="296" y="469"/>
                  </a:lnTo>
                  <a:lnTo>
                    <a:pt x="289" y="465"/>
                  </a:lnTo>
                  <a:lnTo>
                    <a:pt x="242" y="487"/>
                  </a:lnTo>
                  <a:close/>
                  <a:moveTo>
                    <a:pt x="320" y="716"/>
                  </a:moveTo>
                  <a:cubicBezTo>
                    <a:pt x="320" y="721"/>
                    <a:pt x="322" y="723"/>
                    <a:pt x="327" y="723"/>
                  </a:cubicBezTo>
                  <a:lnTo>
                    <a:pt x="495" y="723"/>
                  </a:lnTo>
                  <a:cubicBezTo>
                    <a:pt x="500" y="723"/>
                    <a:pt x="502" y="721"/>
                    <a:pt x="502" y="716"/>
                  </a:cubicBezTo>
                  <a:lnTo>
                    <a:pt x="502" y="669"/>
                  </a:lnTo>
                  <a:cubicBezTo>
                    <a:pt x="502" y="664"/>
                    <a:pt x="500" y="663"/>
                    <a:pt x="495" y="663"/>
                  </a:cubicBezTo>
                  <a:lnTo>
                    <a:pt x="320" y="663"/>
                  </a:lnTo>
                  <a:lnTo>
                    <a:pt x="320" y="716"/>
                  </a:lnTo>
                  <a:close/>
                  <a:moveTo>
                    <a:pt x="320" y="565"/>
                  </a:moveTo>
                  <a:lnTo>
                    <a:pt x="502" y="565"/>
                  </a:lnTo>
                  <a:lnTo>
                    <a:pt x="502" y="507"/>
                  </a:lnTo>
                  <a:lnTo>
                    <a:pt x="320" y="507"/>
                  </a:lnTo>
                  <a:lnTo>
                    <a:pt x="320" y="565"/>
                  </a:lnTo>
                  <a:close/>
                  <a:moveTo>
                    <a:pt x="320" y="410"/>
                  </a:moveTo>
                  <a:lnTo>
                    <a:pt x="452" y="410"/>
                  </a:lnTo>
                  <a:lnTo>
                    <a:pt x="452" y="352"/>
                  </a:lnTo>
                  <a:lnTo>
                    <a:pt x="320" y="352"/>
                  </a:lnTo>
                  <a:lnTo>
                    <a:pt x="320" y="41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9137428" y="2548604"/>
            <a:ext cx="1046035" cy="1047369"/>
            <a:chOff x="9137428" y="2548604"/>
            <a:chExt cx="1046035" cy="1047369"/>
          </a:xfrm>
        </p:grpSpPr>
        <p:sp>
          <p:nvSpPr>
            <p:cNvPr id="18" name="AutoShape 18"/>
            <p:cNvSpPr/>
            <p:nvPr/>
          </p:nvSpPr>
          <p:spPr>
            <a:xfrm>
              <a:off x="9137428" y="2548604"/>
              <a:ext cx="1046035" cy="1047369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9374505" y="2745677"/>
              <a:ext cx="645128" cy="635889"/>
            </a:xfrm>
            <a:custGeom>
              <a:rect l="l" t="t" r="r" b="b"/>
              <a:pathLst>
                <a:path w="792" h="779">
                  <a:moveTo>
                    <a:pt x="297" y="240"/>
                  </a:moveTo>
                  <a:lnTo>
                    <a:pt x="209" y="341"/>
                  </a:lnTo>
                  <a:lnTo>
                    <a:pt x="188" y="323"/>
                  </a:lnTo>
                  <a:lnTo>
                    <a:pt x="277" y="223"/>
                  </a:lnTo>
                  <a:lnTo>
                    <a:pt x="297" y="240"/>
                  </a:lnTo>
                  <a:close/>
                  <a:moveTo>
                    <a:pt x="390" y="323"/>
                  </a:moveTo>
                  <a:lnTo>
                    <a:pt x="276" y="224"/>
                  </a:lnTo>
                  <a:lnTo>
                    <a:pt x="294" y="203"/>
                  </a:lnTo>
                  <a:lnTo>
                    <a:pt x="408" y="303"/>
                  </a:lnTo>
                  <a:lnTo>
                    <a:pt x="390" y="323"/>
                  </a:lnTo>
                  <a:close/>
                  <a:moveTo>
                    <a:pt x="487" y="212"/>
                  </a:moveTo>
                  <a:lnTo>
                    <a:pt x="390" y="323"/>
                  </a:lnTo>
                  <a:lnTo>
                    <a:pt x="369" y="305"/>
                  </a:lnTo>
                  <a:lnTo>
                    <a:pt x="467" y="194"/>
                  </a:lnTo>
                  <a:lnTo>
                    <a:pt x="487" y="212"/>
                  </a:lnTo>
                  <a:close/>
                  <a:moveTo>
                    <a:pt x="492" y="181"/>
                  </a:moveTo>
                  <a:cubicBezTo>
                    <a:pt x="497" y="179"/>
                    <a:pt x="500" y="182"/>
                    <a:pt x="499" y="187"/>
                  </a:cubicBezTo>
                  <a:lnTo>
                    <a:pt x="495" y="203"/>
                  </a:lnTo>
                  <a:cubicBezTo>
                    <a:pt x="494" y="209"/>
                    <a:pt x="492" y="217"/>
                    <a:pt x="491" y="222"/>
                  </a:cubicBezTo>
                  <a:lnTo>
                    <a:pt x="488" y="239"/>
                  </a:lnTo>
                  <a:cubicBezTo>
                    <a:pt x="487" y="244"/>
                    <a:pt x="483" y="245"/>
                    <a:pt x="479" y="242"/>
                  </a:cubicBezTo>
                  <a:lnTo>
                    <a:pt x="465" y="230"/>
                  </a:lnTo>
                  <a:cubicBezTo>
                    <a:pt x="461" y="227"/>
                    <a:pt x="455" y="221"/>
                    <a:pt x="451" y="217"/>
                  </a:cubicBezTo>
                  <a:lnTo>
                    <a:pt x="437" y="206"/>
                  </a:lnTo>
                  <a:cubicBezTo>
                    <a:pt x="433" y="202"/>
                    <a:pt x="434" y="198"/>
                    <a:pt x="439" y="197"/>
                  </a:cubicBezTo>
                  <a:lnTo>
                    <a:pt x="456" y="192"/>
                  </a:lnTo>
                  <a:cubicBezTo>
                    <a:pt x="461" y="190"/>
                    <a:pt x="470" y="187"/>
                    <a:pt x="475" y="186"/>
                  </a:cubicBezTo>
                  <a:lnTo>
                    <a:pt x="492" y="181"/>
                  </a:lnTo>
                  <a:close/>
                  <a:moveTo>
                    <a:pt x="400" y="343"/>
                  </a:moveTo>
                  <a:lnTo>
                    <a:pt x="375" y="343"/>
                  </a:lnTo>
                  <a:cubicBezTo>
                    <a:pt x="368" y="343"/>
                    <a:pt x="362" y="349"/>
                    <a:pt x="362" y="356"/>
                  </a:cubicBezTo>
                  <a:lnTo>
                    <a:pt x="362" y="489"/>
                  </a:lnTo>
                  <a:lnTo>
                    <a:pt x="413" y="489"/>
                  </a:lnTo>
                  <a:lnTo>
                    <a:pt x="413" y="356"/>
                  </a:lnTo>
                  <a:cubicBezTo>
                    <a:pt x="413" y="349"/>
                    <a:pt x="407" y="343"/>
                    <a:pt x="400" y="343"/>
                  </a:cubicBezTo>
                  <a:close/>
                  <a:moveTo>
                    <a:pt x="312" y="298"/>
                  </a:moveTo>
                  <a:lnTo>
                    <a:pt x="287" y="298"/>
                  </a:lnTo>
                  <a:cubicBezTo>
                    <a:pt x="280" y="298"/>
                    <a:pt x="274" y="304"/>
                    <a:pt x="274" y="311"/>
                  </a:cubicBezTo>
                  <a:lnTo>
                    <a:pt x="274" y="489"/>
                  </a:lnTo>
                  <a:lnTo>
                    <a:pt x="325" y="489"/>
                  </a:lnTo>
                  <a:lnTo>
                    <a:pt x="325" y="311"/>
                  </a:lnTo>
                  <a:cubicBezTo>
                    <a:pt x="325" y="304"/>
                    <a:pt x="319" y="298"/>
                    <a:pt x="312" y="298"/>
                  </a:cubicBezTo>
                  <a:close/>
                  <a:moveTo>
                    <a:pt x="488" y="267"/>
                  </a:moveTo>
                  <a:lnTo>
                    <a:pt x="463" y="267"/>
                  </a:lnTo>
                  <a:cubicBezTo>
                    <a:pt x="456" y="267"/>
                    <a:pt x="450" y="273"/>
                    <a:pt x="450" y="281"/>
                  </a:cubicBezTo>
                  <a:lnTo>
                    <a:pt x="450" y="489"/>
                  </a:lnTo>
                  <a:lnTo>
                    <a:pt x="501" y="489"/>
                  </a:lnTo>
                  <a:lnTo>
                    <a:pt x="501" y="281"/>
                  </a:lnTo>
                  <a:cubicBezTo>
                    <a:pt x="501" y="273"/>
                    <a:pt x="495" y="267"/>
                    <a:pt x="488" y="267"/>
                  </a:cubicBezTo>
                  <a:close/>
                  <a:moveTo>
                    <a:pt x="224" y="390"/>
                  </a:moveTo>
                  <a:lnTo>
                    <a:pt x="200" y="390"/>
                  </a:lnTo>
                  <a:cubicBezTo>
                    <a:pt x="192" y="390"/>
                    <a:pt x="186" y="396"/>
                    <a:pt x="186" y="403"/>
                  </a:cubicBezTo>
                  <a:lnTo>
                    <a:pt x="186" y="489"/>
                  </a:lnTo>
                  <a:lnTo>
                    <a:pt x="237" y="489"/>
                  </a:lnTo>
                  <a:lnTo>
                    <a:pt x="237" y="403"/>
                  </a:lnTo>
                  <a:cubicBezTo>
                    <a:pt x="237" y="396"/>
                    <a:pt x="231" y="390"/>
                    <a:pt x="224" y="390"/>
                  </a:cubicBezTo>
                  <a:close/>
                  <a:moveTo>
                    <a:pt x="149" y="476"/>
                  </a:moveTo>
                  <a:cubicBezTo>
                    <a:pt x="149" y="483"/>
                    <a:pt x="144" y="489"/>
                    <a:pt x="136" y="489"/>
                  </a:cubicBezTo>
                  <a:cubicBezTo>
                    <a:pt x="129" y="489"/>
                    <a:pt x="123" y="483"/>
                    <a:pt x="123" y="476"/>
                  </a:cubicBezTo>
                  <a:lnTo>
                    <a:pt x="123" y="189"/>
                  </a:lnTo>
                  <a:cubicBezTo>
                    <a:pt x="123" y="182"/>
                    <a:pt x="129" y="176"/>
                    <a:pt x="136" y="176"/>
                  </a:cubicBezTo>
                  <a:cubicBezTo>
                    <a:pt x="143" y="176"/>
                    <a:pt x="149" y="182"/>
                    <a:pt x="149" y="189"/>
                  </a:cubicBezTo>
                  <a:lnTo>
                    <a:pt x="149" y="476"/>
                  </a:lnTo>
                  <a:close/>
                  <a:moveTo>
                    <a:pt x="531" y="463"/>
                  </a:moveTo>
                  <a:cubicBezTo>
                    <a:pt x="538" y="463"/>
                    <a:pt x="544" y="469"/>
                    <a:pt x="544" y="476"/>
                  </a:cubicBezTo>
                  <a:cubicBezTo>
                    <a:pt x="544" y="483"/>
                    <a:pt x="538" y="489"/>
                    <a:pt x="531" y="489"/>
                  </a:cubicBezTo>
                  <a:lnTo>
                    <a:pt x="136" y="489"/>
                  </a:lnTo>
                  <a:cubicBezTo>
                    <a:pt x="129" y="489"/>
                    <a:pt x="123" y="483"/>
                    <a:pt x="123" y="476"/>
                  </a:cubicBezTo>
                  <a:cubicBezTo>
                    <a:pt x="123" y="469"/>
                    <a:pt x="129" y="463"/>
                    <a:pt x="136" y="463"/>
                  </a:cubicBezTo>
                  <a:lnTo>
                    <a:pt x="531" y="463"/>
                  </a:lnTo>
                  <a:close/>
                  <a:moveTo>
                    <a:pt x="753" y="750"/>
                  </a:moveTo>
                  <a:cubicBezTo>
                    <a:pt x="732" y="770"/>
                    <a:pt x="706" y="779"/>
                    <a:pt x="680" y="779"/>
                  </a:cubicBezTo>
                  <a:cubicBezTo>
                    <a:pt x="654" y="779"/>
                    <a:pt x="628" y="770"/>
                    <a:pt x="608" y="750"/>
                  </a:cubicBezTo>
                  <a:lnTo>
                    <a:pt x="485" y="629"/>
                  </a:lnTo>
                  <a:cubicBezTo>
                    <a:pt x="440" y="653"/>
                    <a:pt x="388" y="666"/>
                    <a:pt x="334" y="666"/>
                  </a:cubicBezTo>
                  <a:cubicBezTo>
                    <a:pt x="149" y="666"/>
                    <a:pt x="0" y="517"/>
                    <a:pt x="0" y="332"/>
                  </a:cubicBezTo>
                  <a:cubicBezTo>
                    <a:pt x="0" y="149"/>
                    <a:pt x="149" y="0"/>
                    <a:pt x="334" y="0"/>
                  </a:cubicBezTo>
                  <a:cubicBezTo>
                    <a:pt x="517" y="0"/>
                    <a:pt x="666" y="149"/>
                    <a:pt x="666" y="332"/>
                  </a:cubicBezTo>
                  <a:cubicBezTo>
                    <a:pt x="666" y="387"/>
                    <a:pt x="653" y="439"/>
                    <a:pt x="630" y="484"/>
                  </a:cubicBezTo>
                  <a:lnTo>
                    <a:pt x="753" y="605"/>
                  </a:lnTo>
                  <a:cubicBezTo>
                    <a:pt x="792" y="645"/>
                    <a:pt x="792" y="709"/>
                    <a:pt x="753" y="750"/>
                  </a:cubicBezTo>
                  <a:close/>
                  <a:moveTo>
                    <a:pt x="334" y="623"/>
                  </a:moveTo>
                  <a:lnTo>
                    <a:pt x="334" y="623"/>
                  </a:lnTo>
                  <a:cubicBezTo>
                    <a:pt x="494" y="623"/>
                    <a:pt x="624" y="493"/>
                    <a:pt x="624" y="332"/>
                  </a:cubicBezTo>
                  <a:cubicBezTo>
                    <a:pt x="624" y="172"/>
                    <a:pt x="494" y="42"/>
                    <a:pt x="334" y="42"/>
                  </a:cubicBezTo>
                  <a:cubicBezTo>
                    <a:pt x="173" y="42"/>
                    <a:pt x="43" y="172"/>
                    <a:pt x="43" y="332"/>
                  </a:cubicBezTo>
                  <a:cubicBezTo>
                    <a:pt x="43" y="493"/>
                    <a:pt x="173" y="623"/>
                    <a:pt x="334" y="623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" name="Group 20"/>
          <p:cNvGrpSpPr/>
          <p:nvPr/>
        </p:nvGrpSpPr>
        <p:grpSpPr>
          <a:xfrm>
            <a:off x="9180481" y="3974306"/>
            <a:ext cx="1044607" cy="1047369"/>
            <a:chOff x="9180481" y="3974306"/>
            <a:chExt cx="1044607" cy="1047369"/>
          </a:xfrm>
        </p:grpSpPr>
        <p:sp>
          <p:nvSpPr>
            <p:cNvPr id="21" name="AutoShape 21"/>
            <p:cNvSpPr/>
            <p:nvPr/>
          </p:nvSpPr>
          <p:spPr>
            <a:xfrm>
              <a:off x="9180481" y="3974306"/>
              <a:ext cx="1044607" cy="1047369"/>
            </a:xfrm>
            <a:prstGeom prst="ellipse">
              <a:avLst/>
            </a:prstGeom>
            <a:solidFill>
              <a:schemeClr val="accent1">
                <a:lumMod val="7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Freeform 22"/>
            <p:cNvSpPr/>
            <p:nvPr/>
          </p:nvSpPr>
          <p:spPr>
            <a:xfrm>
              <a:off x="9423273" y="4204526"/>
              <a:ext cx="596265" cy="591312"/>
            </a:xfrm>
            <a:custGeom>
              <a:rect l="l" t="t" r="r" b="b"/>
              <a:pathLst>
                <a:path w="732" h="724">
                  <a:moveTo>
                    <a:pt x="623" y="586"/>
                  </a:moveTo>
                  <a:cubicBezTo>
                    <a:pt x="644" y="586"/>
                    <a:pt x="661" y="603"/>
                    <a:pt x="661" y="624"/>
                  </a:cubicBezTo>
                  <a:cubicBezTo>
                    <a:pt x="661" y="645"/>
                    <a:pt x="644" y="662"/>
                    <a:pt x="623" y="662"/>
                  </a:cubicBezTo>
                  <a:cubicBezTo>
                    <a:pt x="602" y="662"/>
                    <a:pt x="585" y="645"/>
                    <a:pt x="585" y="624"/>
                  </a:cubicBezTo>
                  <a:cubicBezTo>
                    <a:pt x="585" y="603"/>
                    <a:pt x="602" y="586"/>
                    <a:pt x="623" y="586"/>
                  </a:cubicBezTo>
                  <a:close/>
                  <a:moveTo>
                    <a:pt x="479" y="421"/>
                  </a:moveTo>
                  <a:lnTo>
                    <a:pt x="489" y="441"/>
                  </a:lnTo>
                  <a:lnTo>
                    <a:pt x="468" y="461"/>
                  </a:lnTo>
                  <a:lnTo>
                    <a:pt x="449" y="480"/>
                  </a:lnTo>
                  <a:cubicBezTo>
                    <a:pt x="438" y="491"/>
                    <a:pt x="425" y="500"/>
                    <a:pt x="410" y="505"/>
                  </a:cubicBezTo>
                  <a:lnTo>
                    <a:pt x="539" y="633"/>
                  </a:lnTo>
                  <a:lnTo>
                    <a:pt x="600" y="715"/>
                  </a:lnTo>
                  <a:lnTo>
                    <a:pt x="632" y="724"/>
                  </a:lnTo>
                  <a:lnTo>
                    <a:pt x="722" y="633"/>
                  </a:lnTo>
                  <a:lnTo>
                    <a:pt x="713" y="600"/>
                  </a:lnTo>
                  <a:lnTo>
                    <a:pt x="632" y="540"/>
                  </a:lnTo>
                  <a:lnTo>
                    <a:pt x="511" y="419"/>
                  </a:lnTo>
                  <a:lnTo>
                    <a:pt x="499" y="431"/>
                  </a:lnTo>
                  <a:lnTo>
                    <a:pt x="479" y="421"/>
                  </a:lnTo>
                  <a:close/>
                  <a:moveTo>
                    <a:pt x="264" y="257"/>
                  </a:moveTo>
                  <a:lnTo>
                    <a:pt x="285" y="237"/>
                  </a:lnTo>
                  <a:lnTo>
                    <a:pt x="304" y="246"/>
                  </a:lnTo>
                  <a:lnTo>
                    <a:pt x="294" y="227"/>
                  </a:lnTo>
                  <a:lnTo>
                    <a:pt x="315" y="207"/>
                  </a:lnTo>
                  <a:lnTo>
                    <a:pt x="317" y="205"/>
                  </a:lnTo>
                  <a:cubicBezTo>
                    <a:pt x="322" y="193"/>
                    <a:pt x="325" y="181"/>
                    <a:pt x="325" y="170"/>
                  </a:cubicBezTo>
                  <a:cubicBezTo>
                    <a:pt x="325" y="84"/>
                    <a:pt x="242" y="0"/>
                    <a:pt x="156" y="1"/>
                  </a:cubicBezTo>
                  <a:cubicBezTo>
                    <a:pt x="156" y="1"/>
                    <a:pt x="146" y="11"/>
                    <a:pt x="141" y="16"/>
                  </a:cubicBezTo>
                  <a:cubicBezTo>
                    <a:pt x="210" y="85"/>
                    <a:pt x="204" y="74"/>
                    <a:pt x="204" y="116"/>
                  </a:cubicBezTo>
                  <a:cubicBezTo>
                    <a:pt x="204" y="151"/>
                    <a:pt x="149" y="205"/>
                    <a:pt x="116" y="205"/>
                  </a:cubicBezTo>
                  <a:cubicBezTo>
                    <a:pt x="72" y="205"/>
                    <a:pt x="86" y="212"/>
                    <a:pt x="16" y="142"/>
                  </a:cubicBezTo>
                  <a:cubicBezTo>
                    <a:pt x="10" y="147"/>
                    <a:pt x="1" y="157"/>
                    <a:pt x="1" y="157"/>
                  </a:cubicBezTo>
                  <a:cubicBezTo>
                    <a:pt x="2" y="243"/>
                    <a:pt x="83" y="325"/>
                    <a:pt x="169" y="325"/>
                  </a:cubicBezTo>
                  <a:cubicBezTo>
                    <a:pt x="185" y="325"/>
                    <a:pt x="201" y="320"/>
                    <a:pt x="218" y="312"/>
                  </a:cubicBezTo>
                  <a:lnTo>
                    <a:pt x="221" y="315"/>
                  </a:lnTo>
                  <a:cubicBezTo>
                    <a:pt x="226" y="301"/>
                    <a:pt x="234" y="288"/>
                    <a:pt x="246" y="276"/>
                  </a:cubicBezTo>
                  <a:lnTo>
                    <a:pt x="264" y="257"/>
                  </a:lnTo>
                  <a:close/>
                  <a:moveTo>
                    <a:pt x="705" y="71"/>
                  </a:moveTo>
                  <a:lnTo>
                    <a:pt x="655" y="20"/>
                  </a:lnTo>
                  <a:cubicBezTo>
                    <a:pt x="642" y="7"/>
                    <a:pt x="624" y="0"/>
                    <a:pt x="607" y="0"/>
                  </a:cubicBezTo>
                  <a:cubicBezTo>
                    <a:pt x="589" y="0"/>
                    <a:pt x="572" y="7"/>
                    <a:pt x="558" y="20"/>
                  </a:cubicBezTo>
                  <a:lnTo>
                    <a:pt x="344" y="235"/>
                  </a:lnTo>
                  <a:cubicBezTo>
                    <a:pt x="350" y="248"/>
                    <a:pt x="345" y="267"/>
                    <a:pt x="335" y="277"/>
                  </a:cubicBezTo>
                  <a:cubicBezTo>
                    <a:pt x="328" y="284"/>
                    <a:pt x="317" y="289"/>
                    <a:pt x="306" y="289"/>
                  </a:cubicBezTo>
                  <a:cubicBezTo>
                    <a:pt x="302" y="289"/>
                    <a:pt x="297" y="288"/>
                    <a:pt x="293" y="286"/>
                  </a:cubicBezTo>
                  <a:lnTo>
                    <a:pt x="274" y="305"/>
                  </a:lnTo>
                  <a:cubicBezTo>
                    <a:pt x="247" y="331"/>
                    <a:pt x="247" y="375"/>
                    <a:pt x="274" y="401"/>
                  </a:cubicBezTo>
                  <a:lnTo>
                    <a:pt x="278" y="405"/>
                  </a:lnTo>
                  <a:lnTo>
                    <a:pt x="110" y="572"/>
                  </a:lnTo>
                  <a:lnTo>
                    <a:pt x="65" y="589"/>
                  </a:lnTo>
                  <a:lnTo>
                    <a:pt x="0" y="682"/>
                  </a:lnTo>
                  <a:lnTo>
                    <a:pt x="42" y="724"/>
                  </a:lnTo>
                  <a:lnTo>
                    <a:pt x="135" y="659"/>
                  </a:lnTo>
                  <a:lnTo>
                    <a:pt x="152" y="614"/>
                  </a:lnTo>
                  <a:lnTo>
                    <a:pt x="319" y="447"/>
                  </a:lnTo>
                  <a:lnTo>
                    <a:pt x="324" y="451"/>
                  </a:lnTo>
                  <a:cubicBezTo>
                    <a:pt x="338" y="465"/>
                    <a:pt x="355" y="471"/>
                    <a:pt x="373" y="471"/>
                  </a:cubicBezTo>
                  <a:cubicBezTo>
                    <a:pt x="390" y="471"/>
                    <a:pt x="408" y="465"/>
                    <a:pt x="421" y="451"/>
                  </a:cubicBezTo>
                  <a:lnTo>
                    <a:pt x="440" y="433"/>
                  </a:lnTo>
                  <a:cubicBezTo>
                    <a:pt x="434" y="420"/>
                    <a:pt x="438" y="401"/>
                    <a:pt x="449" y="391"/>
                  </a:cubicBezTo>
                  <a:cubicBezTo>
                    <a:pt x="456" y="384"/>
                    <a:pt x="467" y="379"/>
                    <a:pt x="477" y="379"/>
                  </a:cubicBezTo>
                  <a:cubicBezTo>
                    <a:pt x="482" y="379"/>
                    <a:pt x="487" y="380"/>
                    <a:pt x="490" y="382"/>
                  </a:cubicBezTo>
                  <a:lnTo>
                    <a:pt x="705" y="167"/>
                  </a:lnTo>
                  <a:cubicBezTo>
                    <a:pt x="732" y="140"/>
                    <a:pt x="732" y="97"/>
                    <a:pt x="705" y="71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3" name="AutoShape 23"/>
          <p:cNvSpPr/>
          <p:nvPr/>
        </p:nvSpPr>
        <p:spPr>
          <a:xfrm>
            <a:off x="3055347" y="1223169"/>
            <a:ext cx="2122629" cy="609770"/>
          </a:xfrm>
          <a:prstGeom prst="rect">
            <a:avLst/>
          </a:prstGeom>
          <a:noFill/>
        </p:spPr>
        <p:txBody>
          <a:bodyPr vert="horz" wrap="square" lIns="82772" tIns="41434" rIns="82772" bIns="41434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270"/>
              </a:spcBef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24" name="AutoShape 24"/>
          <p:cNvSpPr/>
          <p:nvPr/>
        </p:nvSpPr>
        <p:spPr>
          <a:xfrm>
            <a:off x="2986382" y="2121410"/>
            <a:ext cx="2677636" cy="984885"/>
          </a:xfrm>
          <a:prstGeom prst="rect">
            <a:avLst/>
          </a:prstGeom>
          <a:noFill/>
        </p:spPr>
        <p:txBody>
          <a:bodyPr vert="horz" wrap="square" lIns="82772" tIns="41434" rIns="82772" bIns="41434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测试对象：全体民警</a:t>
            </a:r>
            <a:endParaRPr lang="en-US" sz="1100"/>
          </a:p>
        </p:txBody>
      </p:sp>
      <p:sp>
        <p:nvSpPr>
          <p:cNvPr id="25" name="AutoShape 25"/>
          <p:cNvSpPr/>
          <p:nvPr/>
        </p:nvSpPr>
        <p:spPr>
          <a:xfrm>
            <a:off x="6893359" y="1223169"/>
            <a:ext cx="2136266" cy="609770"/>
          </a:xfrm>
          <a:prstGeom prst="rect">
            <a:avLst/>
          </a:prstGeom>
          <a:noFill/>
        </p:spPr>
        <p:txBody>
          <a:bodyPr vert="horz" wrap="square" lIns="82772" tIns="41434" rIns="82772" bIns="41434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270"/>
              </a:spcBef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26" name="AutoShape 26"/>
          <p:cNvSpPr/>
          <p:nvPr/>
        </p:nvSpPr>
        <p:spPr>
          <a:xfrm>
            <a:off x="6467701" y="2121410"/>
            <a:ext cx="2676525" cy="984885"/>
          </a:xfrm>
          <a:prstGeom prst="rect">
            <a:avLst/>
          </a:prstGeom>
          <a:noFill/>
        </p:spPr>
        <p:txBody>
          <a:bodyPr vert="horz" wrap="square" lIns="82772" tIns="41434" rIns="82772" bIns="41434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测试内容：包括力量、耐力、柔韧性、灵敏性等方面的体能项目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3055347" y="5650443"/>
            <a:ext cx="2277364" cy="578556"/>
          </a:xfrm>
          <a:prstGeom prst="rect">
            <a:avLst/>
          </a:prstGeom>
          <a:noFill/>
        </p:spPr>
        <p:txBody>
          <a:bodyPr vert="horz" wrap="square" lIns="82772" tIns="41434" rIns="82772" bIns="41434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270"/>
              </a:spcBef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28" name="AutoShape 28"/>
          <p:cNvSpPr/>
          <p:nvPr/>
        </p:nvSpPr>
        <p:spPr>
          <a:xfrm>
            <a:off x="2986382" y="4438229"/>
            <a:ext cx="2676525" cy="984885"/>
          </a:xfrm>
          <a:prstGeom prst="rect">
            <a:avLst/>
          </a:prstGeom>
          <a:noFill/>
        </p:spPr>
        <p:txBody>
          <a:bodyPr vert="horz" wrap="square" lIns="82772" tIns="41434" rIns="82772" bIns="41434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测试方法：按照国家体能测试标准进行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6893359" y="5650443"/>
            <a:ext cx="2136266" cy="578556"/>
          </a:xfrm>
          <a:prstGeom prst="rect">
            <a:avLst/>
          </a:prstGeom>
          <a:noFill/>
        </p:spPr>
        <p:txBody>
          <a:bodyPr vert="horz" wrap="square" lIns="82772" tIns="41434" rIns="82772" bIns="41434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270"/>
              </a:spcBef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  <a:endParaRPr lang="en-US" sz="1100"/>
          </a:p>
        </p:txBody>
      </p:sp>
      <p:sp>
        <p:nvSpPr>
          <p:cNvPr id="30" name="AutoShape 30"/>
          <p:cNvSpPr/>
          <p:nvPr/>
        </p:nvSpPr>
        <p:spPr>
          <a:xfrm>
            <a:off x="6467701" y="4438229"/>
            <a:ext cx="2676525" cy="984885"/>
          </a:xfrm>
          <a:prstGeom prst="rect">
            <a:avLst/>
          </a:prstGeom>
          <a:noFill/>
        </p:spPr>
        <p:txBody>
          <a:bodyPr vert="horz" wrap="square" lIns="82772" tIns="41434" rIns="82772" bIns="41434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测试结果：总体合格率为85%，其中优秀率为10%，良好率为25%，及格率为40%，不及格率为25%</a:t>
            </a:r>
            <a:endParaRPr lang="en-US" sz="1100"/>
          </a:p>
        </p:txBody>
      </p:sp>
      <p:grpSp>
        <p:nvGrpSpPr>
          <p:cNvPr id="31" name="Group 3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2" name="AutoShape 3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TextBox 5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体能测试数据概述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测试结果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引体向上合格率为75%，卧推合格率为80%，硬拉合格率为85%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分析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力量素质整体表现一般，部分民警在引体向上项目中存在明显短板，需加强上肢和核心力量的训练。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测试项目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引体向上、卧推、硬拉等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7167" r="17167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力量素质分析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1000米跑、1500米划船等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测试项目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1000米跑合格率为80%，1500米划船合格率为75%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测试结果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耐力素质整体表现良好，但仍有部分民警在长距离项目中表现出力不从心的情况，需加强有氧耐力的训练。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耐力素质分析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5125" r="15125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柔韧性素质整体表现良好，但仍有部分民警在柔韧性项目中存在明显短板，需加强关节灵活性和肌肉伸展性的训练。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测试项目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坐位体前屈、横叉等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测试结果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坐位体前屈合格率为90%，横叉合格率为85%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柔韧性素质分析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150141" y="2021983"/>
            <a:ext cx="3939528" cy="393952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54963" y="203417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立定跳远、多向折返跑等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54963" y="157583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测试项目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54963" y="353004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立定跳远合格率为85%，多向折返跑合格率为90%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54963" y="307170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测试结果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54963" y="5118981"/>
            <a:ext cx="60183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灵敏性素质整体表现良好，但仍有部分民警在灵敏性项目中存在反应迟钝的情况，需加强反应速度和协调性的训练。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54963" y="4660638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</a:t>
            </a:r>
          </a:p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7542" r="7542"/>
          <a:stretch>
            <a:fillRect/>
          </a:stretch>
        </p:blipFill>
        <p:spPr>
          <a:xfrm>
            <a:off x="7676035" y="2524948"/>
            <a:ext cx="2887741" cy="2887741"/>
          </a:xfrm>
          <a:prstGeom prst="ellipse">
            <a:avLst/>
          </a:prstGeom>
        </p:spPr>
      </p:pic>
      <p:sp>
        <p:nvSpPr>
          <p:cNvPr id="10" name="AutoShape 10"/>
          <p:cNvSpPr/>
          <p:nvPr/>
        </p:nvSpPr>
        <p:spPr>
          <a:xfrm>
            <a:off x="8663168" y="1482987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921648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0386775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8906663" y="1691796"/>
            <a:ext cx="426486" cy="426486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10639092" y="4837698"/>
            <a:ext cx="426194" cy="426194"/>
          </a:xfrm>
          <a:custGeom>
            <a:rect l="l" t="t" r="r" b="b"/>
            <a:pathLst>
              <a:path w="304800" h="304800">
                <a:moveTo>
                  <a:pt x="152400" y="190500"/>
                </a:moveTo>
                <a:cubicBezTo>
                  <a:pt x="152400" y="169459"/>
                  <a:pt x="169459" y="152400"/>
                  <a:pt x="190500" y="152400"/>
                </a:cubicBezTo>
                <a:cubicBezTo>
                  <a:pt x="211541" y="152400"/>
                  <a:pt x="228600" y="169459"/>
                  <a:pt x="228600" y="190500"/>
                </a:cubicBezTo>
                <a:cubicBezTo>
                  <a:pt x="228600" y="211541"/>
                  <a:pt x="211541" y="228600"/>
                  <a:pt x="190500" y="228600"/>
                </a:cubicBezTo>
                <a:cubicBezTo>
                  <a:pt x="169459" y="228600"/>
                  <a:pt x="152400" y="211541"/>
                  <a:pt x="152400" y="190500"/>
                </a:cubicBezTo>
                <a:close/>
                <a:moveTo>
                  <a:pt x="266700" y="76200"/>
                </a:moveTo>
                <a:lnTo>
                  <a:pt x="235372" y="12925"/>
                </a:lnTo>
                <a:cubicBezTo>
                  <a:pt x="232801" y="5410"/>
                  <a:pt x="225695" y="0"/>
                  <a:pt x="217284" y="0"/>
                </a:cubicBezTo>
                <a:lnTo>
                  <a:pt x="164973" y="0"/>
                </a:lnTo>
                <a:cubicBezTo>
                  <a:pt x="156467" y="0"/>
                  <a:pt x="149295" y="5544"/>
                  <a:pt x="146837" y="13192"/>
                </a:cubicBezTo>
                <a:lnTo>
                  <a:pt x="114338" y="76200"/>
                </a:lnTo>
                <a:lnTo>
                  <a:pt x="38100" y="76200"/>
                </a:lnTo>
                <a:cubicBezTo>
                  <a:pt x="17059" y="76200"/>
                  <a:pt x="0" y="93259"/>
                  <a:pt x="0" y="114300"/>
                </a:cubicBezTo>
                <a:lnTo>
                  <a:pt x="0" y="304800"/>
                </a:lnTo>
                <a:lnTo>
                  <a:pt x="304800" y="304800"/>
                </a:lnTo>
                <a:lnTo>
                  <a:pt x="304800" y="114300"/>
                </a:lnTo>
                <a:cubicBezTo>
                  <a:pt x="304800" y="93259"/>
                  <a:pt x="287760" y="76200"/>
                  <a:pt x="266700" y="76200"/>
                </a:cubicBezTo>
                <a:close/>
                <a:moveTo>
                  <a:pt x="57150" y="152400"/>
                </a:moveTo>
                <a:cubicBezTo>
                  <a:pt x="46625" y="152400"/>
                  <a:pt x="38100" y="143875"/>
                  <a:pt x="38100" y="133350"/>
                </a:cubicBezTo>
                <a:cubicBezTo>
                  <a:pt x="38100" y="122825"/>
                  <a:pt x="46625" y="114300"/>
                  <a:pt x="57150" y="114300"/>
                </a:cubicBezTo>
                <a:cubicBezTo>
                  <a:pt x="67675" y="114300"/>
                  <a:pt x="76200" y="122825"/>
                  <a:pt x="76200" y="133350"/>
                </a:cubicBezTo>
                <a:cubicBezTo>
                  <a:pt x="76200" y="143875"/>
                  <a:pt x="67675" y="152400"/>
                  <a:pt x="57150" y="152400"/>
                </a:cubicBezTo>
                <a:close/>
                <a:moveTo>
                  <a:pt x="190500" y="266700"/>
                </a:moveTo>
                <a:cubicBezTo>
                  <a:pt x="148419" y="266700"/>
                  <a:pt x="114300" y="232581"/>
                  <a:pt x="114300" y="190500"/>
                </a:cubicBezTo>
                <a:cubicBezTo>
                  <a:pt x="114300" y="148419"/>
                  <a:pt x="148419" y="114300"/>
                  <a:pt x="190500" y="114300"/>
                </a:cubicBezTo>
                <a:cubicBezTo>
                  <a:pt x="232581" y="114300"/>
                  <a:pt x="266700" y="148419"/>
                  <a:pt x="266700" y="190500"/>
                </a:cubicBezTo>
                <a:cubicBezTo>
                  <a:pt x="266700" y="232581"/>
                  <a:pt x="232581" y="266700"/>
                  <a:pt x="190500" y="26670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7137949" y="4833774"/>
            <a:ext cx="482811" cy="482811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灵敏性素质分析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https://d.book118.com/056032113145010041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6F0"/>
      </a:lt1>
      <a:dk2>
        <a:srgbClr val="380E00"/>
      </a:dk2>
      <a:lt2>
        <a:srgbClr val="FFFFFF"/>
      </a:lt2>
      <a:accent1>
        <a:srgbClr val="EB554D"/>
      </a:accent1>
      <a:accent2>
        <a:srgbClr val="F35735"/>
      </a:accent2>
      <a:accent3>
        <a:srgbClr val="CB3600"/>
      </a:accent3>
      <a:accent4>
        <a:srgbClr val="F25E96"/>
      </a:accent4>
      <a:accent5>
        <a:srgbClr val="FF7185"/>
      </a:accent5>
      <a:accent6>
        <a:srgbClr val="F6C462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77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2024-09-08T15:03:25.146</cp:lastPrinted>
  <dcterms:created xsi:type="dcterms:W3CDTF">2024-09-08T07:03:25Z</dcterms:created>
  <dcterms:modified xsi:type="dcterms:W3CDTF">2024-09-08T07:03:27Z</dcterms:modified>
</cp:coreProperties>
</file>