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9" r:id="rId43"/>
    <p:sldId id="382" r:id="rId44"/>
    <p:sldId id="385" r:id="rId45"/>
    <p:sldId id="388" r:id="rId46"/>
    <p:sldId id="391" r:id="rId47"/>
    <p:sldId id="394" r:id="rId48"/>
    <p:sldId id="396" r:id="rId49"/>
  </p:sldIdLst>
  <p:sldSz cx="9144000" cy="6858000"/>
  <p:notesSz cx="6858000" cy="9144000"/>
  <p:custDataLst>
    <p:tags r:id="rId5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slide" Target="slides/slide44.xml" /><Relationship Id="rId47" Type="http://schemas.openxmlformats.org/officeDocument/2006/relationships/slide" Target="slides/slide45.xml" /><Relationship Id="rId48" Type="http://schemas.openxmlformats.org/officeDocument/2006/relationships/slide" Target="slides/slide46.xml" /><Relationship Id="rId49" Type="http://schemas.openxmlformats.org/officeDocument/2006/relationships/slide" Target="slides/slide47.xml" /><Relationship Id="rId5" Type="http://schemas.openxmlformats.org/officeDocument/2006/relationships/slide" Target="slides/slide3.xml" /><Relationship Id="rId50" Type="http://schemas.openxmlformats.org/officeDocument/2006/relationships/tags" Target="tags/tag1.xml" /><Relationship Id="rId51" Type="http://schemas.openxmlformats.org/officeDocument/2006/relationships/presProps" Target="presProps.xml" /><Relationship Id="rId52" Type="http://schemas.openxmlformats.org/officeDocument/2006/relationships/viewProps" Target="viewProps.xml" /><Relationship Id="rId53" Type="http://schemas.openxmlformats.org/officeDocument/2006/relationships/theme" Target="theme/theme1.xml" /><Relationship Id="rId54" Type="http://schemas.openxmlformats.org/officeDocument/2006/relationships/tableStyles" Target="tableStyles.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D35F55-24FD-46FB-95AF-9454A77875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FFC12E-DCF0-41FF-B7C0-D0561D44B8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0C3EF6-168D-4F4F-9410-8DDE07F97B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50EB01-2756-4156-BD65-81EC4E7FAB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72A34E-6EB7-460D-9C22-57A9A3B86A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8CB021-B94A-4F48-8EB5-CD661FFBB4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691A9B-127E-4935-9C28-33BA674A58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78ED2E-5406-4479-8139-F1ADAF7348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CCF6CD-ED60-47B2-8566-AD3DD02BB9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A66BC8-F955-4EFD-ABD5-83F829E2B9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661E64-C1E5-4B04-896E-AA2424A4F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solidFill>
          <a:schemeClr val="bg1"/>
        </a:solidFill>
      </p:bgPr>
    </p:bg>
    <p:spTree>
      <p:nvGrpSpPr>
        <p:cNvPr id="1" name=""/>
        <p:cNvGrpSpPr/>
        <p:nvPr/>
      </p:nvGrpSpPr>
      <p:grpSpPr/>
      <p:sp>
        <p:nvSpPr>
          <p:cNvPr id="13314" name=""/>
          <p:cNvSpPr/>
          <p:nvPr/>
        </p:nvSpPr>
        <p:spPr>
          <a:xfrm>
            <a:off x="4760912" y="20638"/>
            <a:ext cx="4438650" cy="4038600"/>
          </a:xfrm>
          <a:custGeom>
            <a:rect l="l" t="t" r="r" b="b"/>
            <a:pathLst>
              <a:path w="546" h="497">
                <a:moveTo>
                  <a:pt x="23" y="4"/>
                </a:moveTo>
                <a:cubicBezTo>
                  <a:pt x="23" y="4"/>
                  <a:pt x="0" y="34"/>
                  <a:pt x="11" y="71"/>
                </a:cubicBezTo>
                <a:cubicBezTo>
                  <a:pt x="19" y="100"/>
                  <a:pt x="25" y="393"/>
                  <a:pt x="25" y="393"/>
                </a:cubicBezTo>
                <a:cubicBezTo>
                  <a:pt x="25" y="393"/>
                  <a:pt x="42" y="452"/>
                  <a:pt x="54" y="457"/>
                </a:cubicBezTo>
                <a:cubicBezTo>
                  <a:pt x="66" y="462"/>
                  <a:pt x="158" y="482"/>
                  <a:pt x="158" y="482"/>
                </a:cubicBezTo>
                <a:cubicBezTo>
                  <a:pt x="158" y="482"/>
                  <a:pt x="191" y="497"/>
                  <a:pt x="204" y="495"/>
                </a:cubicBezTo>
                <a:cubicBezTo>
                  <a:pt x="217" y="494"/>
                  <a:pt x="506" y="487"/>
                  <a:pt x="520" y="475"/>
                </a:cubicBezTo>
                <a:cubicBezTo>
                  <a:pt x="533" y="463"/>
                  <a:pt x="546" y="218"/>
                  <a:pt x="533" y="167"/>
                </a:cubicBezTo>
                <a:cubicBezTo>
                  <a:pt x="520" y="117"/>
                  <a:pt x="404" y="14"/>
                  <a:pt x="369" y="16"/>
                </a:cubicBezTo>
                <a:cubicBezTo>
                  <a:pt x="335" y="17"/>
                  <a:pt x="249" y="29"/>
                  <a:pt x="249" y="29"/>
                </a:cubicBezTo>
                <a:lnTo>
                  <a:pt x="198" y="11"/>
                </a:lnTo>
                <a:lnTo>
                  <a:pt x="151" y="2"/>
                </a:lnTo>
                <a:cubicBezTo>
                  <a:pt x="151" y="2"/>
                  <a:pt x="79" y="0"/>
                  <a:pt x="23" y="4"/>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grpSp>
        <p:nvGrpSpPr>
          <p:cNvPr id="13315" name=""/>
          <p:cNvGrpSpPr/>
          <p:nvPr/>
        </p:nvGrpSpPr>
        <p:grpSpPr>
          <a:xfrm>
            <a:off x="4572000" y="28575"/>
            <a:ext cx="4756150" cy="4338638"/>
            <a:chOff x="2918" y="18"/>
            <a:chExt cx="2958" cy="2699"/>
          </a:xfrm>
        </p:grpSpPr>
        <p:sp>
          <p:nvSpPr>
            <p:cNvPr id="13316" name=""/>
            <p:cNvSpPr/>
            <p:nvPr/>
          </p:nvSpPr>
          <p:spPr>
            <a:xfrm>
              <a:off x="3060" y="18"/>
              <a:ext cx="490" cy="187"/>
            </a:xfrm>
            <a:custGeom>
              <a:rect l="l" t="t" r="r" b="b"/>
              <a:pathLst>
                <a:path w="97" h="37">
                  <a:moveTo>
                    <a:pt x="71" y="25"/>
                  </a:moveTo>
                  <a:cubicBezTo>
                    <a:pt x="81" y="22"/>
                    <a:pt x="87" y="21"/>
                    <a:pt x="91" y="20"/>
                  </a:cubicBezTo>
                  <a:cubicBezTo>
                    <a:pt x="91" y="19"/>
                    <a:pt x="91" y="19"/>
                    <a:pt x="92" y="17"/>
                  </a:cubicBezTo>
                  <a:cubicBezTo>
                    <a:pt x="97" y="11"/>
                    <a:pt x="95" y="4"/>
                    <a:pt x="88" y="0"/>
                  </a:cubicBezTo>
                  <a:lnTo>
                    <a:pt x="25" y="0"/>
                  </a:lnTo>
                  <a:cubicBezTo>
                    <a:pt x="10" y="3"/>
                    <a:pt x="0" y="10"/>
                    <a:pt x="10" y="22"/>
                  </a:cubicBezTo>
                  <a:cubicBezTo>
                    <a:pt x="10" y="22"/>
                    <a:pt x="28" y="37"/>
                    <a:pt x="71" y="25"/>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17" name=""/>
            <p:cNvSpPr/>
            <p:nvPr/>
          </p:nvSpPr>
          <p:spPr>
            <a:xfrm>
              <a:off x="2918" y="18"/>
              <a:ext cx="2958" cy="2699"/>
            </a:xfrm>
            <a:custGeom>
              <a:rect l="l" t="t" r="r" b="b"/>
              <a:pathLst>
                <a:path w="585" h="534">
                  <a:moveTo>
                    <a:pt x="554" y="76"/>
                  </a:moveTo>
                  <a:cubicBezTo>
                    <a:pt x="551" y="32"/>
                    <a:pt x="543" y="9"/>
                    <a:pt x="504" y="1"/>
                  </a:cubicBezTo>
                  <a:cubicBezTo>
                    <a:pt x="500" y="1"/>
                    <a:pt x="494" y="0"/>
                    <a:pt x="486" y="0"/>
                  </a:cubicBezTo>
                  <a:lnTo>
                    <a:pt x="157" y="0"/>
                  </a:lnTo>
                  <a:cubicBezTo>
                    <a:pt x="156" y="5"/>
                    <a:pt x="153" y="17"/>
                    <a:pt x="158" y="17"/>
                  </a:cubicBezTo>
                  <a:cubicBezTo>
                    <a:pt x="171" y="17"/>
                    <a:pt x="223" y="21"/>
                    <a:pt x="225" y="21"/>
                  </a:cubicBezTo>
                  <a:cubicBezTo>
                    <a:pt x="226" y="21"/>
                    <a:pt x="250" y="16"/>
                    <a:pt x="237" y="28"/>
                  </a:cubicBezTo>
                  <a:cubicBezTo>
                    <a:pt x="223" y="41"/>
                    <a:pt x="192" y="41"/>
                    <a:pt x="174" y="39"/>
                  </a:cubicBezTo>
                  <a:cubicBezTo>
                    <a:pt x="131" y="36"/>
                    <a:pt x="152" y="56"/>
                    <a:pt x="168" y="56"/>
                  </a:cubicBezTo>
                  <a:cubicBezTo>
                    <a:pt x="218" y="56"/>
                    <a:pt x="228" y="68"/>
                    <a:pt x="207" y="71"/>
                  </a:cubicBezTo>
                  <a:cubicBezTo>
                    <a:pt x="186" y="74"/>
                    <a:pt x="182" y="73"/>
                    <a:pt x="162" y="76"/>
                  </a:cubicBezTo>
                  <a:cubicBezTo>
                    <a:pt x="7" y="101"/>
                    <a:pt x="59" y="60"/>
                    <a:pt x="74" y="60"/>
                  </a:cubicBezTo>
                  <a:cubicBezTo>
                    <a:pt x="139" y="59"/>
                    <a:pt x="123" y="37"/>
                    <a:pt x="107" y="42"/>
                  </a:cubicBezTo>
                  <a:cubicBezTo>
                    <a:pt x="91" y="46"/>
                    <a:pt x="34" y="27"/>
                    <a:pt x="26" y="63"/>
                  </a:cubicBezTo>
                  <a:cubicBezTo>
                    <a:pt x="19" y="100"/>
                    <a:pt x="42" y="282"/>
                    <a:pt x="36" y="317"/>
                  </a:cubicBezTo>
                  <a:cubicBezTo>
                    <a:pt x="0" y="534"/>
                    <a:pt x="199" y="487"/>
                    <a:pt x="199" y="487"/>
                  </a:cubicBezTo>
                  <a:cubicBezTo>
                    <a:pt x="156" y="453"/>
                    <a:pt x="174" y="421"/>
                    <a:pt x="171" y="403"/>
                  </a:cubicBezTo>
                  <a:cubicBezTo>
                    <a:pt x="161" y="345"/>
                    <a:pt x="154" y="337"/>
                    <a:pt x="144" y="341"/>
                  </a:cubicBezTo>
                  <a:cubicBezTo>
                    <a:pt x="121" y="352"/>
                    <a:pt x="123" y="358"/>
                    <a:pt x="126" y="367"/>
                  </a:cubicBezTo>
                  <a:cubicBezTo>
                    <a:pt x="142" y="416"/>
                    <a:pt x="105" y="376"/>
                    <a:pt x="105" y="376"/>
                  </a:cubicBezTo>
                  <a:cubicBezTo>
                    <a:pt x="98" y="380"/>
                    <a:pt x="95" y="390"/>
                    <a:pt x="99" y="399"/>
                  </a:cubicBezTo>
                  <a:cubicBezTo>
                    <a:pt x="131" y="463"/>
                    <a:pt x="101" y="446"/>
                    <a:pt x="94" y="435"/>
                  </a:cubicBezTo>
                  <a:cubicBezTo>
                    <a:pt x="61" y="390"/>
                    <a:pt x="92" y="366"/>
                    <a:pt x="88" y="352"/>
                  </a:cubicBezTo>
                  <a:cubicBezTo>
                    <a:pt x="75" y="295"/>
                    <a:pt x="118" y="274"/>
                    <a:pt x="124" y="265"/>
                  </a:cubicBezTo>
                  <a:cubicBezTo>
                    <a:pt x="130" y="256"/>
                    <a:pt x="127" y="253"/>
                    <a:pt x="129" y="234"/>
                  </a:cubicBezTo>
                  <a:cubicBezTo>
                    <a:pt x="136" y="195"/>
                    <a:pt x="155" y="216"/>
                    <a:pt x="153" y="228"/>
                  </a:cubicBezTo>
                  <a:cubicBezTo>
                    <a:pt x="148" y="274"/>
                    <a:pt x="176" y="242"/>
                    <a:pt x="186" y="228"/>
                  </a:cubicBezTo>
                  <a:cubicBezTo>
                    <a:pt x="218" y="186"/>
                    <a:pt x="214" y="229"/>
                    <a:pt x="209" y="237"/>
                  </a:cubicBezTo>
                  <a:cubicBezTo>
                    <a:pt x="203" y="244"/>
                    <a:pt x="198" y="255"/>
                    <a:pt x="200" y="260"/>
                  </a:cubicBezTo>
                  <a:cubicBezTo>
                    <a:pt x="208" y="283"/>
                    <a:pt x="193" y="305"/>
                    <a:pt x="188" y="306"/>
                  </a:cubicBezTo>
                  <a:cubicBezTo>
                    <a:pt x="184" y="308"/>
                    <a:pt x="170" y="314"/>
                    <a:pt x="170" y="332"/>
                  </a:cubicBezTo>
                  <a:cubicBezTo>
                    <a:pt x="171" y="350"/>
                    <a:pt x="192" y="382"/>
                    <a:pt x="192" y="395"/>
                  </a:cubicBezTo>
                  <a:cubicBezTo>
                    <a:pt x="193" y="492"/>
                    <a:pt x="236" y="499"/>
                    <a:pt x="255" y="497"/>
                  </a:cubicBezTo>
                  <a:cubicBezTo>
                    <a:pt x="275" y="496"/>
                    <a:pt x="445" y="490"/>
                    <a:pt x="515" y="483"/>
                  </a:cubicBezTo>
                  <a:cubicBezTo>
                    <a:pt x="585" y="477"/>
                    <a:pt x="538" y="458"/>
                    <a:pt x="518" y="458"/>
                  </a:cubicBezTo>
                  <a:cubicBezTo>
                    <a:pt x="467" y="458"/>
                    <a:pt x="454" y="427"/>
                    <a:pt x="454" y="427"/>
                  </a:cubicBezTo>
                  <a:cubicBezTo>
                    <a:pt x="454" y="427"/>
                    <a:pt x="453" y="405"/>
                    <a:pt x="431" y="400"/>
                  </a:cubicBezTo>
                  <a:cubicBezTo>
                    <a:pt x="376" y="385"/>
                    <a:pt x="411" y="353"/>
                    <a:pt x="425" y="345"/>
                  </a:cubicBezTo>
                  <a:cubicBezTo>
                    <a:pt x="438" y="338"/>
                    <a:pt x="430" y="335"/>
                    <a:pt x="420" y="329"/>
                  </a:cubicBezTo>
                  <a:cubicBezTo>
                    <a:pt x="398" y="316"/>
                    <a:pt x="394" y="300"/>
                    <a:pt x="396" y="270"/>
                  </a:cubicBezTo>
                  <a:cubicBezTo>
                    <a:pt x="397" y="240"/>
                    <a:pt x="416" y="249"/>
                    <a:pt x="416" y="249"/>
                  </a:cubicBezTo>
                  <a:cubicBezTo>
                    <a:pt x="416" y="249"/>
                    <a:pt x="448" y="262"/>
                    <a:pt x="460" y="256"/>
                  </a:cubicBezTo>
                  <a:cubicBezTo>
                    <a:pt x="472" y="250"/>
                    <a:pt x="467" y="239"/>
                    <a:pt x="461" y="244"/>
                  </a:cubicBezTo>
                  <a:cubicBezTo>
                    <a:pt x="455" y="248"/>
                    <a:pt x="412" y="244"/>
                    <a:pt x="407" y="223"/>
                  </a:cubicBezTo>
                  <a:cubicBezTo>
                    <a:pt x="403" y="202"/>
                    <a:pt x="418" y="213"/>
                    <a:pt x="422" y="214"/>
                  </a:cubicBezTo>
                  <a:cubicBezTo>
                    <a:pt x="427" y="216"/>
                    <a:pt x="427" y="220"/>
                    <a:pt x="439" y="226"/>
                  </a:cubicBezTo>
                  <a:cubicBezTo>
                    <a:pt x="468" y="241"/>
                    <a:pt x="454" y="224"/>
                    <a:pt x="454" y="224"/>
                  </a:cubicBezTo>
                  <a:cubicBezTo>
                    <a:pt x="454" y="224"/>
                    <a:pt x="454" y="224"/>
                    <a:pt x="438" y="209"/>
                  </a:cubicBezTo>
                  <a:cubicBezTo>
                    <a:pt x="423" y="194"/>
                    <a:pt x="406" y="199"/>
                    <a:pt x="389" y="199"/>
                  </a:cubicBezTo>
                  <a:cubicBezTo>
                    <a:pt x="373" y="199"/>
                    <a:pt x="376" y="211"/>
                    <a:pt x="376" y="211"/>
                  </a:cubicBezTo>
                  <a:cubicBezTo>
                    <a:pt x="376" y="211"/>
                    <a:pt x="373" y="242"/>
                    <a:pt x="370" y="291"/>
                  </a:cubicBezTo>
                  <a:cubicBezTo>
                    <a:pt x="368" y="341"/>
                    <a:pt x="360" y="347"/>
                    <a:pt x="357" y="343"/>
                  </a:cubicBezTo>
                  <a:cubicBezTo>
                    <a:pt x="354" y="338"/>
                    <a:pt x="350" y="313"/>
                    <a:pt x="350" y="305"/>
                  </a:cubicBezTo>
                  <a:cubicBezTo>
                    <a:pt x="350" y="298"/>
                    <a:pt x="345" y="264"/>
                    <a:pt x="347" y="230"/>
                  </a:cubicBezTo>
                  <a:cubicBezTo>
                    <a:pt x="350" y="195"/>
                    <a:pt x="356" y="210"/>
                    <a:pt x="334" y="201"/>
                  </a:cubicBezTo>
                  <a:cubicBezTo>
                    <a:pt x="311" y="192"/>
                    <a:pt x="323" y="182"/>
                    <a:pt x="331" y="182"/>
                  </a:cubicBezTo>
                  <a:cubicBezTo>
                    <a:pt x="338" y="182"/>
                    <a:pt x="350" y="189"/>
                    <a:pt x="352" y="181"/>
                  </a:cubicBezTo>
                  <a:cubicBezTo>
                    <a:pt x="356" y="160"/>
                    <a:pt x="359" y="141"/>
                    <a:pt x="347" y="136"/>
                  </a:cubicBezTo>
                  <a:cubicBezTo>
                    <a:pt x="322" y="127"/>
                    <a:pt x="332" y="121"/>
                    <a:pt x="341" y="118"/>
                  </a:cubicBezTo>
                  <a:cubicBezTo>
                    <a:pt x="350" y="115"/>
                    <a:pt x="352" y="94"/>
                    <a:pt x="339" y="99"/>
                  </a:cubicBezTo>
                  <a:cubicBezTo>
                    <a:pt x="313" y="107"/>
                    <a:pt x="316" y="85"/>
                    <a:pt x="321" y="82"/>
                  </a:cubicBezTo>
                  <a:cubicBezTo>
                    <a:pt x="325" y="79"/>
                    <a:pt x="334" y="83"/>
                    <a:pt x="331" y="62"/>
                  </a:cubicBezTo>
                  <a:cubicBezTo>
                    <a:pt x="328" y="41"/>
                    <a:pt x="347" y="34"/>
                    <a:pt x="351" y="53"/>
                  </a:cubicBezTo>
                  <a:cubicBezTo>
                    <a:pt x="354" y="73"/>
                    <a:pt x="363" y="112"/>
                    <a:pt x="369" y="103"/>
                  </a:cubicBezTo>
                  <a:cubicBezTo>
                    <a:pt x="375" y="94"/>
                    <a:pt x="385" y="57"/>
                    <a:pt x="395" y="41"/>
                  </a:cubicBezTo>
                  <a:cubicBezTo>
                    <a:pt x="406" y="24"/>
                    <a:pt x="418" y="38"/>
                    <a:pt x="415" y="47"/>
                  </a:cubicBezTo>
                  <a:cubicBezTo>
                    <a:pt x="401" y="88"/>
                    <a:pt x="426" y="90"/>
                    <a:pt x="426" y="90"/>
                  </a:cubicBezTo>
                  <a:cubicBezTo>
                    <a:pt x="426" y="90"/>
                    <a:pt x="423" y="96"/>
                    <a:pt x="409" y="95"/>
                  </a:cubicBezTo>
                  <a:cubicBezTo>
                    <a:pt x="382" y="92"/>
                    <a:pt x="393" y="110"/>
                    <a:pt x="405" y="115"/>
                  </a:cubicBezTo>
                  <a:cubicBezTo>
                    <a:pt x="431" y="124"/>
                    <a:pt x="414" y="130"/>
                    <a:pt x="401" y="130"/>
                  </a:cubicBezTo>
                  <a:cubicBezTo>
                    <a:pt x="387" y="130"/>
                    <a:pt x="381" y="134"/>
                    <a:pt x="378" y="148"/>
                  </a:cubicBezTo>
                  <a:cubicBezTo>
                    <a:pt x="369" y="191"/>
                    <a:pt x="401" y="181"/>
                    <a:pt x="401" y="181"/>
                  </a:cubicBezTo>
                  <a:cubicBezTo>
                    <a:pt x="452" y="195"/>
                    <a:pt x="528" y="188"/>
                    <a:pt x="528" y="188"/>
                  </a:cubicBezTo>
                  <a:cubicBezTo>
                    <a:pt x="543" y="192"/>
                    <a:pt x="552" y="189"/>
                    <a:pt x="558" y="181"/>
                  </a:cubicBezTo>
                  <a:lnTo>
                    <a:pt x="558" y="103"/>
                  </a:lnTo>
                  <a:cubicBezTo>
                    <a:pt x="556" y="93"/>
                    <a:pt x="555" y="84"/>
                    <a:pt x="554" y="76"/>
                  </a:cubicBezTo>
                  <a:close/>
                  <a:moveTo>
                    <a:pt x="231" y="77"/>
                  </a:moveTo>
                  <a:cubicBezTo>
                    <a:pt x="233" y="65"/>
                    <a:pt x="249" y="69"/>
                    <a:pt x="249" y="69"/>
                  </a:cubicBezTo>
                  <a:cubicBezTo>
                    <a:pt x="249" y="69"/>
                    <a:pt x="278" y="79"/>
                    <a:pt x="290" y="78"/>
                  </a:cubicBezTo>
                  <a:cubicBezTo>
                    <a:pt x="301" y="76"/>
                    <a:pt x="318" y="93"/>
                    <a:pt x="293" y="93"/>
                  </a:cubicBezTo>
                  <a:cubicBezTo>
                    <a:pt x="267" y="93"/>
                    <a:pt x="228" y="104"/>
                    <a:pt x="231" y="77"/>
                  </a:cubicBezTo>
                  <a:close/>
                  <a:moveTo>
                    <a:pt x="171" y="195"/>
                  </a:moveTo>
                  <a:cubicBezTo>
                    <a:pt x="153" y="195"/>
                    <a:pt x="46" y="237"/>
                    <a:pt x="45" y="128"/>
                  </a:cubicBezTo>
                  <a:cubicBezTo>
                    <a:pt x="45" y="104"/>
                    <a:pt x="39" y="83"/>
                    <a:pt x="69" y="98"/>
                  </a:cubicBezTo>
                  <a:cubicBezTo>
                    <a:pt x="99" y="112"/>
                    <a:pt x="72" y="111"/>
                    <a:pt x="137" y="108"/>
                  </a:cubicBezTo>
                  <a:cubicBezTo>
                    <a:pt x="137" y="108"/>
                    <a:pt x="184" y="110"/>
                    <a:pt x="191" y="106"/>
                  </a:cubicBezTo>
                  <a:cubicBezTo>
                    <a:pt x="199" y="101"/>
                    <a:pt x="192" y="91"/>
                    <a:pt x="207" y="91"/>
                  </a:cubicBezTo>
                  <a:cubicBezTo>
                    <a:pt x="222" y="90"/>
                    <a:pt x="220" y="105"/>
                    <a:pt x="220" y="105"/>
                  </a:cubicBezTo>
                  <a:cubicBezTo>
                    <a:pt x="220" y="105"/>
                    <a:pt x="207" y="124"/>
                    <a:pt x="305" y="111"/>
                  </a:cubicBezTo>
                  <a:cubicBezTo>
                    <a:pt x="317" y="109"/>
                    <a:pt x="327" y="121"/>
                    <a:pt x="302" y="121"/>
                  </a:cubicBezTo>
                  <a:cubicBezTo>
                    <a:pt x="290" y="122"/>
                    <a:pt x="272" y="128"/>
                    <a:pt x="278" y="143"/>
                  </a:cubicBezTo>
                  <a:cubicBezTo>
                    <a:pt x="284" y="158"/>
                    <a:pt x="276" y="256"/>
                    <a:pt x="276" y="256"/>
                  </a:cubicBezTo>
                  <a:cubicBezTo>
                    <a:pt x="276" y="256"/>
                    <a:pt x="271" y="274"/>
                    <a:pt x="262" y="245"/>
                  </a:cubicBezTo>
                  <a:cubicBezTo>
                    <a:pt x="259" y="235"/>
                    <a:pt x="262" y="144"/>
                    <a:pt x="260" y="137"/>
                  </a:cubicBezTo>
                  <a:cubicBezTo>
                    <a:pt x="259" y="129"/>
                    <a:pt x="217" y="122"/>
                    <a:pt x="215" y="154"/>
                  </a:cubicBezTo>
                  <a:cubicBezTo>
                    <a:pt x="214" y="185"/>
                    <a:pt x="205" y="195"/>
                    <a:pt x="171" y="195"/>
                  </a:cubicBezTo>
                  <a:close/>
                  <a:moveTo>
                    <a:pt x="237" y="231"/>
                  </a:moveTo>
                  <a:cubicBezTo>
                    <a:pt x="230" y="240"/>
                    <a:pt x="219" y="247"/>
                    <a:pt x="223" y="225"/>
                  </a:cubicBezTo>
                  <a:cubicBezTo>
                    <a:pt x="228" y="202"/>
                    <a:pt x="232" y="170"/>
                    <a:pt x="232" y="155"/>
                  </a:cubicBezTo>
                  <a:cubicBezTo>
                    <a:pt x="232" y="155"/>
                    <a:pt x="244" y="135"/>
                    <a:pt x="247" y="158"/>
                  </a:cubicBezTo>
                  <a:cubicBezTo>
                    <a:pt x="250" y="181"/>
                    <a:pt x="244" y="221"/>
                    <a:pt x="237" y="231"/>
                  </a:cubicBezTo>
                  <a:close/>
                  <a:moveTo>
                    <a:pt x="326" y="292"/>
                  </a:moveTo>
                  <a:cubicBezTo>
                    <a:pt x="327" y="320"/>
                    <a:pt x="355" y="400"/>
                    <a:pt x="286" y="399"/>
                  </a:cubicBezTo>
                  <a:cubicBezTo>
                    <a:pt x="217" y="398"/>
                    <a:pt x="214" y="409"/>
                    <a:pt x="215" y="321"/>
                  </a:cubicBezTo>
                  <a:cubicBezTo>
                    <a:pt x="216" y="236"/>
                    <a:pt x="225" y="253"/>
                    <a:pt x="230" y="264"/>
                  </a:cubicBezTo>
                  <a:cubicBezTo>
                    <a:pt x="230" y="264"/>
                    <a:pt x="253" y="318"/>
                    <a:pt x="309" y="277"/>
                  </a:cubicBezTo>
                  <a:cubicBezTo>
                    <a:pt x="319" y="269"/>
                    <a:pt x="324" y="263"/>
                    <a:pt x="326" y="292"/>
                  </a:cubicBezTo>
                  <a:close/>
                  <a:moveTo>
                    <a:pt x="318" y="133"/>
                  </a:moveTo>
                  <a:cubicBezTo>
                    <a:pt x="338" y="148"/>
                    <a:pt x="316" y="165"/>
                    <a:pt x="316" y="165"/>
                  </a:cubicBezTo>
                  <a:cubicBezTo>
                    <a:pt x="316" y="165"/>
                    <a:pt x="302" y="189"/>
                    <a:pt x="313" y="213"/>
                  </a:cubicBezTo>
                  <a:cubicBezTo>
                    <a:pt x="324" y="237"/>
                    <a:pt x="324" y="265"/>
                    <a:pt x="301" y="239"/>
                  </a:cubicBezTo>
                  <a:cubicBezTo>
                    <a:pt x="279" y="214"/>
                    <a:pt x="293" y="156"/>
                    <a:pt x="299" y="144"/>
                  </a:cubicBezTo>
                  <a:cubicBezTo>
                    <a:pt x="299" y="144"/>
                    <a:pt x="299" y="118"/>
                    <a:pt x="318" y="133"/>
                  </a:cubicBezTo>
                  <a:close/>
                  <a:moveTo>
                    <a:pt x="507" y="179"/>
                  </a:moveTo>
                  <a:cubicBezTo>
                    <a:pt x="498" y="185"/>
                    <a:pt x="507" y="179"/>
                    <a:pt x="465" y="177"/>
                  </a:cubicBezTo>
                  <a:cubicBezTo>
                    <a:pt x="423" y="176"/>
                    <a:pt x="461" y="162"/>
                    <a:pt x="461" y="162"/>
                  </a:cubicBezTo>
                  <a:cubicBezTo>
                    <a:pt x="565" y="166"/>
                    <a:pt x="516" y="173"/>
                    <a:pt x="507" y="179"/>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18" name=""/>
            <p:cNvSpPr/>
            <p:nvPr/>
          </p:nvSpPr>
          <p:spPr>
            <a:xfrm>
              <a:off x="3621" y="1287"/>
              <a:ext cx="238" cy="283"/>
            </a:xfrm>
            <a:custGeom>
              <a:rect l="l" t="t" r="r" b="b"/>
              <a:pathLst>
                <a:path w="47" h="56">
                  <a:moveTo>
                    <a:pt x="40" y="15"/>
                  </a:moveTo>
                  <a:cubicBezTo>
                    <a:pt x="37" y="0"/>
                    <a:pt x="0" y="23"/>
                    <a:pt x="27" y="56"/>
                  </a:cubicBezTo>
                  <a:cubicBezTo>
                    <a:pt x="27" y="56"/>
                    <a:pt x="47" y="49"/>
                    <a:pt x="40" y="15"/>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19" name=""/>
            <p:cNvSpPr/>
            <p:nvPr/>
          </p:nvSpPr>
          <p:spPr>
            <a:xfrm>
              <a:off x="3403" y="1403"/>
              <a:ext cx="208" cy="379"/>
            </a:xfrm>
            <a:custGeom>
              <a:rect l="l" t="t" r="r" b="b"/>
              <a:pathLst>
                <a:path w="41" h="75">
                  <a:moveTo>
                    <a:pt x="19" y="27"/>
                  </a:moveTo>
                  <a:cubicBezTo>
                    <a:pt x="0" y="54"/>
                    <a:pt x="6" y="63"/>
                    <a:pt x="12" y="69"/>
                  </a:cubicBezTo>
                  <a:cubicBezTo>
                    <a:pt x="18" y="75"/>
                    <a:pt x="30" y="74"/>
                    <a:pt x="40" y="45"/>
                  </a:cubicBezTo>
                  <a:cubicBezTo>
                    <a:pt x="40" y="45"/>
                    <a:pt x="32" y="31"/>
                    <a:pt x="37" y="24"/>
                  </a:cubicBezTo>
                  <a:cubicBezTo>
                    <a:pt x="41" y="16"/>
                    <a:pt x="38" y="0"/>
                    <a:pt x="19" y="27"/>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20" name=""/>
            <p:cNvSpPr/>
            <p:nvPr/>
          </p:nvSpPr>
          <p:spPr>
            <a:xfrm>
              <a:off x="3272" y="645"/>
              <a:ext cx="683" cy="318"/>
            </a:xfrm>
            <a:custGeom>
              <a:rect l="l" t="t" r="r" b="b"/>
              <a:pathLst>
                <a:path w="135" h="62">
                  <a:moveTo>
                    <a:pt x="112" y="4"/>
                  </a:moveTo>
                  <a:cubicBezTo>
                    <a:pt x="105" y="9"/>
                    <a:pt x="24" y="4"/>
                    <a:pt x="24" y="4"/>
                  </a:cubicBezTo>
                  <a:cubicBezTo>
                    <a:pt x="15" y="4"/>
                    <a:pt x="3" y="1"/>
                    <a:pt x="2" y="25"/>
                  </a:cubicBezTo>
                  <a:cubicBezTo>
                    <a:pt x="0" y="63"/>
                    <a:pt x="48" y="58"/>
                    <a:pt x="60" y="58"/>
                  </a:cubicBezTo>
                  <a:cubicBezTo>
                    <a:pt x="72" y="58"/>
                    <a:pt x="84" y="48"/>
                    <a:pt x="96" y="54"/>
                  </a:cubicBezTo>
                  <a:cubicBezTo>
                    <a:pt x="96" y="54"/>
                    <a:pt x="107" y="63"/>
                    <a:pt x="113" y="53"/>
                  </a:cubicBezTo>
                  <a:cubicBezTo>
                    <a:pt x="135" y="13"/>
                    <a:pt x="120" y="0"/>
                    <a:pt x="112" y="4"/>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21" name=""/>
            <p:cNvSpPr/>
            <p:nvPr/>
          </p:nvSpPr>
          <p:spPr>
            <a:xfrm>
              <a:off x="4046" y="1545"/>
              <a:ext cx="490" cy="515"/>
            </a:xfrm>
            <a:custGeom>
              <a:rect l="l" t="t" r="r" b="b"/>
              <a:pathLst>
                <a:path w="97" h="102">
                  <a:moveTo>
                    <a:pt x="67" y="5"/>
                  </a:moveTo>
                  <a:cubicBezTo>
                    <a:pt x="55" y="10"/>
                    <a:pt x="31" y="5"/>
                    <a:pt x="31" y="5"/>
                  </a:cubicBezTo>
                  <a:cubicBezTo>
                    <a:pt x="0" y="6"/>
                    <a:pt x="16" y="39"/>
                    <a:pt x="12" y="57"/>
                  </a:cubicBezTo>
                  <a:cubicBezTo>
                    <a:pt x="8" y="76"/>
                    <a:pt x="63" y="102"/>
                    <a:pt x="79" y="62"/>
                  </a:cubicBezTo>
                  <a:cubicBezTo>
                    <a:pt x="97" y="20"/>
                    <a:pt x="79" y="0"/>
                    <a:pt x="67" y="5"/>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22" name=""/>
            <p:cNvSpPr/>
            <p:nvPr/>
          </p:nvSpPr>
          <p:spPr>
            <a:xfrm>
              <a:off x="5173" y="1024"/>
              <a:ext cx="501" cy="96"/>
            </a:xfrm>
            <a:custGeom>
              <a:rect l="l" t="t" r="r" b="b"/>
              <a:pathLst>
                <a:path w="99" h="19">
                  <a:moveTo>
                    <a:pt x="15" y="0"/>
                  </a:moveTo>
                  <a:cubicBezTo>
                    <a:pt x="0" y="0"/>
                    <a:pt x="19" y="19"/>
                    <a:pt x="40" y="15"/>
                  </a:cubicBezTo>
                  <a:cubicBezTo>
                    <a:pt x="99" y="1"/>
                    <a:pt x="15" y="0"/>
                    <a:pt x="15" y="0"/>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23" name=""/>
            <p:cNvSpPr/>
            <p:nvPr/>
          </p:nvSpPr>
          <p:spPr>
            <a:xfrm>
              <a:off x="5340" y="1004"/>
              <a:ext cx="385" cy="237"/>
            </a:xfrm>
            <a:custGeom>
              <a:rect l="l" t="t" r="r" b="b"/>
              <a:pathLst>
                <a:path w="76" h="47">
                  <a:moveTo>
                    <a:pt x="21" y="37"/>
                  </a:moveTo>
                  <a:cubicBezTo>
                    <a:pt x="21" y="37"/>
                    <a:pt x="50" y="47"/>
                    <a:pt x="70" y="17"/>
                  </a:cubicBezTo>
                  <a:cubicBezTo>
                    <a:pt x="76" y="7"/>
                    <a:pt x="65" y="0"/>
                    <a:pt x="48" y="3"/>
                  </a:cubicBezTo>
                  <a:cubicBezTo>
                    <a:pt x="39" y="5"/>
                    <a:pt x="39" y="32"/>
                    <a:pt x="19" y="32"/>
                  </a:cubicBezTo>
                  <a:cubicBezTo>
                    <a:pt x="0" y="32"/>
                    <a:pt x="21" y="37"/>
                    <a:pt x="21" y="37"/>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24" name=""/>
            <p:cNvSpPr/>
            <p:nvPr/>
          </p:nvSpPr>
          <p:spPr>
            <a:xfrm>
              <a:off x="5325" y="1201"/>
              <a:ext cx="415" cy="187"/>
            </a:xfrm>
            <a:custGeom>
              <a:rect l="l" t="t" r="r" b="b"/>
              <a:pathLst>
                <a:path w="82" h="37">
                  <a:moveTo>
                    <a:pt x="72" y="6"/>
                  </a:moveTo>
                  <a:cubicBezTo>
                    <a:pt x="57" y="23"/>
                    <a:pt x="24" y="17"/>
                    <a:pt x="24" y="17"/>
                  </a:cubicBezTo>
                  <a:cubicBezTo>
                    <a:pt x="24" y="17"/>
                    <a:pt x="0" y="16"/>
                    <a:pt x="17" y="26"/>
                  </a:cubicBezTo>
                  <a:cubicBezTo>
                    <a:pt x="33" y="37"/>
                    <a:pt x="53" y="32"/>
                    <a:pt x="76" y="23"/>
                  </a:cubicBezTo>
                  <a:cubicBezTo>
                    <a:pt x="78" y="22"/>
                    <a:pt x="80" y="21"/>
                    <a:pt x="82" y="20"/>
                  </a:cubicBezTo>
                  <a:lnTo>
                    <a:pt x="82" y="0"/>
                  </a:lnTo>
                  <a:cubicBezTo>
                    <a:pt x="79" y="1"/>
                    <a:pt x="75" y="2"/>
                    <a:pt x="72" y="6"/>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25" name=""/>
            <p:cNvSpPr/>
            <p:nvPr/>
          </p:nvSpPr>
          <p:spPr>
            <a:xfrm>
              <a:off x="5001" y="1378"/>
              <a:ext cx="698" cy="167"/>
            </a:xfrm>
            <a:custGeom>
              <a:rect l="l" t="t" r="r" b="b"/>
              <a:pathLst>
                <a:path w="138" h="33">
                  <a:moveTo>
                    <a:pt x="21" y="1"/>
                  </a:moveTo>
                  <a:cubicBezTo>
                    <a:pt x="21" y="1"/>
                    <a:pt x="0" y="8"/>
                    <a:pt x="8" y="14"/>
                  </a:cubicBezTo>
                  <a:cubicBezTo>
                    <a:pt x="15" y="20"/>
                    <a:pt x="48" y="22"/>
                    <a:pt x="57" y="22"/>
                  </a:cubicBezTo>
                  <a:cubicBezTo>
                    <a:pt x="66" y="22"/>
                    <a:pt x="96" y="33"/>
                    <a:pt x="117" y="23"/>
                  </a:cubicBezTo>
                  <a:cubicBezTo>
                    <a:pt x="138" y="12"/>
                    <a:pt x="123" y="9"/>
                    <a:pt x="114" y="8"/>
                  </a:cubicBezTo>
                  <a:cubicBezTo>
                    <a:pt x="105" y="6"/>
                    <a:pt x="102" y="0"/>
                    <a:pt x="82" y="3"/>
                  </a:cubicBezTo>
                  <a:cubicBezTo>
                    <a:pt x="37" y="11"/>
                    <a:pt x="21" y="1"/>
                    <a:pt x="21" y="1"/>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26" name=""/>
            <p:cNvSpPr/>
            <p:nvPr/>
          </p:nvSpPr>
          <p:spPr>
            <a:xfrm>
              <a:off x="5077" y="1540"/>
              <a:ext cx="567" cy="146"/>
            </a:xfrm>
            <a:custGeom>
              <a:rect l="l" t="t" r="r" b="b"/>
              <a:pathLst>
                <a:path w="112" h="28">
                  <a:moveTo>
                    <a:pt x="98" y="19"/>
                  </a:moveTo>
                  <a:cubicBezTo>
                    <a:pt x="112" y="13"/>
                    <a:pt x="111" y="0"/>
                    <a:pt x="103" y="4"/>
                  </a:cubicBezTo>
                  <a:cubicBezTo>
                    <a:pt x="96" y="9"/>
                    <a:pt x="83" y="10"/>
                    <a:pt x="74" y="10"/>
                  </a:cubicBezTo>
                  <a:cubicBezTo>
                    <a:pt x="65" y="11"/>
                    <a:pt x="45" y="3"/>
                    <a:pt x="36" y="6"/>
                  </a:cubicBezTo>
                  <a:cubicBezTo>
                    <a:pt x="27" y="9"/>
                    <a:pt x="2" y="4"/>
                    <a:pt x="2" y="4"/>
                  </a:cubicBezTo>
                  <a:cubicBezTo>
                    <a:pt x="0" y="29"/>
                    <a:pt x="83" y="25"/>
                    <a:pt x="98" y="19"/>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27" name=""/>
            <p:cNvSpPr/>
            <p:nvPr/>
          </p:nvSpPr>
          <p:spPr>
            <a:xfrm>
              <a:off x="5042" y="1656"/>
              <a:ext cx="581" cy="480"/>
            </a:xfrm>
            <a:custGeom>
              <a:rect l="l" t="t" r="r" b="b"/>
              <a:pathLst>
                <a:path w="115" h="95">
                  <a:moveTo>
                    <a:pt x="3" y="53"/>
                  </a:moveTo>
                  <a:cubicBezTo>
                    <a:pt x="5" y="60"/>
                    <a:pt x="14" y="68"/>
                    <a:pt x="26" y="54"/>
                  </a:cubicBezTo>
                  <a:cubicBezTo>
                    <a:pt x="48" y="29"/>
                    <a:pt x="48" y="72"/>
                    <a:pt x="50" y="77"/>
                  </a:cubicBezTo>
                  <a:cubicBezTo>
                    <a:pt x="51" y="81"/>
                    <a:pt x="54" y="95"/>
                    <a:pt x="59" y="84"/>
                  </a:cubicBezTo>
                  <a:cubicBezTo>
                    <a:pt x="63" y="74"/>
                    <a:pt x="70" y="39"/>
                    <a:pt x="81" y="52"/>
                  </a:cubicBezTo>
                  <a:cubicBezTo>
                    <a:pt x="100" y="76"/>
                    <a:pt x="115" y="54"/>
                    <a:pt x="111" y="52"/>
                  </a:cubicBezTo>
                  <a:cubicBezTo>
                    <a:pt x="106" y="51"/>
                    <a:pt x="79" y="37"/>
                    <a:pt x="79" y="27"/>
                  </a:cubicBezTo>
                  <a:cubicBezTo>
                    <a:pt x="79" y="16"/>
                    <a:pt x="42" y="0"/>
                    <a:pt x="37" y="16"/>
                  </a:cubicBezTo>
                  <a:cubicBezTo>
                    <a:pt x="33" y="33"/>
                    <a:pt x="12" y="41"/>
                    <a:pt x="12" y="41"/>
                  </a:cubicBezTo>
                  <a:cubicBezTo>
                    <a:pt x="0" y="44"/>
                    <a:pt x="2" y="45"/>
                    <a:pt x="3" y="53"/>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28" name=""/>
            <p:cNvSpPr/>
            <p:nvPr/>
          </p:nvSpPr>
          <p:spPr>
            <a:xfrm>
              <a:off x="5421" y="1464"/>
              <a:ext cx="329" cy="854"/>
            </a:xfrm>
            <a:custGeom>
              <a:rect l="l" t="t" r="r" b="b"/>
              <a:pathLst>
                <a:path w="65" h="169">
                  <a:moveTo>
                    <a:pt x="51" y="40"/>
                  </a:moveTo>
                  <a:cubicBezTo>
                    <a:pt x="44" y="46"/>
                    <a:pt x="30" y="49"/>
                    <a:pt x="22" y="49"/>
                  </a:cubicBezTo>
                  <a:cubicBezTo>
                    <a:pt x="13" y="48"/>
                    <a:pt x="14" y="56"/>
                    <a:pt x="22" y="59"/>
                  </a:cubicBezTo>
                  <a:cubicBezTo>
                    <a:pt x="30" y="62"/>
                    <a:pt x="49" y="75"/>
                    <a:pt x="50" y="90"/>
                  </a:cubicBezTo>
                  <a:cubicBezTo>
                    <a:pt x="50" y="104"/>
                    <a:pt x="51" y="115"/>
                    <a:pt x="34" y="118"/>
                  </a:cubicBezTo>
                  <a:cubicBezTo>
                    <a:pt x="18" y="122"/>
                    <a:pt x="3" y="124"/>
                    <a:pt x="0" y="148"/>
                  </a:cubicBezTo>
                  <a:cubicBezTo>
                    <a:pt x="0" y="148"/>
                    <a:pt x="10" y="154"/>
                    <a:pt x="17" y="155"/>
                  </a:cubicBezTo>
                  <a:cubicBezTo>
                    <a:pt x="23" y="155"/>
                    <a:pt x="42" y="163"/>
                    <a:pt x="47" y="166"/>
                  </a:cubicBezTo>
                  <a:cubicBezTo>
                    <a:pt x="51" y="169"/>
                    <a:pt x="58" y="167"/>
                    <a:pt x="63" y="162"/>
                  </a:cubicBezTo>
                  <a:lnTo>
                    <a:pt x="65" y="0"/>
                  </a:lnTo>
                  <a:cubicBezTo>
                    <a:pt x="64" y="8"/>
                    <a:pt x="58" y="36"/>
                    <a:pt x="51" y="40"/>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grpSp>
      <p:grpSp>
        <p:nvGrpSpPr>
          <p:cNvPr id="13329" name=""/>
          <p:cNvGrpSpPr/>
          <p:nvPr/>
        </p:nvGrpSpPr>
        <p:grpSpPr>
          <a:xfrm>
            <a:off x="554038" y="36512"/>
            <a:ext cx="7891462" cy="6821488"/>
            <a:chOff x="349" y="23"/>
            <a:chExt cx="4971" cy="4297"/>
          </a:xfrm>
        </p:grpSpPr>
        <p:sp>
          <p:nvSpPr>
            <p:cNvPr id="13330" name=""/>
            <p:cNvSpPr/>
            <p:nvPr/>
          </p:nvSpPr>
          <p:spPr>
            <a:xfrm>
              <a:off x="384" y="23"/>
              <a:ext cx="21" cy="10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31" name=""/>
            <p:cNvSpPr/>
            <p:nvPr/>
          </p:nvSpPr>
          <p:spPr>
            <a:xfrm>
              <a:off x="384"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32" name=""/>
            <p:cNvSpPr/>
            <p:nvPr/>
          </p:nvSpPr>
          <p:spPr>
            <a:xfrm>
              <a:off x="384"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33" name=""/>
            <p:cNvSpPr/>
            <p:nvPr/>
          </p:nvSpPr>
          <p:spPr>
            <a:xfrm>
              <a:off x="384"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34" name=""/>
            <p:cNvSpPr/>
            <p:nvPr/>
          </p:nvSpPr>
          <p:spPr>
            <a:xfrm>
              <a:off x="384"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35" name=""/>
            <p:cNvSpPr/>
            <p:nvPr/>
          </p:nvSpPr>
          <p:spPr>
            <a:xfrm>
              <a:off x="384"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36" name=""/>
            <p:cNvSpPr/>
            <p:nvPr/>
          </p:nvSpPr>
          <p:spPr>
            <a:xfrm>
              <a:off x="384"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37" name=""/>
            <p:cNvSpPr/>
            <p:nvPr/>
          </p:nvSpPr>
          <p:spPr>
            <a:xfrm>
              <a:off x="384"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38" name=""/>
            <p:cNvSpPr/>
            <p:nvPr/>
          </p:nvSpPr>
          <p:spPr>
            <a:xfrm>
              <a:off x="384"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39" name=""/>
            <p:cNvSpPr/>
            <p:nvPr/>
          </p:nvSpPr>
          <p:spPr>
            <a:xfrm>
              <a:off x="384"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40" name=""/>
            <p:cNvSpPr/>
            <p:nvPr/>
          </p:nvSpPr>
          <p:spPr>
            <a:xfrm>
              <a:off x="384"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41" name=""/>
            <p:cNvSpPr/>
            <p:nvPr/>
          </p:nvSpPr>
          <p:spPr>
            <a:xfrm>
              <a:off x="384" y="4269"/>
              <a:ext cx="21" cy="5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42" name=""/>
            <p:cNvSpPr/>
            <p:nvPr/>
          </p:nvSpPr>
          <p:spPr>
            <a:xfrm>
              <a:off x="829" y="23"/>
              <a:ext cx="21" cy="10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43" name=""/>
            <p:cNvSpPr/>
            <p:nvPr/>
          </p:nvSpPr>
          <p:spPr>
            <a:xfrm>
              <a:off x="829"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44" name=""/>
            <p:cNvSpPr/>
            <p:nvPr/>
          </p:nvSpPr>
          <p:spPr>
            <a:xfrm>
              <a:off x="829"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45" name=""/>
            <p:cNvSpPr/>
            <p:nvPr/>
          </p:nvSpPr>
          <p:spPr>
            <a:xfrm>
              <a:off x="829"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46" name=""/>
            <p:cNvSpPr/>
            <p:nvPr/>
          </p:nvSpPr>
          <p:spPr>
            <a:xfrm>
              <a:off x="829"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47" name=""/>
            <p:cNvSpPr/>
            <p:nvPr/>
          </p:nvSpPr>
          <p:spPr>
            <a:xfrm>
              <a:off x="829"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48" name=""/>
            <p:cNvSpPr/>
            <p:nvPr/>
          </p:nvSpPr>
          <p:spPr>
            <a:xfrm>
              <a:off x="829"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49" name=""/>
            <p:cNvSpPr/>
            <p:nvPr/>
          </p:nvSpPr>
          <p:spPr>
            <a:xfrm>
              <a:off x="829"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50" name=""/>
            <p:cNvSpPr/>
            <p:nvPr/>
          </p:nvSpPr>
          <p:spPr>
            <a:xfrm>
              <a:off x="829"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51" name=""/>
            <p:cNvSpPr/>
            <p:nvPr/>
          </p:nvSpPr>
          <p:spPr>
            <a:xfrm>
              <a:off x="829"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52" name=""/>
            <p:cNvSpPr/>
            <p:nvPr/>
          </p:nvSpPr>
          <p:spPr>
            <a:xfrm>
              <a:off x="829"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53" name=""/>
            <p:cNvSpPr/>
            <p:nvPr/>
          </p:nvSpPr>
          <p:spPr>
            <a:xfrm>
              <a:off x="829" y="4269"/>
              <a:ext cx="21" cy="5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54" name=""/>
            <p:cNvSpPr/>
            <p:nvPr/>
          </p:nvSpPr>
          <p:spPr>
            <a:xfrm>
              <a:off x="1279" y="23"/>
              <a:ext cx="21" cy="10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55" name=""/>
            <p:cNvSpPr/>
            <p:nvPr/>
          </p:nvSpPr>
          <p:spPr>
            <a:xfrm>
              <a:off x="1279"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56" name=""/>
            <p:cNvSpPr/>
            <p:nvPr/>
          </p:nvSpPr>
          <p:spPr>
            <a:xfrm>
              <a:off x="1279"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57" name=""/>
            <p:cNvSpPr/>
            <p:nvPr/>
          </p:nvSpPr>
          <p:spPr>
            <a:xfrm>
              <a:off x="1279"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58" name=""/>
            <p:cNvSpPr/>
            <p:nvPr/>
          </p:nvSpPr>
          <p:spPr>
            <a:xfrm>
              <a:off x="1279"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59" name=""/>
            <p:cNvSpPr/>
            <p:nvPr/>
          </p:nvSpPr>
          <p:spPr>
            <a:xfrm>
              <a:off x="1279"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60" name=""/>
            <p:cNvSpPr/>
            <p:nvPr/>
          </p:nvSpPr>
          <p:spPr>
            <a:xfrm>
              <a:off x="1279"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61" name=""/>
            <p:cNvSpPr/>
            <p:nvPr/>
          </p:nvSpPr>
          <p:spPr>
            <a:xfrm>
              <a:off x="1279"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62" name=""/>
            <p:cNvSpPr/>
            <p:nvPr/>
          </p:nvSpPr>
          <p:spPr>
            <a:xfrm>
              <a:off x="1279"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63" name=""/>
            <p:cNvSpPr/>
            <p:nvPr/>
          </p:nvSpPr>
          <p:spPr>
            <a:xfrm>
              <a:off x="1279"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64" name=""/>
            <p:cNvSpPr/>
            <p:nvPr/>
          </p:nvSpPr>
          <p:spPr>
            <a:xfrm>
              <a:off x="1279"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65" name=""/>
            <p:cNvSpPr/>
            <p:nvPr/>
          </p:nvSpPr>
          <p:spPr>
            <a:xfrm>
              <a:off x="1279" y="4269"/>
              <a:ext cx="21" cy="5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66" name=""/>
            <p:cNvSpPr/>
            <p:nvPr/>
          </p:nvSpPr>
          <p:spPr>
            <a:xfrm>
              <a:off x="1724" y="23"/>
              <a:ext cx="21" cy="10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67" name=""/>
            <p:cNvSpPr/>
            <p:nvPr/>
          </p:nvSpPr>
          <p:spPr>
            <a:xfrm>
              <a:off x="1724"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68" name=""/>
            <p:cNvSpPr/>
            <p:nvPr/>
          </p:nvSpPr>
          <p:spPr>
            <a:xfrm>
              <a:off x="1724"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69" name=""/>
            <p:cNvSpPr/>
            <p:nvPr/>
          </p:nvSpPr>
          <p:spPr>
            <a:xfrm>
              <a:off x="1724"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70" name=""/>
            <p:cNvSpPr/>
            <p:nvPr/>
          </p:nvSpPr>
          <p:spPr>
            <a:xfrm>
              <a:off x="1724"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71" name=""/>
            <p:cNvSpPr/>
            <p:nvPr/>
          </p:nvSpPr>
          <p:spPr>
            <a:xfrm>
              <a:off x="1724"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72" name=""/>
            <p:cNvSpPr/>
            <p:nvPr/>
          </p:nvSpPr>
          <p:spPr>
            <a:xfrm>
              <a:off x="1724"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73" name=""/>
            <p:cNvSpPr/>
            <p:nvPr/>
          </p:nvSpPr>
          <p:spPr>
            <a:xfrm>
              <a:off x="1724"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74" name=""/>
            <p:cNvSpPr/>
            <p:nvPr/>
          </p:nvSpPr>
          <p:spPr>
            <a:xfrm>
              <a:off x="1724"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75" name=""/>
            <p:cNvSpPr/>
            <p:nvPr/>
          </p:nvSpPr>
          <p:spPr>
            <a:xfrm>
              <a:off x="1724"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76" name=""/>
            <p:cNvSpPr/>
            <p:nvPr/>
          </p:nvSpPr>
          <p:spPr>
            <a:xfrm>
              <a:off x="1724"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77" name=""/>
            <p:cNvSpPr/>
            <p:nvPr/>
          </p:nvSpPr>
          <p:spPr>
            <a:xfrm>
              <a:off x="1724" y="4269"/>
              <a:ext cx="21" cy="5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78" name=""/>
            <p:cNvSpPr/>
            <p:nvPr/>
          </p:nvSpPr>
          <p:spPr>
            <a:xfrm>
              <a:off x="2169" y="23"/>
              <a:ext cx="21" cy="10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79" name=""/>
            <p:cNvSpPr/>
            <p:nvPr/>
          </p:nvSpPr>
          <p:spPr>
            <a:xfrm>
              <a:off x="2169"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80" name=""/>
            <p:cNvSpPr/>
            <p:nvPr/>
          </p:nvSpPr>
          <p:spPr>
            <a:xfrm>
              <a:off x="2169"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81" name=""/>
            <p:cNvSpPr/>
            <p:nvPr/>
          </p:nvSpPr>
          <p:spPr>
            <a:xfrm>
              <a:off x="2169"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82" name=""/>
            <p:cNvSpPr/>
            <p:nvPr/>
          </p:nvSpPr>
          <p:spPr>
            <a:xfrm>
              <a:off x="2169"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83" name=""/>
            <p:cNvSpPr/>
            <p:nvPr/>
          </p:nvSpPr>
          <p:spPr>
            <a:xfrm>
              <a:off x="2169"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84" name=""/>
            <p:cNvSpPr/>
            <p:nvPr/>
          </p:nvSpPr>
          <p:spPr>
            <a:xfrm>
              <a:off x="2169"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85" name=""/>
            <p:cNvSpPr/>
            <p:nvPr/>
          </p:nvSpPr>
          <p:spPr>
            <a:xfrm>
              <a:off x="2169"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86" name=""/>
            <p:cNvSpPr/>
            <p:nvPr/>
          </p:nvSpPr>
          <p:spPr>
            <a:xfrm>
              <a:off x="2169"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87" name=""/>
            <p:cNvSpPr/>
            <p:nvPr/>
          </p:nvSpPr>
          <p:spPr>
            <a:xfrm>
              <a:off x="2169"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88" name=""/>
            <p:cNvSpPr/>
            <p:nvPr/>
          </p:nvSpPr>
          <p:spPr>
            <a:xfrm>
              <a:off x="2169"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89" name=""/>
            <p:cNvSpPr/>
            <p:nvPr/>
          </p:nvSpPr>
          <p:spPr>
            <a:xfrm>
              <a:off x="2169" y="4269"/>
              <a:ext cx="21" cy="5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90" name=""/>
            <p:cNvSpPr/>
            <p:nvPr/>
          </p:nvSpPr>
          <p:spPr>
            <a:xfrm>
              <a:off x="2620" y="23"/>
              <a:ext cx="20" cy="10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91" name=""/>
            <p:cNvSpPr/>
            <p:nvPr/>
          </p:nvSpPr>
          <p:spPr>
            <a:xfrm>
              <a:off x="262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92" name=""/>
            <p:cNvSpPr/>
            <p:nvPr/>
          </p:nvSpPr>
          <p:spPr>
            <a:xfrm>
              <a:off x="262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93" name=""/>
            <p:cNvSpPr/>
            <p:nvPr/>
          </p:nvSpPr>
          <p:spPr>
            <a:xfrm>
              <a:off x="262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94" name=""/>
            <p:cNvSpPr/>
            <p:nvPr/>
          </p:nvSpPr>
          <p:spPr>
            <a:xfrm>
              <a:off x="262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95" name=""/>
            <p:cNvSpPr/>
            <p:nvPr/>
          </p:nvSpPr>
          <p:spPr>
            <a:xfrm>
              <a:off x="262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96" name=""/>
            <p:cNvSpPr/>
            <p:nvPr/>
          </p:nvSpPr>
          <p:spPr>
            <a:xfrm>
              <a:off x="262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97" name=""/>
            <p:cNvSpPr/>
            <p:nvPr/>
          </p:nvSpPr>
          <p:spPr>
            <a:xfrm>
              <a:off x="262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98" name=""/>
            <p:cNvSpPr/>
            <p:nvPr/>
          </p:nvSpPr>
          <p:spPr>
            <a:xfrm>
              <a:off x="262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399" name=""/>
            <p:cNvSpPr/>
            <p:nvPr/>
          </p:nvSpPr>
          <p:spPr>
            <a:xfrm>
              <a:off x="262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00" name=""/>
            <p:cNvSpPr/>
            <p:nvPr/>
          </p:nvSpPr>
          <p:spPr>
            <a:xfrm>
              <a:off x="262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01" name=""/>
            <p:cNvSpPr/>
            <p:nvPr/>
          </p:nvSpPr>
          <p:spPr>
            <a:xfrm>
              <a:off x="2620" y="4269"/>
              <a:ext cx="20" cy="5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02" name=""/>
            <p:cNvSpPr/>
            <p:nvPr/>
          </p:nvSpPr>
          <p:spPr>
            <a:xfrm>
              <a:off x="3065" y="23"/>
              <a:ext cx="20" cy="10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03" name=""/>
            <p:cNvSpPr/>
            <p:nvPr/>
          </p:nvSpPr>
          <p:spPr>
            <a:xfrm>
              <a:off x="3065"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04" name=""/>
            <p:cNvSpPr/>
            <p:nvPr/>
          </p:nvSpPr>
          <p:spPr>
            <a:xfrm>
              <a:off x="3065"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05" name=""/>
            <p:cNvSpPr/>
            <p:nvPr/>
          </p:nvSpPr>
          <p:spPr>
            <a:xfrm>
              <a:off x="3065"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06" name=""/>
            <p:cNvSpPr/>
            <p:nvPr/>
          </p:nvSpPr>
          <p:spPr>
            <a:xfrm>
              <a:off x="3065"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07" name=""/>
            <p:cNvSpPr/>
            <p:nvPr/>
          </p:nvSpPr>
          <p:spPr>
            <a:xfrm>
              <a:off x="3065"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08" name=""/>
            <p:cNvSpPr/>
            <p:nvPr/>
          </p:nvSpPr>
          <p:spPr>
            <a:xfrm>
              <a:off x="3065"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09" name=""/>
            <p:cNvSpPr/>
            <p:nvPr/>
          </p:nvSpPr>
          <p:spPr>
            <a:xfrm>
              <a:off x="3065"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10" name=""/>
            <p:cNvSpPr/>
            <p:nvPr/>
          </p:nvSpPr>
          <p:spPr>
            <a:xfrm>
              <a:off x="3065"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11" name=""/>
            <p:cNvSpPr/>
            <p:nvPr/>
          </p:nvSpPr>
          <p:spPr>
            <a:xfrm>
              <a:off x="3065"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12" name=""/>
            <p:cNvSpPr/>
            <p:nvPr/>
          </p:nvSpPr>
          <p:spPr>
            <a:xfrm>
              <a:off x="3065"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13" name=""/>
            <p:cNvSpPr/>
            <p:nvPr/>
          </p:nvSpPr>
          <p:spPr>
            <a:xfrm>
              <a:off x="3065" y="4269"/>
              <a:ext cx="20" cy="5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14" name=""/>
            <p:cNvSpPr/>
            <p:nvPr/>
          </p:nvSpPr>
          <p:spPr>
            <a:xfrm>
              <a:off x="3510" y="23"/>
              <a:ext cx="20" cy="10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15" name=""/>
            <p:cNvSpPr/>
            <p:nvPr/>
          </p:nvSpPr>
          <p:spPr>
            <a:xfrm>
              <a:off x="351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16" name=""/>
            <p:cNvSpPr/>
            <p:nvPr/>
          </p:nvSpPr>
          <p:spPr>
            <a:xfrm>
              <a:off x="351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17" name=""/>
            <p:cNvSpPr/>
            <p:nvPr/>
          </p:nvSpPr>
          <p:spPr>
            <a:xfrm>
              <a:off x="351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18" name=""/>
            <p:cNvSpPr/>
            <p:nvPr/>
          </p:nvSpPr>
          <p:spPr>
            <a:xfrm>
              <a:off x="351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19" name=""/>
            <p:cNvSpPr/>
            <p:nvPr/>
          </p:nvSpPr>
          <p:spPr>
            <a:xfrm>
              <a:off x="351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20" name=""/>
            <p:cNvSpPr/>
            <p:nvPr/>
          </p:nvSpPr>
          <p:spPr>
            <a:xfrm>
              <a:off x="351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21" name=""/>
            <p:cNvSpPr/>
            <p:nvPr/>
          </p:nvSpPr>
          <p:spPr>
            <a:xfrm>
              <a:off x="351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22" name=""/>
            <p:cNvSpPr/>
            <p:nvPr/>
          </p:nvSpPr>
          <p:spPr>
            <a:xfrm>
              <a:off x="351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23" name=""/>
            <p:cNvSpPr/>
            <p:nvPr/>
          </p:nvSpPr>
          <p:spPr>
            <a:xfrm>
              <a:off x="351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24" name=""/>
            <p:cNvSpPr/>
            <p:nvPr/>
          </p:nvSpPr>
          <p:spPr>
            <a:xfrm>
              <a:off x="351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25" name=""/>
            <p:cNvSpPr/>
            <p:nvPr/>
          </p:nvSpPr>
          <p:spPr>
            <a:xfrm>
              <a:off x="3510" y="4269"/>
              <a:ext cx="20" cy="5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26" name=""/>
            <p:cNvSpPr/>
            <p:nvPr/>
          </p:nvSpPr>
          <p:spPr>
            <a:xfrm>
              <a:off x="3960" y="23"/>
              <a:ext cx="20" cy="10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27" name=""/>
            <p:cNvSpPr/>
            <p:nvPr/>
          </p:nvSpPr>
          <p:spPr>
            <a:xfrm>
              <a:off x="396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28" name=""/>
            <p:cNvSpPr/>
            <p:nvPr/>
          </p:nvSpPr>
          <p:spPr>
            <a:xfrm>
              <a:off x="396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29" name=""/>
            <p:cNvSpPr/>
            <p:nvPr/>
          </p:nvSpPr>
          <p:spPr>
            <a:xfrm>
              <a:off x="396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30" name=""/>
            <p:cNvSpPr/>
            <p:nvPr/>
          </p:nvSpPr>
          <p:spPr>
            <a:xfrm>
              <a:off x="396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31" name=""/>
            <p:cNvSpPr/>
            <p:nvPr/>
          </p:nvSpPr>
          <p:spPr>
            <a:xfrm>
              <a:off x="396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32" name=""/>
            <p:cNvSpPr/>
            <p:nvPr/>
          </p:nvSpPr>
          <p:spPr>
            <a:xfrm>
              <a:off x="396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33" name=""/>
            <p:cNvSpPr/>
            <p:nvPr/>
          </p:nvSpPr>
          <p:spPr>
            <a:xfrm>
              <a:off x="396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34" name=""/>
            <p:cNvSpPr/>
            <p:nvPr/>
          </p:nvSpPr>
          <p:spPr>
            <a:xfrm>
              <a:off x="396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35" name=""/>
            <p:cNvSpPr/>
            <p:nvPr/>
          </p:nvSpPr>
          <p:spPr>
            <a:xfrm>
              <a:off x="396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36" name=""/>
            <p:cNvSpPr/>
            <p:nvPr/>
          </p:nvSpPr>
          <p:spPr>
            <a:xfrm>
              <a:off x="396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37" name=""/>
            <p:cNvSpPr/>
            <p:nvPr/>
          </p:nvSpPr>
          <p:spPr>
            <a:xfrm>
              <a:off x="3960" y="4269"/>
              <a:ext cx="20" cy="5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38" name=""/>
            <p:cNvSpPr/>
            <p:nvPr/>
          </p:nvSpPr>
          <p:spPr>
            <a:xfrm>
              <a:off x="4405" y="23"/>
              <a:ext cx="20" cy="10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39" name=""/>
            <p:cNvSpPr/>
            <p:nvPr/>
          </p:nvSpPr>
          <p:spPr>
            <a:xfrm>
              <a:off x="4405"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40" name=""/>
            <p:cNvSpPr/>
            <p:nvPr/>
          </p:nvSpPr>
          <p:spPr>
            <a:xfrm>
              <a:off x="4405"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41" name=""/>
            <p:cNvSpPr/>
            <p:nvPr/>
          </p:nvSpPr>
          <p:spPr>
            <a:xfrm>
              <a:off x="4405"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42" name=""/>
            <p:cNvSpPr/>
            <p:nvPr/>
          </p:nvSpPr>
          <p:spPr>
            <a:xfrm>
              <a:off x="4405"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43" name=""/>
            <p:cNvSpPr/>
            <p:nvPr/>
          </p:nvSpPr>
          <p:spPr>
            <a:xfrm>
              <a:off x="4405"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44" name=""/>
            <p:cNvSpPr/>
            <p:nvPr/>
          </p:nvSpPr>
          <p:spPr>
            <a:xfrm>
              <a:off x="4405"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45" name=""/>
            <p:cNvSpPr/>
            <p:nvPr/>
          </p:nvSpPr>
          <p:spPr>
            <a:xfrm>
              <a:off x="4405"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46" name=""/>
            <p:cNvSpPr/>
            <p:nvPr/>
          </p:nvSpPr>
          <p:spPr>
            <a:xfrm>
              <a:off x="4405"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47" name=""/>
            <p:cNvSpPr/>
            <p:nvPr/>
          </p:nvSpPr>
          <p:spPr>
            <a:xfrm>
              <a:off x="4405"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48" name=""/>
            <p:cNvSpPr/>
            <p:nvPr/>
          </p:nvSpPr>
          <p:spPr>
            <a:xfrm>
              <a:off x="4405"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49" name=""/>
            <p:cNvSpPr/>
            <p:nvPr/>
          </p:nvSpPr>
          <p:spPr>
            <a:xfrm>
              <a:off x="4405" y="4269"/>
              <a:ext cx="20" cy="5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50" name=""/>
            <p:cNvSpPr/>
            <p:nvPr/>
          </p:nvSpPr>
          <p:spPr>
            <a:xfrm>
              <a:off x="4850" y="23"/>
              <a:ext cx="20" cy="10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51" name=""/>
            <p:cNvSpPr/>
            <p:nvPr/>
          </p:nvSpPr>
          <p:spPr>
            <a:xfrm>
              <a:off x="485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52" name=""/>
            <p:cNvSpPr/>
            <p:nvPr/>
          </p:nvSpPr>
          <p:spPr>
            <a:xfrm>
              <a:off x="485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53" name=""/>
            <p:cNvSpPr/>
            <p:nvPr/>
          </p:nvSpPr>
          <p:spPr>
            <a:xfrm>
              <a:off x="485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54" name=""/>
            <p:cNvSpPr/>
            <p:nvPr/>
          </p:nvSpPr>
          <p:spPr>
            <a:xfrm>
              <a:off x="485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55" name=""/>
            <p:cNvSpPr/>
            <p:nvPr/>
          </p:nvSpPr>
          <p:spPr>
            <a:xfrm>
              <a:off x="485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56" name=""/>
            <p:cNvSpPr/>
            <p:nvPr/>
          </p:nvSpPr>
          <p:spPr>
            <a:xfrm>
              <a:off x="485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57" name=""/>
            <p:cNvSpPr/>
            <p:nvPr/>
          </p:nvSpPr>
          <p:spPr>
            <a:xfrm>
              <a:off x="485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58" name=""/>
            <p:cNvSpPr/>
            <p:nvPr/>
          </p:nvSpPr>
          <p:spPr>
            <a:xfrm>
              <a:off x="485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59" name=""/>
            <p:cNvSpPr/>
            <p:nvPr/>
          </p:nvSpPr>
          <p:spPr>
            <a:xfrm>
              <a:off x="485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60" name=""/>
            <p:cNvSpPr/>
            <p:nvPr/>
          </p:nvSpPr>
          <p:spPr>
            <a:xfrm>
              <a:off x="485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61" name=""/>
            <p:cNvSpPr/>
            <p:nvPr/>
          </p:nvSpPr>
          <p:spPr>
            <a:xfrm>
              <a:off x="4850" y="4269"/>
              <a:ext cx="20" cy="5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62" name=""/>
            <p:cNvSpPr/>
            <p:nvPr/>
          </p:nvSpPr>
          <p:spPr>
            <a:xfrm>
              <a:off x="5300" y="23"/>
              <a:ext cx="20" cy="10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63" name=""/>
            <p:cNvSpPr/>
            <p:nvPr/>
          </p:nvSpPr>
          <p:spPr>
            <a:xfrm>
              <a:off x="530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64" name=""/>
            <p:cNvSpPr/>
            <p:nvPr/>
          </p:nvSpPr>
          <p:spPr>
            <a:xfrm>
              <a:off x="530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65" name=""/>
            <p:cNvSpPr/>
            <p:nvPr/>
          </p:nvSpPr>
          <p:spPr>
            <a:xfrm>
              <a:off x="530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66" name=""/>
            <p:cNvSpPr/>
            <p:nvPr/>
          </p:nvSpPr>
          <p:spPr>
            <a:xfrm>
              <a:off x="530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67" name=""/>
            <p:cNvSpPr/>
            <p:nvPr/>
          </p:nvSpPr>
          <p:spPr>
            <a:xfrm>
              <a:off x="530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68" name=""/>
            <p:cNvSpPr/>
            <p:nvPr/>
          </p:nvSpPr>
          <p:spPr>
            <a:xfrm>
              <a:off x="530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69" name=""/>
            <p:cNvSpPr/>
            <p:nvPr/>
          </p:nvSpPr>
          <p:spPr>
            <a:xfrm>
              <a:off x="530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70" name=""/>
            <p:cNvSpPr/>
            <p:nvPr/>
          </p:nvSpPr>
          <p:spPr>
            <a:xfrm>
              <a:off x="530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71" name=""/>
            <p:cNvSpPr/>
            <p:nvPr/>
          </p:nvSpPr>
          <p:spPr>
            <a:xfrm>
              <a:off x="530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72" name=""/>
            <p:cNvSpPr/>
            <p:nvPr/>
          </p:nvSpPr>
          <p:spPr>
            <a:xfrm>
              <a:off x="530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73" name=""/>
            <p:cNvSpPr/>
            <p:nvPr/>
          </p:nvSpPr>
          <p:spPr>
            <a:xfrm>
              <a:off x="5300" y="4269"/>
              <a:ext cx="20" cy="51"/>
            </a:xfrm>
            <a:prstGeom prst="rect">
              <a:avLst/>
            </a:prstGeom>
            <a:solidFill>
              <a:schemeClr val="bg2">
                <a:alpha val="50000"/>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74" name=""/>
            <p:cNvSpPr/>
            <p:nvPr/>
          </p:nvSpPr>
          <p:spPr>
            <a:xfrm>
              <a:off x="349" y="3304"/>
              <a:ext cx="20" cy="10"/>
            </a:xfrm>
            <a:custGeom>
              <a:rect l="l" t="t" r="r" b="b"/>
              <a:pathLst>
                <a:path w="4" h="2">
                  <a:moveTo>
                    <a:pt x="0" y="1"/>
                  </a:moveTo>
                  <a:cubicBezTo>
                    <a:pt x="1" y="2"/>
                    <a:pt x="4" y="0"/>
                    <a:pt x="0" y="1"/>
                  </a:cubicBezTo>
                  <a:close/>
                </a:path>
              </a:pathLst>
            </a:custGeom>
            <a:solidFill>
              <a:schemeClr val="bg2">
                <a:alpha val="50000"/>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grpSp>
      <p:sp>
        <p:nvSpPr>
          <p:cNvPr id="13475" name=""/>
          <p:cNvSpPr/>
          <p:nvPr>
            <p:ph type="ctrTitle"/>
          </p:nvPr>
        </p:nvSpPr>
        <p:spPr>
          <a:xfrm>
            <a:off x="685800" y="2057400"/>
            <a:ext cx="77724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pitchFamily="34" charset="0"/>
                <a:ea typeface="宋体" pitchFamily="2" charset="-122"/>
              </a:defRPr>
            </a:lvl1pPr>
          </a:lstStyle>
          <a:p>
            <a:pPr lvl="0"/>
            <a:r>
              <a:t>单击此处编辑母版标题样式</a:t>
            </a:r>
          </a:p>
        </p:txBody>
      </p:sp>
      <p:sp>
        <p:nvSpPr>
          <p:cNvPr id="13476" name=""/>
          <p:cNvSpPr/>
          <p:nvPr>
            <p:ph type="dt" sz="half" idx="2"/>
          </p:nvPr>
        </p:nvSpPr>
        <p:spPr>
          <a:xfrm>
            <a:off x="301625" y="6248400"/>
            <a:ext cx="2289175" cy="476250"/>
          </a:xfrm>
          <a:prstGeom prst="rect">
            <a:avLst/>
          </a:prstGeom>
          <a:noFill/>
          <a:ln>
            <a:noFill/>
            <a:miter lim="800000"/>
          </a:ln>
        </p:spPr>
        <p:txBody>
          <a:bodyPr/>
          <a:lstStyle/>
          <a:p>
            <a:pPr lvl="0"/>
            <a:fld id="{CAC12484-E618-41E2-85A8-E8C6B3CC9991}" type="datetime1">
              <a:rPr lang="zh-CN" altLang="en-US" sz="1400">
                <a:latin typeface="Arial" pitchFamily="34" charset="0"/>
              </a:rPr>
              <a:t>*</a:t>
            </a:fld>
            <a:endParaRPr lang="en-US" altLang="zh-CN" sz="1400">
              <a:latin typeface="Arial" pitchFamily="34" charset="0"/>
            </a:endParaRPr>
          </a:p>
        </p:txBody>
      </p:sp>
      <p:sp>
        <p:nvSpPr>
          <p:cNvPr id="13477" name=""/>
          <p:cNvSpPr/>
          <p:nvPr>
            <p:ph type="ftr" sz="quarter" idx="3"/>
          </p:nvPr>
        </p:nvSpPr>
        <p:spPr>
          <a:xfrm>
            <a:off x="3124200" y="6248400"/>
            <a:ext cx="2895600" cy="476250"/>
          </a:xfrm>
          <a:prstGeom prst="rect">
            <a:avLst/>
          </a:prstGeom>
          <a:noFill/>
          <a:ln>
            <a:noFill/>
            <a:miter lim="800000"/>
          </a:ln>
        </p:spPr>
        <p:txBody>
          <a:bodyPr/>
          <a:lstStyle/>
          <a:p>
            <a:pPr lvl="0" algn="ctr"/>
            <a:fld id="{0866581E-81F1-4237-9AA6-31C85DE51E46}" type="footer">
              <a:rPr lang="zh-CN" altLang="en-US" sz="1400">
                <a:latin typeface="Arial" pitchFamily="34" charset="0"/>
              </a:rPr>
              <a:t/>
            </a:fld>
            <a:endParaRPr lang="en-US" altLang="zh-CN" sz="1400">
              <a:latin typeface="Arial" pitchFamily="34" charset="0"/>
            </a:endParaRPr>
          </a:p>
        </p:txBody>
      </p:sp>
      <p:sp>
        <p:nvSpPr>
          <p:cNvPr id="13478" name=""/>
          <p:cNvSpPr/>
          <p:nvPr>
            <p:ph type="sldNum" sz="quarter" idx="4"/>
          </p:nvPr>
        </p:nvSpPr>
        <p:spPr>
          <a:xfrm>
            <a:off x="6553200" y="6248400"/>
            <a:ext cx="2289175" cy="476250"/>
          </a:xfrm>
          <a:prstGeom prst="rect">
            <a:avLst/>
          </a:prstGeom>
          <a:noFill/>
          <a:ln>
            <a:noFill/>
            <a:miter lim="800000"/>
          </a:ln>
        </p:spPr>
        <p:txBody>
          <a:bodyPr/>
          <a:lstStyle/>
          <a:p>
            <a:pPr lvl="0" algn="r"/>
            <a:fld id="{73B61B9B-E158-40A6-8760-8A289AC56064}" type="slidenum">
              <a:rPr lang="zh-CN" altLang="en-US" sz="1400">
                <a:latin typeface="Arial" pitchFamily="34" charset="0"/>
              </a:rPr>
              <a:t>*</a:t>
            </a:fld>
            <a:endParaRPr lang="en-US" altLang="zh-CN" sz="1400">
              <a:latin typeface="Arial" pitchFamily="34" charset="0"/>
            </a:endParaRPr>
          </a:p>
        </p:txBody>
      </p:sp>
      <p:sp>
        <p:nvSpPr>
          <p:cNvPr id="13479" name=""/>
          <p:cNvSpPr/>
          <p:nvPr>
            <p:ph type="subTitle" idx="1"/>
          </p:nvPr>
        </p:nvSpPr>
        <p:spPr>
          <a:xfrm>
            <a:off x="1371600" y="3505200"/>
            <a:ext cx="6400800" cy="17526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
                <a:schemeClr val="hlink"/>
              </a:buClr>
              <a:buSzTx/>
              <a:buFont typeface="Wingdings" pitchFamily="2" charset="2"/>
              <a:buNone/>
              <a:defRPr kumimoji="0" lang="en-US" altLang="en-US" sz="3200" b="0" i="0" u="none" baseline="0">
                <a:solidFill>
                  <a:schemeClr val="tx1"/>
                </a:solidFill>
                <a:latin typeface="Arial" pitchFamily="34" charset="0"/>
                <a:ea typeface="宋体" pitchFamily="2" charset="-122"/>
              </a:defRPr>
            </a:lvl1pPr>
            <a:lvl2pPr marL="457200" indent="0" algn="ctr" defTabSz="914400" rtl="0" eaLnBrk="1" fontAlgn="base" hangingPunct="1">
              <a:lnSpc>
                <a:spcPct val="100000"/>
              </a:lnSpc>
              <a:spcBef>
                <a:spcPct val="20000"/>
              </a:spcBef>
              <a:spcAft>
                <a:spcPct val="0"/>
              </a:spcAft>
              <a:buClr>
                <a:schemeClr val="tx2"/>
              </a:buClr>
              <a:buSzPct val="85000"/>
              <a:buFont typeface="Wingdings" pitchFamily="2" charset="2"/>
              <a:buNone/>
              <a:defRPr kumimoji="0" lang="en-US" altLang="en-US" sz="2800" b="0" i="0" u="none" baseline="0">
                <a:solidFill>
                  <a:schemeClr val="tx1"/>
                </a:solidFill>
                <a:latin typeface="Arial" pitchFamily="34" charset="0"/>
                <a:ea typeface="宋体" pitchFamily="2" charset="-122"/>
              </a:defRPr>
            </a:lvl2pPr>
            <a:lvl3pPr marL="914400" indent="0" algn="ctr" defTabSz="914400" rtl="0" eaLnBrk="1" fontAlgn="base" hangingPunct="1">
              <a:lnSpc>
                <a:spcPct val="100000"/>
              </a:lnSpc>
              <a:spcBef>
                <a:spcPct val="20000"/>
              </a:spcBef>
              <a:spcAft>
                <a:spcPct val="0"/>
              </a:spcAft>
              <a:buClr>
                <a:schemeClr val="hlink"/>
              </a:buClr>
              <a:buSzPct val="95000"/>
              <a:buFont typeface="Wingdings 2" pitchFamily="18" charset="2"/>
              <a:buNone/>
              <a:defRPr kumimoji="0" lang="en-US" altLang="en-US" sz="2400" b="0" i="0" u="none" baseline="0">
                <a:solidFill>
                  <a:schemeClr val="tx1"/>
                </a:solidFill>
                <a:latin typeface="Arial" pitchFamily="34" charset="0"/>
                <a:ea typeface="宋体" pitchFamily="2" charset="-122"/>
              </a:defRPr>
            </a:lvl3pPr>
            <a:lvl4pPr marL="1371600" indent="0" algn="ctr" defTabSz="914400" rtl="0" eaLnBrk="1" fontAlgn="base" hangingPunct="1">
              <a:lnSpc>
                <a:spcPct val="100000"/>
              </a:lnSpc>
              <a:spcBef>
                <a:spcPct val="20000"/>
              </a:spcBef>
              <a:spcAft>
                <a:spcPct val="0"/>
              </a:spcAft>
              <a:buClr>
                <a:schemeClr val="tx2"/>
              </a:buClr>
              <a:buSzPct val="90000"/>
              <a:buFont typeface="Wingdings" pitchFamily="2" charset="2"/>
              <a:buNone/>
              <a:defRPr kumimoji="0" lang="en-US" altLang="en-US" sz="2000" b="0" i="0" u="none" baseline="0">
                <a:solidFill>
                  <a:schemeClr val="tx1"/>
                </a:solidFill>
                <a:latin typeface="Arial" pitchFamily="34" charset="0"/>
                <a:ea typeface="宋体" pitchFamily="2" charset="-122"/>
              </a:defRPr>
            </a:lvl4pPr>
            <a:lvl5pPr marL="1828800" indent="0" algn="ctr" defTabSz="914400" rtl="0" eaLnBrk="1" fontAlgn="base" hangingPunct="1">
              <a:lnSpc>
                <a:spcPct val="100000"/>
              </a:lnSpc>
              <a:spcBef>
                <a:spcPct val="20000"/>
              </a:spcBef>
              <a:spcAft>
                <a:spcPct val="0"/>
              </a:spcAft>
              <a:buClr>
                <a:schemeClr val="hlink"/>
              </a:buClr>
              <a:buSzTx/>
              <a:buFont typeface="Wingdings 2" pitchFamily="18" charset="2"/>
              <a:buNone/>
              <a:defRPr kumimoji="0" lang="en-US" altLang="en-US" sz="2000" b="0" i="0" u="none" baseline="0">
                <a:solidFill>
                  <a:schemeClr val="tx1"/>
                </a:solidFill>
                <a:latin typeface="Arial" pitchFamily="34" charset="0"/>
                <a:ea typeface="宋体" pitchFamily="2" charset="-122"/>
              </a:defRPr>
            </a:lvl5pPr>
          </a:lstStyle>
          <a:p>
            <a:pPr lvl="0"/>
            <a:r>
              <a:t>单击此处编辑母版副标题样式</a:t>
            </a:r>
          </a:p>
        </p:txBody>
      </p:sp>
      <p:grpSp>
        <p:nvGrpSpPr>
          <p:cNvPr id="13480" name=""/>
          <p:cNvGrpSpPr/>
          <p:nvPr/>
        </p:nvGrpSpPr>
        <p:grpSpPr>
          <a:xfrm>
            <a:off x="152400" y="4724400"/>
            <a:ext cx="1685925" cy="1557338"/>
            <a:chOff x="96" y="2784"/>
            <a:chExt cx="1062" cy="981"/>
          </a:xfrm>
        </p:grpSpPr>
        <p:sp>
          <p:nvSpPr>
            <p:cNvPr id="13481" name=""/>
            <p:cNvSpPr/>
            <p:nvPr/>
          </p:nvSpPr>
          <p:spPr>
            <a:xfrm>
              <a:off x="121" y="2784"/>
              <a:ext cx="207" cy="81"/>
            </a:xfrm>
            <a:custGeom>
              <a:rect l="l" t="t"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folHlink"/>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82" name=""/>
            <p:cNvSpPr/>
            <p:nvPr/>
          </p:nvSpPr>
          <p:spPr>
            <a:xfrm>
              <a:off x="96" y="2789"/>
              <a:ext cx="1062" cy="976"/>
            </a:xfrm>
            <a:custGeom>
              <a:rect l="l" t="t"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folHlink"/>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83" name=""/>
            <p:cNvSpPr/>
            <p:nvPr/>
          </p:nvSpPr>
          <p:spPr>
            <a:xfrm>
              <a:off x="348" y="3254"/>
              <a:ext cx="86" cy="102"/>
            </a:xfrm>
            <a:custGeom>
              <a:rect l="l" t="t" r="r" b="b"/>
              <a:pathLst>
                <a:path w="17" h="20">
                  <a:moveTo>
                    <a:pt x="14" y="5"/>
                  </a:moveTo>
                  <a:cubicBezTo>
                    <a:pt x="13" y="0"/>
                    <a:pt x="0" y="8"/>
                    <a:pt x="9" y="20"/>
                  </a:cubicBezTo>
                  <a:cubicBezTo>
                    <a:pt x="9" y="20"/>
                    <a:pt x="17" y="17"/>
                    <a:pt x="14" y="5"/>
                  </a:cubicBezTo>
                  <a:close/>
                </a:path>
              </a:pathLst>
            </a:custGeom>
            <a:solidFill>
              <a:schemeClr val="folHlink"/>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84" name=""/>
            <p:cNvSpPr/>
            <p:nvPr/>
          </p:nvSpPr>
          <p:spPr>
            <a:xfrm>
              <a:off x="267" y="3295"/>
              <a:ext cx="76" cy="136"/>
            </a:xfrm>
            <a:custGeom>
              <a:rect l="l" t="t"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folHlink"/>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85" name=""/>
            <p:cNvSpPr/>
            <p:nvPr/>
          </p:nvSpPr>
          <p:spPr>
            <a:xfrm>
              <a:off x="222" y="3022"/>
              <a:ext cx="243" cy="116"/>
            </a:xfrm>
            <a:custGeom>
              <a:rect l="l" t="t"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folHlink"/>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86" name=""/>
            <p:cNvSpPr/>
            <p:nvPr/>
          </p:nvSpPr>
          <p:spPr>
            <a:xfrm>
              <a:off x="500" y="3345"/>
              <a:ext cx="177" cy="187"/>
            </a:xfrm>
            <a:custGeom>
              <a:rect l="l" t="t"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folHlink"/>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87" name=""/>
            <p:cNvSpPr/>
            <p:nvPr/>
          </p:nvSpPr>
          <p:spPr>
            <a:xfrm>
              <a:off x="905" y="3158"/>
              <a:ext cx="177" cy="36"/>
            </a:xfrm>
            <a:custGeom>
              <a:rect l="l" t="t" r="r" b="b"/>
              <a:pathLst>
                <a:path w="35" h="7">
                  <a:moveTo>
                    <a:pt x="5" y="0"/>
                  </a:moveTo>
                  <a:cubicBezTo>
                    <a:pt x="0" y="0"/>
                    <a:pt x="7" y="7"/>
                    <a:pt x="14" y="5"/>
                  </a:cubicBezTo>
                  <a:cubicBezTo>
                    <a:pt x="35" y="1"/>
                    <a:pt x="5" y="0"/>
                    <a:pt x="5" y="0"/>
                  </a:cubicBezTo>
                  <a:close/>
                </a:path>
              </a:pathLst>
            </a:custGeom>
            <a:solidFill>
              <a:schemeClr val="folHlink"/>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88" name=""/>
            <p:cNvSpPr/>
            <p:nvPr/>
          </p:nvSpPr>
          <p:spPr>
            <a:xfrm>
              <a:off x="965" y="3153"/>
              <a:ext cx="137" cy="81"/>
            </a:xfrm>
            <a:custGeom>
              <a:rect l="l" t="t"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folHlink"/>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89" name=""/>
            <p:cNvSpPr/>
            <p:nvPr/>
          </p:nvSpPr>
          <p:spPr>
            <a:xfrm>
              <a:off x="960" y="3204"/>
              <a:ext cx="177" cy="86"/>
            </a:xfrm>
            <a:custGeom>
              <a:rect l="l" t="t"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folHlink"/>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90" name=""/>
            <p:cNvSpPr/>
            <p:nvPr/>
          </p:nvSpPr>
          <p:spPr>
            <a:xfrm>
              <a:off x="844" y="3285"/>
              <a:ext cx="248" cy="60"/>
            </a:xfrm>
            <a:custGeom>
              <a:rect l="l" t="t"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folHlink"/>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91" name=""/>
            <p:cNvSpPr/>
            <p:nvPr/>
          </p:nvSpPr>
          <p:spPr>
            <a:xfrm>
              <a:off x="869" y="3340"/>
              <a:ext cx="203" cy="56"/>
            </a:xfrm>
            <a:custGeom>
              <a:rect l="l" t="t"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folHlink"/>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92" name=""/>
            <p:cNvSpPr/>
            <p:nvPr/>
          </p:nvSpPr>
          <p:spPr>
            <a:xfrm>
              <a:off x="859" y="3386"/>
              <a:ext cx="207" cy="172"/>
            </a:xfrm>
            <a:custGeom>
              <a:rect l="l" t="t"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folHlink"/>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3493" name=""/>
            <p:cNvSpPr/>
            <p:nvPr/>
          </p:nvSpPr>
          <p:spPr>
            <a:xfrm>
              <a:off x="996" y="3305"/>
              <a:ext cx="126" cy="318"/>
            </a:xfrm>
            <a:custGeom>
              <a:rect l="l" t="t"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folHlink"/>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gr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2331717E-499B-45E2-9F91-7DB35FFDE282}" type="datetime1">
              <a:rPr lang="zh-CN" altLang="en-US" sz="1400">
                <a:latin typeface="Arial" pitchFamily="34" charset="0"/>
              </a:rPr>
              <a:t>*</a:t>
            </a:fld>
            <a:endParaRPr lang="en-US" altLang="zh-CN" sz="1400">
              <a:latin typeface="Arial" pitchFamily="34" charset="0"/>
            </a:endParaRPr>
          </a:p>
        </p:txBody>
      </p:sp>
      <p:sp>
        <p:nvSpPr>
          <p:cNvPr id="3" name="Footer Placeholder 2"/>
          <p:cNvSpPr>
            <a:spLocks noGrp="1"/>
          </p:cNvSpPr>
          <p:nvPr>
            <p:ph type="ftr" sz="quarter" idx="1"/>
          </p:nvPr>
        </p:nvSpPr>
        <p:spPr/>
        <p:txBody>
          <a:bodyPr/>
          <a:lstStyle/>
          <a:p>
            <a:pPr lvl="0" algn="ctr"/>
            <a:fld id="{19DB1EBC-5A68-40A0-A889-A266D022B7F1}" type="footer">
              <a:rPr lang="zh-CN" altLang="en-US" sz="1400">
                <a:latin typeface="Arial" pitchFamily="34" charset="0"/>
              </a:rPr>
              <a:t/>
            </a:fld>
            <a:endParaRPr lang="en-US" altLang="zh-CN" sz="1400">
              <a:latin typeface="Arial" pitchFamily="34" charset="0"/>
            </a:endParaRPr>
          </a:p>
        </p:txBody>
      </p:sp>
      <p:sp>
        <p:nvSpPr>
          <p:cNvPr id="4" name="Slide Number Placeholder 3"/>
          <p:cNvSpPr>
            <a:spLocks noGrp="1"/>
          </p:cNvSpPr>
          <p:nvPr>
            <p:ph type="sldNum" sz="quarter" idx="2"/>
          </p:nvPr>
        </p:nvSpPr>
        <p:spPr/>
        <p:txBody>
          <a:bodyPr/>
          <a:lstStyle/>
          <a:p>
            <a:pPr lvl="0" algn="r"/>
            <a:fld id="{93AE1883-0942-4AA3-9DB2-9C7C3A0314B1}" type="slidenum">
              <a:rPr lang="zh-CN" altLang="en-US" sz="1400">
                <a:latin typeface="Arial" pitchFamily="34" charset="0"/>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fld id="{87FB5D62-5A4F-4D58-A1D1-787B6F58662C}" type="datetime1">
              <a:rPr lang="zh-CN" altLang="en-US" sz="1400">
                <a:latin typeface="Arial" pitchFamily="34" charset="0"/>
              </a:rPr>
              <a:t>*</a:t>
            </a:fld>
            <a:endParaRPr lang="en-US" altLang="zh-CN" sz="1400">
              <a:latin typeface="Arial" pitchFamily="34" charset="0"/>
            </a:endParaRPr>
          </a:p>
        </p:txBody>
      </p:sp>
      <p:sp>
        <p:nvSpPr>
          <p:cNvPr id="5" name="Footer Placeholder 4"/>
          <p:cNvSpPr>
            <a:spLocks noGrp="1"/>
          </p:cNvSpPr>
          <p:nvPr>
            <p:ph type="ftr" sz="quarter" idx="3"/>
          </p:nvPr>
        </p:nvSpPr>
        <p:spPr/>
        <p:txBody>
          <a:bodyPr/>
          <a:lstStyle/>
          <a:p>
            <a:pPr lvl="0" algn="ctr"/>
            <a:fld id="{C009EF0B-D723-4FBC-A08C-27D1B42765CC}" type="footer">
              <a:rPr lang="zh-CN" altLang="en-US" sz="1400">
                <a:latin typeface="Arial" pitchFamily="34" charset="0"/>
              </a:rPr>
              <a:t/>
            </a:fld>
            <a:endParaRPr lang="en-US" altLang="zh-CN" sz="1400">
              <a:latin typeface="Arial" pitchFamily="34" charset="0"/>
            </a:endParaRPr>
          </a:p>
        </p:txBody>
      </p:sp>
      <p:sp>
        <p:nvSpPr>
          <p:cNvPr id="6" name="Slide Number Placeholder 5"/>
          <p:cNvSpPr>
            <a:spLocks noGrp="1"/>
          </p:cNvSpPr>
          <p:nvPr>
            <p:ph type="sldNum" sz="quarter" idx="4"/>
          </p:nvPr>
        </p:nvSpPr>
        <p:spPr/>
        <p:txBody>
          <a:bodyPr/>
          <a:lstStyle/>
          <a:p>
            <a:pPr lvl="0" algn="r"/>
            <a:fld id="{93AE1883-0942-4AA3-9DB2-9C7C3A0314B1}" type="slidenum">
              <a:rPr lang="zh-CN" altLang="en-US" sz="1400">
                <a:latin typeface="Arial" pitchFamily="34" charset="0"/>
              </a:rPr>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3"/>
          </p:nvPr>
        </p:nvSpPr>
        <p:spPr/>
        <p:txBody>
          <a:bodyPr/>
          <a:lstStyle/>
          <a:p>
            <a:pPr lvl="0"/>
            <a:fld id="{9AF8C9C0-006A-4C89-B792-BC48E50AB813}" type="datetime1">
              <a:rPr lang="zh-CN" altLang="en-US" sz="1400">
                <a:latin typeface="Arial" pitchFamily="34" charset="0"/>
              </a:rPr>
              <a:t>*</a:t>
            </a:fld>
            <a:endParaRPr lang="en-US" altLang="zh-CN" sz="1400">
              <a:latin typeface="Arial" pitchFamily="34" charset="0"/>
            </a:endParaRPr>
          </a:p>
        </p:txBody>
      </p:sp>
      <p:sp>
        <p:nvSpPr>
          <p:cNvPr id="6" name="Footer Placeholder 5"/>
          <p:cNvSpPr>
            <a:spLocks noGrp="1"/>
          </p:cNvSpPr>
          <p:nvPr>
            <p:ph type="ftr" sz="quarter" idx="4"/>
          </p:nvPr>
        </p:nvSpPr>
        <p:spPr/>
        <p:txBody>
          <a:bodyPr/>
          <a:lstStyle/>
          <a:p>
            <a:pPr lvl="0" algn="ctr"/>
            <a:fld id="{FA7721BC-1E41-4BA5-AAE9-1B065C710D2F}" type="footer">
              <a:rPr lang="zh-CN" altLang="en-US" sz="1400">
                <a:latin typeface="Arial" pitchFamily="34" charset="0"/>
              </a:rPr>
              <a:t/>
            </a:fld>
            <a:endParaRPr lang="en-US" altLang="zh-CN" sz="1400">
              <a:latin typeface="Arial" pitchFamily="34" charset="0"/>
            </a:endParaRPr>
          </a:p>
        </p:txBody>
      </p:sp>
      <p:sp>
        <p:nvSpPr>
          <p:cNvPr id="7" name="Slide Number Placeholder 6"/>
          <p:cNvSpPr>
            <a:spLocks noGrp="1"/>
          </p:cNvSpPr>
          <p:nvPr>
            <p:ph type="sldNum" sz="quarter" idx="5"/>
          </p:nvPr>
        </p:nvSpPr>
        <p:spPr/>
        <p:txBody>
          <a:bodyPr/>
          <a:lstStyle/>
          <a:p>
            <a:pPr lvl="0" algn="r"/>
            <a:fld id="{93AE1883-0942-4AA3-9DB2-9C7C3A0314B1}" type="slidenum">
              <a:rPr lang="zh-CN" altLang="en-US" sz="1400">
                <a:latin typeface="Arial" pitchFamily="34" charset="0"/>
              </a:rPr>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6DC87346-7769-4115-A20C-FF907B9D45E3}" type="datetime1">
              <a:rPr lang="zh-CN" altLang="en-US" sz="1400">
                <a:latin typeface="Arial" pitchFamily="34" charset="0"/>
              </a:rPr>
              <a:t>*</a:t>
            </a:fld>
            <a:endParaRPr lang="en-US" altLang="zh-CN" sz="1400">
              <a:latin typeface="Arial" pitchFamily="34" charset="0"/>
            </a:endParaRPr>
          </a:p>
        </p:txBody>
      </p:sp>
      <p:sp>
        <p:nvSpPr>
          <p:cNvPr id="3" name="Footer Placeholder 2"/>
          <p:cNvSpPr>
            <a:spLocks noGrp="1"/>
          </p:cNvSpPr>
          <p:nvPr>
            <p:ph type="ftr" sz="quarter" idx="1"/>
          </p:nvPr>
        </p:nvSpPr>
        <p:spPr/>
        <p:txBody>
          <a:bodyPr/>
          <a:lstStyle/>
          <a:p>
            <a:pPr lvl="0" algn="ctr"/>
            <a:fld id="{C61D245B-A755-4E62-9D67-2CDD693EBA98}" type="footer">
              <a:rPr lang="zh-CN" altLang="en-US" sz="1400">
                <a:latin typeface="Arial" pitchFamily="34" charset="0"/>
              </a:rPr>
              <a:t/>
            </a:fld>
            <a:endParaRPr lang="en-US" altLang="zh-CN" sz="1400">
              <a:latin typeface="Arial" pitchFamily="34" charset="0"/>
            </a:endParaRPr>
          </a:p>
        </p:txBody>
      </p:sp>
      <p:sp>
        <p:nvSpPr>
          <p:cNvPr id="4" name="Slide Number Placeholder 3"/>
          <p:cNvSpPr>
            <a:spLocks noGrp="1"/>
          </p:cNvSpPr>
          <p:nvPr>
            <p:ph type="sldNum" sz="quarter" idx="2"/>
          </p:nvPr>
        </p:nvSpPr>
        <p:spPr/>
        <p:txBody>
          <a:bodyPr/>
          <a:lstStyle/>
          <a:p>
            <a:pPr lvl="0" algn="r"/>
            <a:fld id="{93AE1883-0942-4AA3-9DB2-9C7C3A0314B1}" type="slidenum">
              <a:rPr lang="zh-CN" altLang="en-US" sz="1400">
                <a:latin typeface="Arial" pitchFamily="34" charset="0"/>
              </a:rPr>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758EAED1-2881-4BD9-96F9-C17770709A31}" type="datetime1">
              <a:rPr lang="zh-CN" altLang="en-US" sz="1400">
                <a:latin typeface="Arial" pitchFamily="34" charset="0"/>
              </a:rPr>
              <a:t>*</a:t>
            </a:fld>
            <a:endParaRPr lang="en-US" altLang="zh-CN" sz="1400">
              <a:latin typeface="Arial" pitchFamily="34" charset="0"/>
            </a:endParaRPr>
          </a:p>
        </p:txBody>
      </p:sp>
      <p:sp>
        <p:nvSpPr>
          <p:cNvPr id="3" name="Footer Placeholder 2"/>
          <p:cNvSpPr>
            <a:spLocks noGrp="1"/>
          </p:cNvSpPr>
          <p:nvPr>
            <p:ph type="ftr" sz="quarter" idx="1"/>
          </p:nvPr>
        </p:nvSpPr>
        <p:spPr/>
        <p:txBody>
          <a:bodyPr/>
          <a:lstStyle/>
          <a:p>
            <a:pPr lvl="0" algn="ctr"/>
            <a:fld id="{E343D0B3-C332-4175-983A-86D83A16EFE6}" type="footer">
              <a:rPr lang="zh-CN" altLang="en-US" sz="1400">
                <a:latin typeface="Arial" pitchFamily="34" charset="0"/>
              </a:rPr>
              <a:t/>
            </a:fld>
            <a:endParaRPr lang="en-US" altLang="zh-CN" sz="1400">
              <a:latin typeface="Arial" pitchFamily="34" charset="0"/>
            </a:endParaRPr>
          </a:p>
        </p:txBody>
      </p:sp>
      <p:sp>
        <p:nvSpPr>
          <p:cNvPr id="4" name="Slide Number Placeholder 3"/>
          <p:cNvSpPr>
            <a:spLocks noGrp="1"/>
          </p:cNvSpPr>
          <p:nvPr>
            <p:ph type="sldNum" sz="quarter" idx="2"/>
          </p:nvPr>
        </p:nvSpPr>
        <p:spPr/>
        <p:txBody>
          <a:bodyPr/>
          <a:lstStyle/>
          <a:p>
            <a:pPr lvl="0" algn="r"/>
            <a:fld id="{93AE1883-0942-4AA3-9DB2-9C7C3A0314B1}" type="slidenum">
              <a:rPr lang="zh-CN" altLang="en-US" sz="1400">
                <a:latin typeface="Arial" pitchFamily="34" charset="0"/>
              </a:rPr>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F601E3F9-17A6-4349-9F47-4E14741C2154}" type="datetime1">
              <a:rPr lang="zh-CN" altLang="en-US" sz="1400">
                <a:latin typeface="Arial" pitchFamily="34" charset="0"/>
              </a:rPr>
              <a:t>*</a:t>
            </a:fld>
            <a:endParaRPr lang="en-US" altLang="zh-CN" sz="1400">
              <a:latin typeface="Arial" pitchFamily="34" charset="0"/>
            </a:endParaRPr>
          </a:p>
        </p:txBody>
      </p:sp>
      <p:sp>
        <p:nvSpPr>
          <p:cNvPr id="3" name="Footer Placeholder 2"/>
          <p:cNvSpPr>
            <a:spLocks noGrp="1"/>
          </p:cNvSpPr>
          <p:nvPr>
            <p:ph type="ftr" sz="quarter" idx="1"/>
          </p:nvPr>
        </p:nvSpPr>
        <p:spPr/>
        <p:txBody>
          <a:bodyPr/>
          <a:lstStyle/>
          <a:p>
            <a:pPr lvl="0" algn="ctr"/>
            <a:fld id="{DF1041E6-D53F-4CD8-8064-3AC3EC6E1D7B}" type="footer">
              <a:rPr lang="zh-CN" altLang="en-US" sz="1400">
                <a:latin typeface="Arial" pitchFamily="34" charset="0"/>
              </a:rPr>
              <a:t/>
            </a:fld>
            <a:endParaRPr lang="en-US" altLang="zh-CN" sz="1400">
              <a:latin typeface="Arial" pitchFamily="34" charset="0"/>
            </a:endParaRPr>
          </a:p>
        </p:txBody>
      </p:sp>
      <p:sp>
        <p:nvSpPr>
          <p:cNvPr id="4" name="Slide Number Placeholder 3"/>
          <p:cNvSpPr>
            <a:spLocks noGrp="1"/>
          </p:cNvSpPr>
          <p:nvPr>
            <p:ph type="sldNum" sz="quarter" idx="2"/>
          </p:nvPr>
        </p:nvSpPr>
        <p:spPr/>
        <p:txBody>
          <a:bodyPr/>
          <a:lstStyle/>
          <a:p>
            <a:pPr lvl="0" algn="r"/>
            <a:fld id="{93AE1883-0942-4AA3-9DB2-9C7C3A0314B1}" type="slidenum">
              <a:rPr lang="zh-CN" altLang="en-US" sz="1400">
                <a:latin typeface="Arial" pitchFamily="34" charset="0"/>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grpSp>
        <p:nvGrpSpPr>
          <p:cNvPr id="12290" name=""/>
          <p:cNvGrpSpPr/>
          <p:nvPr/>
        </p:nvGrpSpPr>
        <p:grpSpPr>
          <a:xfrm>
            <a:off x="566738" y="0"/>
            <a:ext cx="7891462" cy="6821488"/>
            <a:chOff x="349" y="23"/>
            <a:chExt cx="4971" cy="4297"/>
          </a:xfrm>
        </p:grpSpPr>
        <p:sp>
          <p:nvSpPr>
            <p:cNvPr id="12291" name=""/>
            <p:cNvSpPr/>
            <p:nvPr/>
          </p:nvSpPr>
          <p:spPr>
            <a:xfrm>
              <a:off x="384" y="23"/>
              <a:ext cx="21" cy="10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292" name=""/>
            <p:cNvSpPr/>
            <p:nvPr/>
          </p:nvSpPr>
          <p:spPr>
            <a:xfrm>
              <a:off x="384"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293" name=""/>
            <p:cNvSpPr/>
            <p:nvPr/>
          </p:nvSpPr>
          <p:spPr>
            <a:xfrm>
              <a:off x="384"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294" name=""/>
            <p:cNvSpPr/>
            <p:nvPr/>
          </p:nvSpPr>
          <p:spPr>
            <a:xfrm>
              <a:off x="384"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295" name=""/>
            <p:cNvSpPr/>
            <p:nvPr/>
          </p:nvSpPr>
          <p:spPr>
            <a:xfrm>
              <a:off x="384"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296" name=""/>
            <p:cNvSpPr/>
            <p:nvPr/>
          </p:nvSpPr>
          <p:spPr>
            <a:xfrm>
              <a:off x="384"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297" name=""/>
            <p:cNvSpPr/>
            <p:nvPr/>
          </p:nvSpPr>
          <p:spPr>
            <a:xfrm>
              <a:off x="384"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298" name=""/>
            <p:cNvSpPr/>
            <p:nvPr/>
          </p:nvSpPr>
          <p:spPr>
            <a:xfrm>
              <a:off x="384"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299" name=""/>
            <p:cNvSpPr/>
            <p:nvPr/>
          </p:nvSpPr>
          <p:spPr>
            <a:xfrm>
              <a:off x="384"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00" name=""/>
            <p:cNvSpPr/>
            <p:nvPr/>
          </p:nvSpPr>
          <p:spPr>
            <a:xfrm>
              <a:off x="384"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01" name=""/>
            <p:cNvSpPr/>
            <p:nvPr/>
          </p:nvSpPr>
          <p:spPr>
            <a:xfrm>
              <a:off x="384"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02" name=""/>
            <p:cNvSpPr/>
            <p:nvPr/>
          </p:nvSpPr>
          <p:spPr>
            <a:xfrm>
              <a:off x="384" y="4269"/>
              <a:ext cx="21" cy="5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03" name=""/>
            <p:cNvSpPr/>
            <p:nvPr/>
          </p:nvSpPr>
          <p:spPr>
            <a:xfrm>
              <a:off x="829" y="23"/>
              <a:ext cx="21" cy="10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04" name=""/>
            <p:cNvSpPr/>
            <p:nvPr/>
          </p:nvSpPr>
          <p:spPr>
            <a:xfrm>
              <a:off x="829"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05" name=""/>
            <p:cNvSpPr/>
            <p:nvPr/>
          </p:nvSpPr>
          <p:spPr>
            <a:xfrm>
              <a:off x="829"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06" name=""/>
            <p:cNvSpPr/>
            <p:nvPr/>
          </p:nvSpPr>
          <p:spPr>
            <a:xfrm>
              <a:off x="829"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07" name=""/>
            <p:cNvSpPr/>
            <p:nvPr/>
          </p:nvSpPr>
          <p:spPr>
            <a:xfrm>
              <a:off x="829"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08" name=""/>
            <p:cNvSpPr/>
            <p:nvPr/>
          </p:nvSpPr>
          <p:spPr>
            <a:xfrm>
              <a:off x="829"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09" name=""/>
            <p:cNvSpPr/>
            <p:nvPr/>
          </p:nvSpPr>
          <p:spPr>
            <a:xfrm>
              <a:off x="829"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10" name=""/>
            <p:cNvSpPr/>
            <p:nvPr/>
          </p:nvSpPr>
          <p:spPr>
            <a:xfrm>
              <a:off x="829"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11" name=""/>
            <p:cNvSpPr/>
            <p:nvPr/>
          </p:nvSpPr>
          <p:spPr>
            <a:xfrm>
              <a:off x="829"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12" name=""/>
            <p:cNvSpPr/>
            <p:nvPr/>
          </p:nvSpPr>
          <p:spPr>
            <a:xfrm>
              <a:off x="829"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13" name=""/>
            <p:cNvSpPr/>
            <p:nvPr/>
          </p:nvSpPr>
          <p:spPr>
            <a:xfrm>
              <a:off x="829"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14" name=""/>
            <p:cNvSpPr/>
            <p:nvPr/>
          </p:nvSpPr>
          <p:spPr>
            <a:xfrm>
              <a:off x="829" y="4269"/>
              <a:ext cx="21" cy="5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15" name=""/>
            <p:cNvSpPr/>
            <p:nvPr/>
          </p:nvSpPr>
          <p:spPr>
            <a:xfrm>
              <a:off x="1279" y="23"/>
              <a:ext cx="21" cy="10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16" name=""/>
            <p:cNvSpPr/>
            <p:nvPr/>
          </p:nvSpPr>
          <p:spPr>
            <a:xfrm>
              <a:off x="1279"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17" name=""/>
            <p:cNvSpPr/>
            <p:nvPr/>
          </p:nvSpPr>
          <p:spPr>
            <a:xfrm>
              <a:off x="1279"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18" name=""/>
            <p:cNvSpPr/>
            <p:nvPr/>
          </p:nvSpPr>
          <p:spPr>
            <a:xfrm>
              <a:off x="1279"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19" name=""/>
            <p:cNvSpPr/>
            <p:nvPr/>
          </p:nvSpPr>
          <p:spPr>
            <a:xfrm>
              <a:off x="1279"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20" name=""/>
            <p:cNvSpPr/>
            <p:nvPr/>
          </p:nvSpPr>
          <p:spPr>
            <a:xfrm>
              <a:off x="1279"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21" name=""/>
            <p:cNvSpPr/>
            <p:nvPr/>
          </p:nvSpPr>
          <p:spPr>
            <a:xfrm>
              <a:off x="1279"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22" name=""/>
            <p:cNvSpPr/>
            <p:nvPr/>
          </p:nvSpPr>
          <p:spPr>
            <a:xfrm>
              <a:off x="1279"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23" name=""/>
            <p:cNvSpPr/>
            <p:nvPr/>
          </p:nvSpPr>
          <p:spPr>
            <a:xfrm>
              <a:off x="1279"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24" name=""/>
            <p:cNvSpPr/>
            <p:nvPr/>
          </p:nvSpPr>
          <p:spPr>
            <a:xfrm>
              <a:off x="1279"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25" name=""/>
            <p:cNvSpPr/>
            <p:nvPr/>
          </p:nvSpPr>
          <p:spPr>
            <a:xfrm>
              <a:off x="1279"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26" name=""/>
            <p:cNvSpPr/>
            <p:nvPr/>
          </p:nvSpPr>
          <p:spPr>
            <a:xfrm>
              <a:off x="1279" y="4269"/>
              <a:ext cx="21" cy="5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27" name=""/>
            <p:cNvSpPr/>
            <p:nvPr/>
          </p:nvSpPr>
          <p:spPr>
            <a:xfrm>
              <a:off x="1724" y="23"/>
              <a:ext cx="21" cy="10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28" name=""/>
            <p:cNvSpPr/>
            <p:nvPr/>
          </p:nvSpPr>
          <p:spPr>
            <a:xfrm>
              <a:off x="1724"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29" name=""/>
            <p:cNvSpPr/>
            <p:nvPr/>
          </p:nvSpPr>
          <p:spPr>
            <a:xfrm>
              <a:off x="1724"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30" name=""/>
            <p:cNvSpPr/>
            <p:nvPr/>
          </p:nvSpPr>
          <p:spPr>
            <a:xfrm>
              <a:off x="1724"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31" name=""/>
            <p:cNvSpPr/>
            <p:nvPr/>
          </p:nvSpPr>
          <p:spPr>
            <a:xfrm>
              <a:off x="1724"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32" name=""/>
            <p:cNvSpPr/>
            <p:nvPr/>
          </p:nvSpPr>
          <p:spPr>
            <a:xfrm>
              <a:off x="1724"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33" name=""/>
            <p:cNvSpPr/>
            <p:nvPr/>
          </p:nvSpPr>
          <p:spPr>
            <a:xfrm>
              <a:off x="1724"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34" name=""/>
            <p:cNvSpPr/>
            <p:nvPr/>
          </p:nvSpPr>
          <p:spPr>
            <a:xfrm>
              <a:off x="1724"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35" name=""/>
            <p:cNvSpPr/>
            <p:nvPr/>
          </p:nvSpPr>
          <p:spPr>
            <a:xfrm>
              <a:off x="1724"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36" name=""/>
            <p:cNvSpPr/>
            <p:nvPr/>
          </p:nvSpPr>
          <p:spPr>
            <a:xfrm>
              <a:off x="1724"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37" name=""/>
            <p:cNvSpPr/>
            <p:nvPr/>
          </p:nvSpPr>
          <p:spPr>
            <a:xfrm>
              <a:off x="1724"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38" name=""/>
            <p:cNvSpPr/>
            <p:nvPr/>
          </p:nvSpPr>
          <p:spPr>
            <a:xfrm>
              <a:off x="1724" y="4269"/>
              <a:ext cx="21" cy="5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39" name=""/>
            <p:cNvSpPr/>
            <p:nvPr/>
          </p:nvSpPr>
          <p:spPr>
            <a:xfrm>
              <a:off x="2169" y="23"/>
              <a:ext cx="21" cy="10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40" name=""/>
            <p:cNvSpPr/>
            <p:nvPr/>
          </p:nvSpPr>
          <p:spPr>
            <a:xfrm>
              <a:off x="2169"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41" name=""/>
            <p:cNvSpPr/>
            <p:nvPr/>
          </p:nvSpPr>
          <p:spPr>
            <a:xfrm>
              <a:off x="2169"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42" name=""/>
            <p:cNvSpPr/>
            <p:nvPr/>
          </p:nvSpPr>
          <p:spPr>
            <a:xfrm>
              <a:off x="2169"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43" name=""/>
            <p:cNvSpPr/>
            <p:nvPr/>
          </p:nvSpPr>
          <p:spPr>
            <a:xfrm>
              <a:off x="2169"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44" name=""/>
            <p:cNvSpPr/>
            <p:nvPr/>
          </p:nvSpPr>
          <p:spPr>
            <a:xfrm>
              <a:off x="2169"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45" name=""/>
            <p:cNvSpPr/>
            <p:nvPr/>
          </p:nvSpPr>
          <p:spPr>
            <a:xfrm>
              <a:off x="2169"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46" name=""/>
            <p:cNvSpPr/>
            <p:nvPr/>
          </p:nvSpPr>
          <p:spPr>
            <a:xfrm>
              <a:off x="2169"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47" name=""/>
            <p:cNvSpPr/>
            <p:nvPr/>
          </p:nvSpPr>
          <p:spPr>
            <a:xfrm>
              <a:off x="2169"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48" name=""/>
            <p:cNvSpPr/>
            <p:nvPr/>
          </p:nvSpPr>
          <p:spPr>
            <a:xfrm>
              <a:off x="2169"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49" name=""/>
            <p:cNvSpPr/>
            <p:nvPr/>
          </p:nvSpPr>
          <p:spPr>
            <a:xfrm>
              <a:off x="2169"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50" name=""/>
            <p:cNvSpPr/>
            <p:nvPr/>
          </p:nvSpPr>
          <p:spPr>
            <a:xfrm>
              <a:off x="2169" y="4269"/>
              <a:ext cx="21" cy="5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51" name=""/>
            <p:cNvSpPr/>
            <p:nvPr/>
          </p:nvSpPr>
          <p:spPr>
            <a:xfrm>
              <a:off x="2620" y="23"/>
              <a:ext cx="20" cy="10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52" name=""/>
            <p:cNvSpPr/>
            <p:nvPr/>
          </p:nvSpPr>
          <p:spPr>
            <a:xfrm>
              <a:off x="262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53" name=""/>
            <p:cNvSpPr/>
            <p:nvPr/>
          </p:nvSpPr>
          <p:spPr>
            <a:xfrm>
              <a:off x="262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54" name=""/>
            <p:cNvSpPr/>
            <p:nvPr/>
          </p:nvSpPr>
          <p:spPr>
            <a:xfrm>
              <a:off x="262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55" name=""/>
            <p:cNvSpPr/>
            <p:nvPr/>
          </p:nvSpPr>
          <p:spPr>
            <a:xfrm>
              <a:off x="262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56" name=""/>
            <p:cNvSpPr/>
            <p:nvPr/>
          </p:nvSpPr>
          <p:spPr>
            <a:xfrm>
              <a:off x="262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57" name=""/>
            <p:cNvSpPr/>
            <p:nvPr/>
          </p:nvSpPr>
          <p:spPr>
            <a:xfrm>
              <a:off x="262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58" name=""/>
            <p:cNvSpPr/>
            <p:nvPr/>
          </p:nvSpPr>
          <p:spPr>
            <a:xfrm>
              <a:off x="262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59" name=""/>
            <p:cNvSpPr/>
            <p:nvPr/>
          </p:nvSpPr>
          <p:spPr>
            <a:xfrm>
              <a:off x="262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60" name=""/>
            <p:cNvSpPr/>
            <p:nvPr/>
          </p:nvSpPr>
          <p:spPr>
            <a:xfrm>
              <a:off x="262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61" name=""/>
            <p:cNvSpPr/>
            <p:nvPr/>
          </p:nvSpPr>
          <p:spPr>
            <a:xfrm>
              <a:off x="262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62" name=""/>
            <p:cNvSpPr/>
            <p:nvPr/>
          </p:nvSpPr>
          <p:spPr>
            <a:xfrm>
              <a:off x="2620" y="4269"/>
              <a:ext cx="20" cy="5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63" name=""/>
            <p:cNvSpPr/>
            <p:nvPr/>
          </p:nvSpPr>
          <p:spPr>
            <a:xfrm>
              <a:off x="3065" y="23"/>
              <a:ext cx="20" cy="10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64" name=""/>
            <p:cNvSpPr/>
            <p:nvPr/>
          </p:nvSpPr>
          <p:spPr>
            <a:xfrm>
              <a:off x="3065"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65" name=""/>
            <p:cNvSpPr/>
            <p:nvPr/>
          </p:nvSpPr>
          <p:spPr>
            <a:xfrm>
              <a:off x="3065"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66" name=""/>
            <p:cNvSpPr/>
            <p:nvPr/>
          </p:nvSpPr>
          <p:spPr>
            <a:xfrm>
              <a:off x="3065"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67" name=""/>
            <p:cNvSpPr/>
            <p:nvPr/>
          </p:nvSpPr>
          <p:spPr>
            <a:xfrm>
              <a:off x="3065"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68" name=""/>
            <p:cNvSpPr/>
            <p:nvPr/>
          </p:nvSpPr>
          <p:spPr>
            <a:xfrm>
              <a:off x="3065"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69" name=""/>
            <p:cNvSpPr/>
            <p:nvPr/>
          </p:nvSpPr>
          <p:spPr>
            <a:xfrm>
              <a:off x="3065"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70" name=""/>
            <p:cNvSpPr/>
            <p:nvPr/>
          </p:nvSpPr>
          <p:spPr>
            <a:xfrm>
              <a:off x="3065"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71" name=""/>
            <p:cNvSpPr/>
            <p:nvPr/>
          </p:nvSpPr>
          <p:spPr>
            <a:xfrm>
              <a:off x="3065"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72" name=""/>
            <p:cNvSpPr/>
            <p:nvPr/>
          </p:nvSpPr>
          <p:spPr>
            <a:xfrm>
              <a:off x="3065"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73" name=""/>
            <p:cNvSpPr/>
            <p:nvPr/>
          </p:nvSpPr>
          <p:spPr>
            <a:xfrm>
              <a:off x="3065"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74" name=""/>
            <p:cNvSpPr/>
            <p:nvPr/>
          </p:nvSpPr>
          <p:spPr>
            <a:xfrm>
              <a:off x="3065" y="4269"/>
              <a:ext cx="20" cy="5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75" name=""/>
            <p:cNvSpPr/>
            <p:nvPr/>
          </p:nvSpPr>
          <p:spPr>
            <a:xfrm>
              <a:off x="3510" y="23"/>
              <a:ext cx="20" cy="10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76" name=""/>
            <p:cNvSpPr/>
            <p:nvPr/>
          </p:nvSpPr>
          <p:spPr>
            <a:xfrm>
              <a:off x="351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77" name=""/>
            <p:cNvSpPr/>
            <p:nvPr/>
          </p:nvSpPr>
          <p:spPr>
            <a:xfrm>
              <a:off x="351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78" name=""/>
            <p:cNvSpPr/>
            <p:nvPr/>
          </p:nvSpPr>
          <p:spPr>
            <a:xfrm>
              <a:off x="351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79" name=""/>
            <p:cNvSpPr/>
            <p:nvPr/>
          </p:nvSpPr>
          <p:spPr>
            <a:xfrm>
              <a:off x="351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80" name=""/>
            <p:cNvSpPr/>
            <p:nvPr/>
          </p:nvSpPr>
          <p:spPr>
            <a:xfrm>
              <a:off x="351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81" name=""/>
            <p:cNvSpPr/>
            <p:nvPr/>
          </p:nvSpPr>
          <p:spPr>
            <a:xfrm>
              <a:off x="351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82" name=""/>
            <p:cNvSpPr/>
            <p:nvPr/>
          </p:nvSpPr>
          <p:spPr>
            <a:xfrm>
              <a:off x="351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83" name=""/>
            <p:cNvSpPr/>
            <p:nvPr/>
          </p:nvSpPr>
          <p:spPr>
            <a:xfrm>
              <a:off x="351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84" name=""/>
            <p:cNvSpPr/>
            <p:nvPr/>
          </p:nvSpPr>
          <p:spPr>
            <a:xfrm>
              <a:off x="351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85" name=""/>
            <p:cNvSpPr/>
            <p:nvPr/>
          </p:nvSpPr>
          <p:spPr>
            <a:xfrm>
              <a:off x="351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86" name=""/>
            <p:cNvSpPr/>
            <p:nvPr/>
          </p:nvSpPr>
          <p:spPr>
            <a:xfrm>
              <a:off x="3510" y="4269"/>
              <a:ext cx="20" cy="5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87" name=""/>
            <p:cNvSpPr/>
            <p:nvPr/>
          </p:nvSpPr>
          <p:spPr>
            <a:xfrm>
              <a:off x="3960" y="23"/>
              <a:ext cx="20" cy="10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88" name=""/>
            <p:cNvSpPr/>
            <p:nvPr/>
          </p:nvSpPr>
          <p:spPr>
            <a:xfrm>
              <a:off x="396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89" name=""/>
            <p:cNvSpPr/>
            <p:nvPr/>
          </p:nvSpPr>
          <p:spPr>
            <a:xfrm>
              <a:off x="396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90" name=""/>
            <p:cNvSpPr/>
            <p:nvPr/>
          </p:nvSpPr>
          <p:spPr>
            <a:xfrm>
              <a:off x="396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91" name=""/>
            <p:cNvSpPr/>
            <p:nvPr/>
          </p:nvSpPr>
          <p:spPr>
            <a:xfrm>
              <a:off x="396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92" name=""/>
            <p:cNvSpPr/>
            <p:nvPr/>
          </p:nvSpPr>
          <p:spPr>
            <a:xfrm>
              <a:off x="396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93" name=""/>
            <p:cNvSpPr/>
            <p:nvPr/>
          </p:nvSpPr>
          <p:spPr>
            <a:xfrm>
              <a:off x="396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94" name=""/>
            <p:cNvSpPr/>
            <p:nvPr/>
          </p:nvSpPr>
          <p:spPr>
            <a:xfrm>
              <a:off x="396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95" name=""/>
            <p:cNvSpPr/>
            <p:nvPr/>
          </p:nvSpPr>
          <p:spPr>
            <a:xfrm>
              <a:off x="396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96" name=""/>
            <p:cNvSpPr/>
            <p:nvPr/>
          </p:nvSpPr>
          <p:spPr>
            <a:xfrm>
              <a:off x="396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97" name=""/>
            <p:cNvSpPr/>
            <p:nvPr/>
          </p:nvSpPr>
          <p:spPr>
            <a:xfrm>
              <a:off x="396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98" name=""/>
            <p:cNvSpPr/>
            <p:nvPr/>
          </p:nvSpPr>
          <p:spPr>
            <a:xfrm>
              <a:off x="3960" y="4269"/>
              <a:ext cx="20" cy="5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399" name=""/>
            <p:cNvSpPr/>
            <p:nvPr/>
          </p:nvSpPr>
          <p:spPr>
            <a:xfrm>
              <a:off x="4405" y="23"/>
              <a:ext cx="20" cy="10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00" name=""/>
            <p:cNvSpPr/>
            <p:nvPr/>
          </p:nvSpPr>
          <p:spPr>
            <a:xfrm>
              <a:off x="4405"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01" name=""/>
            <p:cNvSpPr/>
            <p:nvPr/>
          </p:nvSpPr>
          <p:spPr>
            <a:xfrm>
              <a:off x="4405"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02" name=""/>
            <p:cNvSpPr/>
            <p:nvPr/>
          </p:nvSpPr>
          <p:spPr>
            <a:xfrm>
              <a:off x="4405"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03" name=""/>
            <p:cNvSpPr/>
            <p:nvPr/>
          </p:nvSpPr>
          <p:spPr>
            <a:xfrm>
              <a:off x="4405"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04" name=""/>
            <p:cNvSpPr/>
            <p:nvPr/>
          </p:nvSpPr>
          <p:spPr>
            <a:xfrm>
              <a:off x="4405"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05" name=""/>
            <p:cNvSpPr/>
            <p:nvPr/>
          </p:nvSpPr>
          <p:spPr>
            <a:xfrm>
              <a:off x="4405"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06" name=""/>
            <p:cNvSpPr/>
            <p:nvPr/>
          </p:nvSpPr>
          <p:spPr>
            <a:xfrm>
              <a:off x="4405"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07" name=""/>
            <p:cNvSpPr/>
            <p:nvPr/>
          </p:nvSpPr>
          <p:spPr>
            <a:xfrm>
              <a:off x="4405"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08" name=""/>
            <p:cNvSpPr/>
            <p:nvPr/>
          </p:nvSpPr>
          <p:spPr>
            <a:xfrm>
              <a:off x="4405"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09" name=""/>
            <p:cNvSpPr/>
            <p:nvPr/>
          </p:nvSpPr>
          <p:spPr>
            <a:xfrm>
              <a:off x="4405"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10" name=""/>
            <p:cNvSpPr/>
            <p:nvPr/>
          </p:nvSpPr>
          <p:spPr>
            <a:xfrm>
              <a:off x="4405" y="4269"/>
              <a:ext cx="20" cy="5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11" name=""/>
            <p:cNvSpPr/>
            <p:nvPr/>
          </p:nvSpPr>
          <p:spPr>
            <a:xfrm>
              <a:off x="4850" y="23"/>
              <a:ext cx="20" cy="10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12" name=""/>
            <p:cNvSpPr/>
            <p:nvPr/>
          </p:nvSpPr>
          <p:spPr>
            <a:xfrm>
              <a:off x="485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13" name=""/>
            <p:cNvSpPr/>
            <p:nvPr/>
          </p:nvSpPr>
          <p:spPr>
            <a:xfrm>
              <a:off x="485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14" name=""/>
            <p:cNvSpPr/>
            <p:nvPr/>
          </p:nvSpPr>
          <p:spPr>
            <a:xfrm>
              <a:off x="485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15" name=""/>
            <p:cNvSpPr/>
            <p:nvPr/>
          </p:nvSpPr>
          <p:spPr>
            <a:xfrm>
              <a:off x="485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16" name=""/>
            <p:cNvSpPr/>
            <p:nvPr/>
          </p:nvSpPr>
          <p:spPr>
            <a:xfrm>
              <a:off x="485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17" name=""/>
            <p:cNvSpPr/>
            <p:nvPr/>
          </p:nvSpPr>
          <p:spPr>
            <a:xfrm>
              <a:off x="485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18" name=""/>
            <p:cNvSpPr/>
            <p:nvPr/>
          </p:nvSpPr>
          <p:spPr>
            <a:xfrm>
              <a:off x="485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19" name=""/>
            <p:cNvSpPr/>
            <p:nvPr/>
          </p:nvSpPr>
          <p:spPr>
            <a:xfrm>
              <a:off x="485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20" name=""/>
            <p:cNvSpPr/>
            <p:nvPr/>
          </p:nvSpPr>
          <p:spPr>
            <a:xfrm>
              <a:off x="485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21" name=""/>
            <p:cNvSpPr/>
            <p:nvPr/>
          </p:nvSpPr>
          <p:spPr>
            <a:xfrm>
              <a:off x="485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22" name=""/>
            <p:cNvSpPr/>
            <p:nvPr/>
          </p:nvSpPr>
          <p:spPr>
            <a:xfrm>
              <a:off x="4850" y="4269"/>
              <a:ext cx="20" cy="5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23" name=""/>
            <p:cNvSpPr/>
            <p:nvPr/>
          </p:nvSpPr>
          <p:spPr>
            <a:xfrm>
              <a:off x="5300" y="23"/>
              <a:ext cx="20" cy="10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24" name=""/>
            <p:cNvSpPr/>
            <p:nvPr/>
          </p:nvSpPr>
          <p:spPr>
            <a:xfrm>
              <a:off x="530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25" name=""/>
            <p:cNvSpPr/>
            <p:nvPr/>
          </p:nvSpPr>
          <p:spPr>
            <a:xfrm>
              <a:off x="530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26" name=""/>
            <p:cNvSpPr/>
            <p:nvPr/>
          </p:nvSpPr>
          <p:spPr>
            <a:xfrm>
              <a:off x="530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27" name=""/>
            <p:cNvSpPr/>
            <p:nvPr/>
          </p:nvSpPr>
          <p:spPr>
            <a:xfrm>
              <a:off x="530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28" name=""/>
            <p:cNvSpPr/>
            <p:nvPr/>
          </p:nvSpPr>
          <p:spPr>
            <a:xfrm>
              <a:off x="530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29" name=""/>
            <p:cNvSpPr/>
            <p:nvPr/>
          </p:nvSpPr>
          <p:spPr>
            <a:xfrm>
              <a:off x="530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30" name=""/>
            <p:cNvSpPr/>
            <p:nvPr/>
          </p:nvSpPr>
          <p:spPr>
            <a:xfrm>
              <a:off x="530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31" name=""/>
            <p:cNvSpPr/>
            <p:nvPr/>
          </p:nvSpPr>
          <p:spPr>
            <a:xfrm>
              <a:off x="530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32" name=""/>
            <p:cNvSpPr/>
            <p:nvPr/>
          </p:nvSpPr>
          <p:spPr>
            <a:xfrm>
              <a:off x="530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33" name=""/>
            <p:cNvSpPr/>
            <p:nvPr/>
          </p:nvSpPr>
          <p:spPr>
            <a:xfrm>
              <a:off x="530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34" name=""/>
            <p:cNvSpPr/>
            <p:nvPr/>
          </p:nvSpPr>
          <p:spPr>
            <a:xfrm>
              <a:off x="5300" y="4269"/>
              <a:ext cx="20" cy="51"/>
            </a:xfrm>
            <a:prstGeom prst="rect">
              <a:avLst/>
            </a:prstGeom>
            <a:solidFill>
              <a:schemeClr val="bg2">
                <a:alpha val="60001"/>
              </a:schemeClr>
            </a:solidFill>
            <a:ln w="0">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35" name=""/>
            <p:cNvSpPr/>
            <p:nvPr/>
          </p:nvSpPr>
          <p:spPr>
            <a:xfrm>
              <a:off x="349" y="3304"/>
              <a:ext cx="20" cy="10"/>
            </a:xfrm>
            <a:custGeom>
              <a:rect l="l" t="t" r="r" b="b"/>
              <a:pathLst>
                <a:path w="4" h="2">
                  <a:moveTo>
                    <a:pt x="0" y="1"/>
                  </a:moveTo>
                  <a:cubicBezTo>
                    <a:pt x="1" y="2"/>
                    <a:pt x="4" y="0"/>
                    <a:pt x="0" y="1"/>
                  </a:cubicBezTo>
                  <a:close/>
                </a:path>
              </a:pathLst>
            </a:custGeom>
            <a:solidFill>
              <a:schemeClr val="bg2">
                <a:alpha val="60001"/>
              </a:schemeClr>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grpSp>
      <p:grpSp>
        <p:nvGrpSpPr>
          <p:cNvPr id="12436" name=""/>
          <p:cNvGrpSpPr/>
          <p:nvPr/>
        </p:nvGrpSpPr>
        <p:grpSpPr>
          <a:xfrm>
            <a:off x="1066800" y="3444875"/>
            <a:ext cx="533400" cy="492125"/>
            <a:chOff x="96" y="2784"/>
            <a:chExt cx="1062" cy="981"/>
          </a:xfrm>
        </p:grpSpPr>
        <p:sp>
          <p:nvSpPr>
            <p:cNvPr id="12437" name=""/>
            <p:cNvSpPr/>
            <p:nvPr/>
          </p:nvSpPr>
          <p:spPr>
            <a:xfrm>
              <a:off x="121" y="2784"/>
              <a:ext cx="207" cy="81"/>
            </a:xfrm>
            <a:custGeom>
              <a:rect l="l" t="t"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38" name=""/>
            <p:cNvSpPr/>
            <p:nvPr/>
          </p:nvSpPr>
          <p:spPr>
            <a:xfrm>
              <a:off x="96" y="2789"/>
              <a:ext cx="1062" cy="976"/>
            </a:xfrm>
            <a:custGeom>
              <a:rect l="l" t="t"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39" name=""/>
            <p:cNvSpPr/>
            <p:nvPr/>
          </p:nvSpPr>
          <p:spPr>
            <a:xfrm>
              <a:off x="348" y="3254"/>
              <a:ext cx="86" cy="102"/>
            </a:xfrm>
            <a:custGeom>
              <a:rect l="l" t="t" r="r" b="b"/>
              <a:pathLst>
                <a:path w="17" h="20">
                  <a:moveTo>
                    <a:pt x="14" y="5"/>
                  </a:moveTo>
                  <a:cubicBezTo>
                    <a:pt x="13" y="0"/>
                    <a:pt x="0" y="8"/>
                    <a:pt x="9" y="20"/>
                  </a:cubicBezTo>
                  <a:cubicBezTo>
                    <a:pt x="9" y="20"/>
                    <a:pt x="17" y="17"/>
                    <a:pt x="14" y="5"/>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40" name=""/>
            <p:cNvSpPr/>
            <p:nvPr/>
          </p:nvSpPr>
          <p:spPr>
            <a:xfrm>
              <a:off x="267" y="3295"/>
              <a:ext cx="76" cy="136"/>
            </a:xfrm>
            <a:custGeom>
              <a:rect l="l" t="t"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41" name=""/>
            <p:cNvSpPr/>
            <p:nvPr/>
          </p:nvSpPr>
          <p:spPr>
            <a:xfrm>
              <a:off x="222" y="3022"/>
              <a:ext cx="243" cy="116"/>
            </a:xfrm>
            <a:custGeom>
              <a:rect l="l" t="t"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42" name=""/>
            <p:cNvSpPr/>
            <p:nvPr/>
          </p:nvSpPr>
          <p:spPr>
            <a:xfrm>
              <a:off x="500" y="3345"/>
              <a:ext cx="177" cy="187"/>
            </a:xfrm>
            <a:custGeom>
              <a:rect l="l" t="t"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43" name=""/>
            <p:cNvSpPr/>
            <p:nvPr/>
          </p:nvSpPr>
          <p:spPr>
            <a:xfrm>
              <a:off x="905" y="3158"/>
              <a:ext cx="177" cy="36"/>
            </a:xfrm>
            <a:custGeom>
              <a:rect l="l" t="t" r="r" b="b"/>
              <a:pathLst>
                <a:path w="35" h="7">
                  <a:moveTo>
                    <a:pt x="5" y="0"/>
                  </a:moveTo>
                  <a:cubicBezTo>
                    <a:pt x="0" y="0"/>
                    <a:pt x="7" y="7"/>
                    <a:pt x="14" y="5"/>
                  </a:cubicBezTo>
                  <a:cubicBezTo>
                    <a:pt x="35" y="1"/>
                    <a:pt x="5" y="0"/>
                    <a:pt x="5" y="0"/>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44" name=""/>
            <p:cNvSpPr/>
            <p:nvPr/>
          </p:nvSpPr>
          <p:spPr>
            <a:xfrm>
              <a:off x="965" y="3153"/>
              <a:ext cx="137" cy="81"/>
            </a:xfrm>
            <a:custGeom>
              <a:rect l="l" t="t"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45" name=""/>
            <p:cNvSpPr/>
            <p:nvPr/>
          </p:nvSpPr>
          <p:spPr>
            <a:xfrm>
              <a:off x="960" y="3204"/>
              <a:ext cx="177" cy="86"/>
            </a:xfrm>
            <a:custGeom>
              <a:rect l="l" t="t"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46" name=""/>
            <p:cNvSpPr/>
            <p:nvPr/>
          </p:nvSpPr>
          <p:spPr>
            <a:xfrm>
              <a:off x="844" y="3285"/>
              <a:ext cx="248" cy="60"/>
            </a:xfrm>
            <a:custGeom>
              <a:rect l="l" t="t"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47" name=""/>
            <p:cNvSpPr/>
            <p:nvPr/>
          </p:nvSpPr>
          <p:spPr>
            <a:xfrm>
              <a:off x="869" y="3340"/>
              <a:ext cx="203" cy="56"/>
            </a:xfrm>
            <a:custGeom>
              <a:rect l="l" t="t"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48" name=""/>
            <p:cNvSpPr/>
            <p:nvPr/>
          </p:nvSpPr>
          <p:spPr>
            <a:xfrm>
              <a:off x="859" y="3386"/>
              <a:ext cx="207" cy="172"/>
            </a:xfrm>
            <a:custGeom>
              <a:rect l="l" t="t"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49" name=""/>
            <p:cNvSpPr/>
            <p:nvPr/>
          </p:nvSpPr>
          <p:spPr>
            <a:xfrm>
              <a:off x="996" y="3305"/>
              <a:ext cx="126" cy="318"/>
            </a:xfrm>
            <a:custGeom>
              <a:rect l="l" t="t"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grpSp>
      <p:grpSp>
        <p:nvGrpSpPr>
          <p:cNvPr id="12450" name=""/>
          <p:cNvGrpSpPr/>
          <p:nvPr/>
        </p:nvGrpSpPr>
        <p:grpSpPr>
          <a:xfrm>
            <a:off x="1066800" y="4552950"/>
            <a:ext cx="533400" cy="492125"/>
            <a:chOff x="96" y="2784"/>
            <a:chExt cx="1062" cy="981"/>
          </a:xfrm>
        </p:grpSpPr>
        <p:sp>
          <p:nvSpPr>
            <p:cNvPr id="12451" name=""/>
            <p:cNvSpPr/>
            <p:nvPr/>
          </p:nvSpPr>
          <p:spPr>
            <a:xfrm>
              <a:off x="121" y="2784"/>
              <a:ext cx="207" cy="81"/>
            </a:xfrm>
            <a:custGeom>
              <a:rect l="l" t="t"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52" name=""/>
            <p:cNvSpPr/>
            <p:nvPr/>
          </p:nvSpPr>
          <p:spPr>
            <a:xfrm>
              <a:off x="96" y="2789"/>
              <a:ext cx="1062" cy="976"/>
            </a:xfrm>
            <a:custGeom>
              <a:rect l="l" t="t"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53" name=""/>
            <p:cNvSpPr/>
            <p:nvPr/>
          </p:nvSpPr>
          <p:spPr>
            <a:xfrm>
              <a:off x="348" y="3254"/>
              <a:ext cx="86" cy="102"/>
            </a:xfrm>
            <a:custGeom>
              <a:rect l="l" t="t" r="r" b="b"/>
              <a:pathLst>
                <a:path w="17" h="20">
                  <a:moveTo>
                    <a:pt x="14" y="5"/>
                  </a:moveTo>
                  <a:cubicBezTo>
                    <a:pt x="13" y="0"/>
                    <a:pt x="0" y="8"/>
                    <a:pt x="9" y="20"/>
                  </a:cubicBezTo>
                  <a:cubicBezTo>
                    <a:pt x="9" y="20"/>
                    <a:pt x="17" y="17"/>
                    <a:pt x="14" y="5"/>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54" name=""/>
            <p:cNvSpPr/>
            <p:nvPr/>
          </p:nvSpPr>
          <p:spPr>
            <a:xfrm>
              <a:off x="267" y="3295"/>
              <a:ext cx="76" cy="136"/>
            </a:xfrm>
            <a:custGeom>
              <a:rect l="l" t="t"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55" name=""/>
            <p:cNvSpPr/>
            <p:nvPr/>
          </p:nvSpPr>
          <p:spPr>
            <a:xfrm>
              <a:off x="222" y="3022"/>
              <a:ext cx="243" cy="116"/>
            </a:xfrm>
            <a:custGeom>
              <a:rect l="l" t="t"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56" name=""/>
            <p:cNvSpPr/>
            <p:nvPr/>
          </p:nvSpPr>
          <p:spPr>
            <a:xfrm>
              <a:off x="500" y="3345"/>
              <a:ext cx="177" cy="187"/>
            </a:xfrm>
            <a:custGeom>
              <a:rect l="l" t="t"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57" name=""/>
            <p:cNvSpPr/>
            <p:nvPr/>
          </p:nvSpPr>
          <p:spPr>
            <a:xfrm>
              <a:off x="905" y="3158"/>
              <a:ext cx="177" cy="36"/>
            </a:xfrm>
            <a:custGeom>
              <a:rect l="l" t="t" r="r" b="b"/>
              <a:pathLst>
                <a:path w="35" h="7">
                  <a:moveTo>
                    <a:pt x="5" y="0"/>
                  </a:moveTo>
                  <a:cubicBezTo>
                    <a:pt x="0" y="0"/>
                    <a:pt x="7" y="7"/>
                    <a:pt x="14" y="5"/>
                  </a:cubicBezTo>
                  <a:cubicBezTo>
                    <a:pt x="35" y="1"/>
                    <a:pt x="5" y="0"/>
                    <a:pt x="5" y="0"/>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58" name=""/>
            <p:cNvSpPr/>
            <p:nvPr/>
          </p:nvSpPr>
          <p:spPr>
            <a:xfrm>
              <a:off x="965" y="3153"/>
              <a:ext cx="137" cy="81"/>
            </a:xfrm>
            <a:custGeom>
              <a:rect l="l" t="t"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59" name=""/>
            <p:cNvSpPr/>
            <p:nvPr/>
          </p:nvSpPr>
          <p:spPr>
            <a:xfrm>
              <a:off x="960" y="3204"/>
              <a:ext cx="177" cy="86"/>
            </a:xfrm>
            <a:custGeom>
              <a:rect l="l" t="t"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60" name=""/>
            <p:cNvSpPr/>
            <p:nvPr/>
          </p:nvSpPr>
          <p:spPr>
            <a:xfrm>
              <a:off x="844" y="3285"/>
              <a:ext cx="248" cy="60"/>
            </a:xfrm>
            <a:custGeom>
              <a:rect l="l" t="t"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61" name=""/>
            <p:cNvSpPr/>
            <p:nvPr/>
          </p:nvSpPr>
          <p:spPr>
            <a:xfrm>
              <a:off x="869" y="3340"/>
              <a:ext cx="203" cy="56"/>
            </a:xfrm>
            <a:custGeom>
              <a:rect l="l" t="t"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62" name=""/>
            <p:cNvSpPr/>
            <p:nvPr/>
          </p:nvSpPr>
          <p:spPr>
            <a:xfrm>
              <a:off x="859" y="3386"/>
              <a:ext cx="207" cy="172"/>
            </a:xfrm>
            <a:custGeom>
              <a:rect l="l" t="t"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63" name=""/>
            <p:cNvSpPr/>
            <p:nvPr/>
          </p:nvSpPr>
          <p:spPr>
            <a:xfrm>
              <a:off x="996" y="3305"/>
              <a:ext cx="126" cy="318"/>
            </a:xfrm>
            <a:custGeom>
              <a:rect l="l" t="t"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grpSp>
      <p:grpSp>
        <p:nvGrpSpPr>
          <p:cNvPr id="12464" name=""/>
          <p:cNvGrpSpPr/>
          <p:nvPr/>
        </p:nvGrpSpPr>
        <p:grpSpPr>
          <a:xfrm>
            <a:off x="1066800" y="5562600"/>
            <a:ext cx="533400" cy="492125"/>
            <a:chOff x="96" y="2784"/>
            <a:chExt cx="1062" cy="981"/>
          </a:xfrm>
        </p:grpSpPr>
        <p:sp>
          <p:nvSpPr>
            <p:cNvPr id="12465" name=""/>
            <p:cNvSpPr/>
            <p:nvPr/>
          </p:nvSpPr>
          <p:spPr>
            <a:xfrm>
              <a:off x="121" y="2784"/>
              <a:ext cx="207" cy="81"/>
            </a:xfrm>
            <a:custGeom>
              <a:rect l="l" t="t"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66" name=""/>
            <p:cNvSpPr/>
            <p:nvPr/>
          </p:nvSpPr>
          <p:spPr>
            <a:xfrm>
              <a:off x="96" y="2789"/>
              <a:ext cx="1062" cy="976"/>
            </a:xfrm>
            <a:custGeom>
              <a:rect l="l" t="t"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67" name=""/>
            <p:cNvSpPr/>
            <p:nvPr/>
          </p:nvSpPr>
          <p:spPr>
            <a:xfrm>
              <a:off x="348" y="3254"/>
              <a:ext cx="86" cy="102"/>
            </a:xfrm>
            <a:custGeom>
              <a:rect l="l" t="t" r="r" b="b"/>
              <a:pathLst>
                <a:path w="17" h="20">
                  <a:moveTo>
                    <a:pt x="14" y="5"/>
                  </a:moveTo>
                  <a:cubicBezTo>
                    <a:pt x="13" y="0"/>
                    <a:pt x="0" y="8"/>
                    <a:pt x="9" y="20"/>
                  </a:cubicBezTo>
                  <a:cubicBezTo>
                    <a:pt x="9" y="20"/>
                    <a:pt x="17" y="17"/>
                    <a:pt x="14" y="5"/>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68" name=""/>
            <p:cNvSpPr/>
            <p:nvPr/>
          </p:nvSpPr>
          <p:spPr>
            <a:xfrm>
              <a:off x="267" y="3295"/>
              <a:ext cx="76" cy="136"/>
            </a:xfrm>
            <a:custGeom>
              <a:rect l="l" t="t"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69" name=""/>
            <p:cNvSpPr/>
            <p:nvPr/>
          </p:nvSpPr>
          <p:spPr>
            <a:xfrm>
              <a:off x="222" y="3022"/>
              <a:ext cx="243" cy="116"/>
            </a:xfrm>
            <a:custGeom>
              <a:rect l="l" t="t"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70" name=""/>
            <p:cNvSpPr/>
            <p:nvPr/>
          </p:nvSpPr>
          <p:spPr>
            <a:xfrm>
              <a:off x="500" y="3345"/>
              <a:ext cx="177" cy="187"/>
            </a:xfrm>
            <a:custGeom>
              <a:rect l="l" t="t"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71" name=""/>
            <p:cNvSpPr/>
            <p:nvPr/>
          </p:nvSpPr>
          <p:spPr>
            <a:xfrm>
              <a:off x="905" y="3158"/>
              <a:ext cx="177" cy="36"/>
            </a:xfrm>
            <a:custGeom>
              <a:rect l="l" t="t" r="r" b="b"/>
              <a:pathLst>
                <a:path w="35" h="7">
                  <a:moveTo>
                    <a:pt x="5" y="0"/>
                  </a:moveTo>
                  <a:cubicBezTo>
                    <a:pt x="0" y="0"/>
                    <a:pt x="7" y="7"/>
                    <a:pt x="14" y="5"/>
                  </a:cubicBezTo>
                  <a:cubicBezTo>
                    <a:pt x="35" y="1"/>
                    <a:pt x="5" y="0"/>
                    <a:pt x="5" y="0"/>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72" name=""/>
            <p:cNvSpPr/>
            <p:nvPr/>
          </p:nvSpPr>
          <p:spPr>
            <a:xfrm>
              <a:off x="965" y="3153"/>
              <a:ext cx="137" cy="81"/>
            </a:xfrm>
            <a:custGeom>
              <a:rect l="l" t="t"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73" name=""/>
            <p:cNvSpPr/>
            <p:nvPr/>
          </p:nvSpPr>
          <p:spPr>
            <a:xfrm>
              <a:off x="960" y="3204"/>
              <a:ext cx="177" cy="86"/>
            </a:xfrm>
            <a:custGeom>
              <a:rect l="l" t="t"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74" name=""/>
            <p:cNvSpPr/>
            <p:nvPr/>
          </p:nvSpPr>
          <p:spPr>
            <a:xfrm>
              <a:off x="844" y="3285"/>
              <a:ext cx="248" cy="60"/>
            </a:xfrm>
            <a:custGeom>
              <a:rect l="l" t="t"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75" name=""/>
            <p:cNvSpPr/>
            <p:nvPr/>
          </p:nvSpPr>
          <p:spPr>
            <a:xfrm>
              <a:off x="869" y="3340"/>
              <a:ext cx="203" cy="56"/>
            </a:xfrm>
            <a:custGeom>
              <a:rect l="l" t="t"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76" name=""/>
            <p:cNvSpPr/>
            <p:nvPr/>
          </p:nvSpPr>
          <p:spPr>
            <a:xfrm>
              <a:off x="859" y="3386"/>
              <a:ext cx="207" cy="172"/>
            </a:xfrm>
            <a:custGeom>
              <a:rect l="l" t="t"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77" name=""/>
            <p:cNvSpPr/>
            <p:nvPr/>
          </p:nvSpPr>
          <p:spPr>
            <a:xfrm>
              <a:off x="996" y="3305"/>
              <a:ext cx="126" cy="318"/>
            </a:xfrm>
            <a:custGeom>
              <a:rect l="l" t="t"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grpSp>
      <p:grpSp>
        <p:nvGrpSpPr>
          <p:cNvPr id="12478" name=""/>
          <p:cNvGrpSpPr/>
          <p:nvPr/>
        </p:nvGrpSpPr>
        <p:grpSpPr>
          <a:xfrm>
            <a:off x="381000" y="3962400"/>
            <a:ext cx="533400" cy="492125"/>
            <a:chOff x="96" y="2784"/>
            <a:chExt cx="1062" cy="981"/>
          </a:xfrm>
        </p:grpSpPr>
        <p:sp>
          <p:nvSpPr>
            <p:cNvPr id="12479" name=""/>
            <p:cNvSpPr/>
            <p:nvPr/>
          </p:nvSpPr>
          <p:spPr>
            <a:xfrm>
              <a:off x="121" y="2784"/>
              <a:ext cx="207" cy="81"/>
            </a:xfrm>
            <a:custGeom>
              <a:rect l="l" t="t"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80" name=""/>
            <p:cNvSpPr/>
            <p:nvPr/>
          </p:nvSpPr>
          <p:spPr>
            <a:xfrm>
              <a:off x="96" y="2789"/>
              <a:ext cx="1062" cy="976"/>
            </a:xfrm>
            <a:custGeom>
              <a:rect l="l" t="t"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81" name=""/>
            <p:cNvSpPr/>
            <p:nvPr/>
          </p:nvSpPr>
          <p:spPr>
            <a:xfrm>
              <a:off x="348" y="3254"/>
              <a:ext cx="86" cy="102"/>
            </a:xfrm>
            <a:custGeom>
              <a:rect l="l" t="t" r="r" b="b"/>
              <a:pathLst>
                <a:path w="17" h="20">
                  <a:moveTo>
                    <a:pt x="14" y="5"/>
                  </a:moveTo>
                  <a:cubicBezTo>
                    <a:pt x="13" y="0"/>
                    <a:pt x="0" y="8"/>
                    <a:pt x="9" y="20"/>
                  </a:cubicBezTo>
                  <a:cubicBezTo>
                    <a:pt x="9" y="20"/>
                    <a:pt x="17" y="17"/>
                    <a:pt x="14" y="5"/>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82" name=""/>
            <p:cNvSpPr/>
            <p:nvPr/>
          </p:nvSpPr>
          <p:spPr>
            <a:xfrm>
              <a:off x="267" y="3295"/>
              <a:ext cx="76" cy="136"/>
            </a:xfrm>
            <a:custGeom>
              <a:rect l="l" t="t"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83" name=""/>
            <p:cNvSpPr/>
            <p:nvPr/>
          </p:nvSpPr>
          <p:spPr>
            <a:xfrm>
              <a:off x="222" y="3022"/>
              <a:ext cx="243" cy="116"/>
            </a:xfrm>
            <a:custGeom>
              <a:rect l="l" t="t"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84" name=""/>
            <p:cNvSpPr/>
            <p:nvPr/>
          </p:nvSpPr>
          <p:spPr>
            <a:xfrm>
              <a:off x="500" y="3345"/>
              <a:ext cx="177" cy="187"/>
            </a:xfrm>
            <a:custGeom>
              <a:rect l="l" t="t"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85" name=""/>
            <p:cNvSpPr/>
            <p:nvPr/>
          </p:nvSpPr>
          <p:spPr>
            <a:xfrm>
              <a:off x="905" y="3158"/>
              <a:ext cx="177" cy="36"/>
            </a:xfrm>
            <a:custGeom>
              <a:rect l="l" t="t" r="r" b="b"/>
              <a:pathLst>
                <a:path w="35" h="7">
                  <a:moveTo>
                    <a:pt x="5" y="0"/>
                  </a:moveTo>
                  <a:cubicBezTo>
                    <a:pt x="0" y="0"/>
                    <a:pt x="7" y="7"/>
                    <a:pt x="14" y="5"/>
                  </a:cubicBezTo>
                  <a:cubicBezTo>
                    <a:pt x="35" y="1"/>
                    <a:pt x="5" y="0"/>
                    <a:pt x="5" y="0"/>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86" name=""/>
            <p:cNvSpPr/>
            <p:nvPr/>
          </p:nvSpPr>
          <p:spPr>
            <a:xfrm>
              <a:off x="965" y="3153"/>
              <a:ext cx="137" cy="81"/>
            </a:xfrm>
            <a:custGeom>
              <a:rect l="l" t="t"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87" name=""/>
            <p:cNvSpPr/>
            <p:nvPr/>
          </p:nvSpPr>
          <p:spPr>
            <a:xfrm>
              <a:off x="960" y="3204"/>
              <a:ext cx="177" cy="86"/>
            </a:xfrm>
            <a:custGeom>
              <a:rect l="l" t="t"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88" name=""/>
            <p:cNvSpPr/>
            <p:nvPr/>
          </p:nvSpPr>
          <p:spPr>
            <a:xfrm>
              <a:off x="844" y="3285"/>
              <a:ext cx="248" cy="60"/>
            </a:xfrm>
            <a:custGeom>
              <a:rect l="l" t="t"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89" name=""/>
            <p:cNvSpPr/>
            <p:nvPr/>
          </p:nvSpPr>
          <p:spPr>
            <a:xfrm>
              <a:off x="869" y="3340"/>
              <a:ext cx="203" cy="56"/>
            </a:xfrm>
            <a:custGeom>
              <a:rect l="l" t="t"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90" name=""/>
            <p:cNvSpPr/>
            <p:nvPr/>
          </p:nvSpPr>
          <p:spPr>
            <a:xfrm>
              <a:off x="859" y="3386"/>
              <a:ext cx="207" cy="172"/>
            </a:xfrm>
            <a:custGeom>
              <a:rect l="l" t="t"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91" name=""/>
            <p:cNvSpPr/>
            <p:nvPr/>
          </p:nvSpPr>
          <p:spPr>
            <a:xfrm>
              <a:off x="996" y="3305"/>
              <a:ext cx="126" cy="318"/>
            </a:xfrm>
            <a:custGeom>
              <a:rect l="l" t="t"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grpSp>
      <p:grpSp>
        <p:nvGrpSpPr>
          <p:cNvPr id="12492" name=""/>
          <p:cNvGrpSpPr/>
          <p:nvPr/>
        </p:nvGrpSpPr>
        <p:grpSpPr>
          <a:xfrm>
            <a:off x="381000" y="5070475"/>
            <a:ext cx="533400" cy="492125"/>
            <a:chOff x="96" y="2784"/>
            <a:chExt cx="1062" cy="981"/>
          </a:xfrm>
        </p:grpSpPr>
        <p:sp>
          <p:nvSpPr>
            <p:cNvPr id="12493" name=""/>
            <p:cNvSpPr/>
            <p:nvPr/>
          </p:nvSpPr>
          <p:spPr>
            <a:xfrm>
              <a:off x="121" y="2784"/>
              <a:ext cx="207" cy="81"/>
            </a:xfrm>
            <a:custGeom>
              <a:rect l="l" t="t"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94" name=""/>
            <p:cNvSpPr/>
            <p:nvPr/>
          </p:nvSpPr>
          <p:spPr>
            <a:xfrm>
              <a:off x="96" y="2789"/>
              <a:ext cx="1062" cy="976"/>
            </a:xfrm>
            <a:custGeom>
              <a:rect l="l" t="t"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95" name=""/>
            <p:cNvSpPr/>
            <p:nvPr/>
          </p:nvSpPr>
          <p:spPr>
            <a:xfrm>
              <a:off x="348" y="3254"/>
              <a:ext cx="86" cy="102"/>
            </a:xfrm>
            <a:custGeom>
              <a:rect l="l" t="t" r="r" b="b"/>
              <a:pathLst>
                <a:path w="17" h="20">
                  <a:moveTo>
                    <a:pt x="14" y="5"/>
                  </a:moveTo>
                  <a:cubicBezTo>
                    <a:pt x="13" y="0"/>
                    <a:pt x="0" y="8"/>
                    <a:pt x="9" y="20"/>
                  </a:cubicBezTo>
                  <a:cubicBezTo>
                    <a:pt x="9" y="20"/>
                    <a:pt x="17" y="17"/>
                    <a:pt x="14" y="5"/>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96" name=""/>
            <p:cNvSpPr/>
            <p:nvPr/>
          </p:nvSpPr>
          <p:spPr>
            <a:xfrm>
              <a:off x="267" y="3295"/>
              <a:ext cx="76" cy="136"/>
            </a:xfrm>
            <a:custGeom>
              <a:rect l="l" t="t"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97" name=""/>
            <p:cNvSpPr/>
            <p:nvPr/>
          </p:nvSpPr>
          <p:spPr>
            <a:xfrm>
              <a:off x="222" y="3022"/>
              <a:ext cx="243" cy="116"/>
            </a:xfrm>
            <a:custGeom>
              <a:rect l="l" t="t"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98" name=""/>
            <p:cNvSpPr/>
            <p:nvPr/>
          </p:nvSpPr>
          <p:spPr>
            <a:xfrm>
              <a:off x="500" y="3345"/>
              <a:ext cx="177" cy="187"/>
            </a:xfrm>
            <a:custGeom>
              <a:rect l="l" t="t"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499" name=""/>
            <p:cNvSpPr/>
            <p:nvPr/>
          </p:nvSpPr>
          <p:spPr>
            <a:xfrm>
              <a:off x="905" y="3158"/>
              <a:ext cx="177" cy="36"/>
            </a:xfrm>
            <a:custGeom>
              <a:rect l="l" t="t" r="r" b="b"/>
              <a:pathLst>
                <a:path w="35" h="7">
                  <a:moveTo>
                    <a:pt x="5" y="0"/>
                  </a:moveTo>
                  <a:cubicBezTo>
                    <a:pt x="0" y="0"/>
                    <a:pt x="7" y="7"/>
                    <a:pt x="14" y="5"/>
                  </a:cubicBezTo>
                  <a:cubicBezTo>
                    <a:pt x="35" y="1"/>
                    <a:pt x="5" y="0"/>
                    <a:pt x="5" y="0"/>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00" name=""/>
            <p:cNvSpPr/>
            <p:nvPr/>
          </p:nvSpPr>
          <p:spPr>
            <a:xfrm>
              <a:off x="965" y="3153"/>
              <a:ext cx="137" cy="81"/>
            </a:xfrm>
            <a:custGeom>
              <a:rect l="l" t="t"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01" name=""/>
            <p:cNvSpPr/>
            <p:nvPr/>
          </p:nvSpPr>
          <p:spPr>
            <a:xfrm>
              <a:off x="960" y="3204"/>
              <a:ext cx="177" cy="86"/>
            </a:xfrm>
            <a:custGeom>
              <a:rect l="l" t="t"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02" name=""/>
            <p:cNvSpPr/>
            <p:nvPr/>
          </p:nvSpPr>
          <p:spPr>
            <a:xfrm>
              <a:off x="844" y="3285"/>
              <a:ext cx="248" cy="60"/>
            </a:xfrm>
            <a:custGeom>
              <a:rect l="l" t="t"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03" name=""/>
            <p:cNvSpPr/>
            <p:nvPr/>
          </p:nvSpPr>
          <p:spPr>
            <a:xfrm>
              <a:off x="869" y="3340"/>
              <a:ext cx="203" cy="56"/>
            </a:xfrm>
            <a:custGeom>
              <a:rect l="l" t="t"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04" name=""/>
            <p:cNvSpPr/>
            <p:nvPr/>
          </p:nvSpPr>
          <p:spPr>
            <a:xfrm>
              <a:off x="859" y="3386"/>
              <a:ext cx="207" cy="172"/>
            </a:xfrm>
            <a:custGeom>
              <a:rect l="l" t="t"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05" name=""/>
            <p:cNvSpPr/>
            <p:nvPr/>
          </p:nvSpPr>
          <p:spPr>
            <a:xfrm>
              <a:off x="996" y="3305"/>
              <a:ext cx="126" cy="318"/>
            </a:xfrm>
            <a:custGeom>
              <a:rect l="l" t="t"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grpSp>
      <p:grpSp>
        <p:nvGrpSpPr>
          <p:cNvPr id="12506" name=""/>
          <p:cNvGrpSpPr/>
          <p:nvPr/>
        </p:nvGrpSpPr>
        <p:grpSpPr>
          <a:xfrm>
            <a:off x="381000" y="6121400"/>
            <a:ext cx="533400" cy="492125"/>
            <a:chOff x="96" y="2784"/>
            <a:chExt cx="1062" cy="981"/>
          </a:xfrm>
        </p:grpSpPr>
        <p:sp>
          <p:nvSpPr>
            <p:cNvPr id="12507" name=""/>
            <p:cNvSpPr/>
            <p:nvPr/>
          </p:nvSpPr>
          <p:spPr>
            <a:xfrm>
              <a:off x="121" y="2784"/>
              <a:ext cx="207" cy="81"/>
            </a:xfrm>
            <a:custGeom>
              <a:rect l="l" t="t"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08" name=""/>
            <p:cNvSpPr/>
            <p:nvPr/>
          </p:nvSpPr>
          <p:spPr>
            <a:xfrm>
              <a:off x="96" y="2789"/>
              <a:ext cx="1062" cy="976"/>
            </a:xfrm>
            <a:custGeom>
              <a:rect l="l" t="t"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09" name=""/>
            <p:cNvSpPr/>
            <p:nvPr/>
          </p:nvSpPr>
          <p:spPr>
            <a:xfrm>
              <a:off x="348" y="3254"/>
              <a:ext cx="86" cy="102"/>
            </a:xfrm>
            <a:custGeom>
              <a:rect l="l" t="t" r="r" b="b"/>
              <a:pathLst>
                <a:path w="17" h="20">
                  <a:moveTo>
                    <a:pt x="14" y="5"/>
                  </a:moveTo>
                  <a:cubicBezTo>
                    <a:pt x="13" y="0"/>
                    <a:pt x="0" y="8"/>
                    <a:pt x="9" y="20"/>
                  </a:cubicBezTo>
                  <a:cubicBezTo>
                    <a:pt x="9" y="20"/>
                    <a:pt x="17" y="17"/>
                    <a:pt x="14" y="5"/>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10" name=""/>
            <p:cNvSpPr/>
            <p:nvPr/>
          </p:nvSpPr>
          <p:spPr>
            <a:xfrm>
              <a:off x="267" y="3295"/>
              <a:ext cx="76" cy="136"/>
            </a:xfrm>
            <a:custGeom>
              <a:rect l="l" t="t"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11" name=""/>
            <p:cNvSpPr/>
            <p:nvPr/>
          </p:nvSpPr>
          <p:spPr>
            <a:xfrm>
              <a:off x="222" y="3022"/>
              <a:ext cx="243" cy="116"/>
            </a:xfrm>
            <a:custGeom>
              <a:rect l="l" t="t"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12" name=""/>
            <p:cNvSpPr/>
            <p:nvPr/>
          </p:nvSpPr>
          <p:spPr>
            <a:xfrm>
              <a:off x="500" y="3345"/>
              <a:ext cx="177" cy="187"/>
            </a:xfrm>
            <a:custGeom>
              <a:rect l="l" t="t"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13" name=""/>
            <p:cNvSpPr/>
            <p:nvPr/>
          </p:nvSpPr>
          <p:spPr>
            <a:xfrm>
              <a:off x="905" y="3158"/>
              <a:ext cx="177" cy="36"/>
            </a:xfrm>
            <a:custGeom>
              <a:rect l="l" t="t" r="r" b="b"/>
              <a:pathLst>
                <a:path w="35" h="7">
                  <a:moveTo>
                    <a:pt x="5" y="0"/>
                  </a:moveTo>
                  <a:cubicBezTo>
                    <a:pt x="0" y="0"/>
                    <a:pt x="7" y="7"/>
                    <a:pt x="14" y="5"/>
                  </a:cubicBezTo>
                  <a:cubicBezTo>
                    <a:pt x="35" y="1"/>
                    <a:pt x="5" y="0"/>
                    <a:pt x="5" y="0"/>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14" name=""/>
            <p:cNvSpPr/>
            <p:nvPr/>
          </p:nvSpPr>
          <p:spPr>
            <a:xfrm>
              <a:off x="965" y="3153"/>
              <a:ext cx="137" cy="81"/>
            </a:xfrm>
            <a:custGeom>
              <a:rect l="l" t="t"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15" name=""/>
            <p:cNvSpPr/>
            <p:nvPr/>
          </p:nvSpPr>
          <p:spPr>
            <a:xfrm>
              <a:off x="960" y="3204"/>
              <a:ext cx="177" cy="86"/>
            </a:xfrm>
            <a:custGeom>
              <a:rect l="l" t="t"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16" name=""/>
            <p:cNvSpPr/>
            <p:nvPr/>
          </p:nvSpPr>
          <p:spPr>
            <a:xfrm>
              <a:off x="844" y="3285"/>
              <a:ext cx="248" cy="60"/>
            </a:xfrm>
            <a:custGeom>
              <a:rect l="l" t="t"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17" name=""/>
            <p:cNvSpPr/>
            <p:nvPr/>
          </p:nvSpPr>
          <p:spPr>
            <a:xfrm>
              <a:off x="869" y="3340"/>
              <a:ext cx="203" cy="56"/>
            </a:xfrm>
            <a:custGeom>
              <a:rect l="l" t="t"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18" name=""/>
            <p:cNvSpPr/>
            <p:nvPr/>
          </p:nvSpPr>
          <p:spPr>
            <a:xfrm>
              <a:off x="859" y="3386"/>
              <a:ext cx="207" cy="172"/>
            </a:xfrm>
            <a:custGeom>
              <a:rect l="l" t="t"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19" name=""/>
            <p:cNvSpPr/>
            <p:nvPr/>
          </p:nvSpPr>
          <p:spPr>
            <a:xfrm>
              <a:off x="996" y="3305"/>
              <a:ext cx="126" cy="318"/>
            </a:xfrm>
            <a:custGeom>
              <a:rect l="l" t="t"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grpSp>
      <p:grpSp>
        <p:nvGrpSpPr>
          <p:cNvPr id="12520" name=""/>
          <p:cNvGrpSpPr/>
          <p:nvPr/>
        </p:nvGrpSpPr>
        <p:grpSpPr>
          <a:xfrm>
            <a:off x="6934200" y="-7938"/>
            <a:ext cx="2317750" cy="2063750"/>
            <a:chOff x="4080" y="-5"/>
            <a:chExt cx="1748" cy="1556"/>
          </a:xfrm>
        </p:grpSpPr>
        <p:sp>
          <p:nvSpPr>
            <p:cNvPr id="12521" name=""/>
            <p:cNvSpPr/>
            <p:nvPr/>
          </p:nvSpPr>
          <p:spPr>
            <a:xfrm>
              <a:off x="4161" y="-5"/>
              <a:ext cx="1586" cy="1443"/>
            </a:xfrm>
            <a:custGeom>
              <a:rect l="l" t="t" r="r" b="b"/>
              <a:pathLst>
                <a:path w="546" h="497">
                  <a:moveTo>
                    <a:pt x="23" y="4"/>
                  </a:moveTo>
                  <a:cubicBezTo>
                    <a:pt x="23" y="4"/>
                    <a:pt x="0" y="34"/>
                    <a:pt x="11" y="71"/>
                  </a:cubicBezTo>
                  <a:cubicBezTo>
                    <a:pt x="19" y="100"/>
                    <a:pt x="25" y="393"/>
                    <a:pt x="25" y="393"/>
                  </a:cubicBezTo>
                  <a:cubicBezTo>
                    <a:pt x="25" y="393"/>
                    <a:pt x="42" y="452"/>
                    <a:pt x="54" y="457"/>
                  </a:cubicBezTo>
                  <a:cubicBezTo>
                    <a:pt x="66" y="462"/>
                    <a:pt x="158" y="482"/>
                    <a:pt x="158" y="482"/>
                  </a:cubicBezTo>
                  <a:cubicBezTo>
                    <a:pt x="158" y="482"/>
                    <a:pt x="191" y="497"/>
                    <a:pt x="204" y="495"/>
                  </a:cubicBezTo>
                  <a:cubicBezTo>
                    <a:pt x="217" y="494"/>
                    <a:pt x="506" y="487"/>
                    <a:pt x="520" y="475"/>
                  </a:cubicBezTo>
                  <a:cubicBezTo>
                    <a:pt x="533" y="463"/>
                    <a:pt x="546" y="218"/>
                    <a:pt x="533" y="167"/>
                  </a:cubicBezTo>
                  <a:cubicBezTo>
                    <a:pt x="520" y="117"/>
                    <a:pt x="404" y="14"/>
                    <a:pt x="369" y="16"/>
                  </a:cubicBezTo>
                  <a:cubicBezTo>
                    <a:pt x="335" y="17"/>
                    <a:pt x="249" y="29"/>
                    <a:pt x="249" y="29"/>
                  </a:cubicBezTo>
                  <a:lnTo>
                    <a:pt x="198" y="11"/>
                  </a:lnTo>
                  <a:lnTo>
                    <a:pt x="151" y="2"/>
                  </a:lnTo>
                  <a:cubicBezTo>
                    <a:pt x="151" y="2"/>
                    <a:pt x="79" y="0"/>
                    <a:pt x="23" y="4"/>
                  </a:cubicBezTo>
                  <a:close/>
                </a:path>
              </a:pathLst>
            </a:custGeom>
            <a:solidFill>
              <a:schemeClr val="accent2"/>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grpSp>
          <p:nvGrpSpPr>
            <p:cNvPr id="12522" name=""/>
            <p:cNvGrpSpPr/>
            <p:nvPr/>
          </p:nvGrpSpPr>
          <p:grpSpPr>
            <a:xfrm>
              <a:off x="4080" y="0"/>
              <a:ext cx="1748" cy="1551"/>
              <a:chOff x="2918" y="18"/>
              <a:chExt cx="2958" cy="2699"/>
            </a:xfrm>
          </p:grpSpPr>
          <p:sp>
            <p:nvSpPr>
              <p:cNvPr id="12523" name=""/>
              <p:cNvSpPr/>
              <p:nvPr/>
            </p:nvSpPr>
            <p:spPr>
              <a:xfrm>
                <a:off x="3060" y="18"/>
                <a:ext cx="490" cy="187"/>
              </a:xfrm>
              <a:custGeom>
                <a:rect l="l" t="t" r="r" b="b"/>
                <a:pathLst>
                  <a:path w="97" h="37">
                    <a:moveTo>
                      <a:pt x="71" y="25"/>
                    </a:moveTo>
                    <a:cubicBezTo>
                      <a:pt x="81" y="22"/>
                      <a:pt x="87" y="21"/>
                      <a:pt x="91" y="20"/>
                    </a:cubicBezTo>
                    <a:cubicBezTo>
                      <a:pt x="91" y="19"/>
                      <a:pt x="91" y="19"/>
                      <a:pt x="92" y="17"/>
                    </a:cubicBezTo>
                    <a:cubicBezTo>
                      <a:pt x="97" y="11"/>
                      <a:pt x="95" y="4"/>
                      <a:pt x="88" y="0"/>
                    </a:cubicBezTo>
                    <a:lnTo>
                      <a:pt x="25" y="0"/>
                    </a:lnTo>
                    <a:cubicBezTo>
                      <a:pt x="10" y="3"/>
                      <a:pt x="0" y="10"/>
                      <a:pt x="10" y="22"/>
                    </a:cubicBezTo>
                    <a:cubicBezTo>
                      <a:pt x="10" y="22"/>
                      <a:pt x="28" y="37"/>
                      <a:pt x="71" y="25"/>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24" name=""/>
              <p:cNvSpPr/>
              <p:nvPr/>
            </p:nvSpPr>
            <p:spPr>
              <a:xfrm>
                <a:off x="2918" y="18"/>
                <a:ext cx="2958" cy="2699"/>
              </a:xfrm>
              <a:custGeom>
                <a:rect l="l" t="t" r="r" b="b"/>
                <a:pathLst>
                  <a:path w="585" h="534">
                    <a:moveTo>
                      <a:pt x="554" y="76"/>
                    </a:moveTo>
                    <a:cubicBezTo>
                      <a:pt x="551" y="32"/>
                      <a:pt x="543" y="9"/>
                      <a:pt x="504" y="1"/>
                    </a:cubicBezTo>
                    <a:cubicBezTo>
                      <a:pt x="500" y="1"/>
                      <a:pt x="494" y="0"/>
                      <a:pt x="486" y="0"/>
                    </a:cubicBezTo>
                    <a:lnTo>
                      <a:pt x="157" y="0"/>
                    </a:lnTo>
                    <a:cubicBezTo>
                      <a:pt x="156" y="5"/>
                      <a:pt x="153" y="17"/>
                      <a:pt x="158" y="17"/>
                    </a:cubicBezTo>
                    <a:cubicBezTo>
                      <a:pt x="171" y="17"/>
                      <a:pt x="223" y="21"/>
                      <a:pt x="225" y="21"/>
                    </a:cubicBezTo>
                    <a:cubicBezTo>
                      <a:pt x="226" y="21"/>
                      <a:pt x="250" y="16"/>
                      <a:pt x="237" y="28"/>
                    </a:cubicBezTo>
                    <a:cubicBezTo>
                      <a:pt x="223" y="41"/>
                      <a:pt x="192" y="41"/>
                      <a:pt x="174" y="39"/>
                    </a:cubicBezTo>
                    <a:cubicBezTo>
                      <a:pt x="131" y="36"/>
                      <a:pt x="152" y="56"/>
                      <a:pt x="168" y="56"/>
                    </a:cubicBezTo>
                    <a:cubicBezTo>
                      <a:pt x="218" y="56"/>
                      <a:pt x="228" y="68"/>
                      <a:pt x="207" y="71"/>
                    </a:cubicBezTo>
                    <a:cubicBezTo>
                      <a:pt x="186" y="74"/>
                      <a:pt x="182" y="73"/>
                      <a:pt x="162" y="76"/>
                    </a:cubicBezTo>
                    <a:cubicBezTo>
                      <a:pt x="7" y="101"/>
                      <a:pt x="59" y="60"/>
                      <a:pt x="74" y="60"/>
                    </a:cubicBezTo>
                    <a:cubicBezTo>
                      <a:pt x="139" y="59"/>
                      <a:pt x="123" y="37"/>
                      <a:pt x="107" y="42"/>
                    </a:cubicBezTo>
                    <a:cubicBezTo>
                      <a:pt x="91" y="46"/>
                      <a:pt x="34" y="27"/>
                      <a:pt x="26" y="63"/>
                    </a:cubicBezTo>
                    <a:cubicBezTo>
                      <a:pt x="19" y="100"/>
                      <a:pt x="42" y="282"/>
                      <a:pt x="36" y="317"/>
                    </a:cubicBezTo>
                    <a:cubicBezTo>
                      <a:pt x="0" y="534"/>
                      <a:pt x="199" y="487"/>
                      <a:pt x="199" y="487"/>
                    </a:cubicBezTo>
                    <a:cubicBezTo>
                      <a:pt x="156" y="453"/>
                      <a:pt x="174" y="421"/>
                      <a:pt x="171" y="403"/>
                    </a:cubicBezTo>
                    <a:cubicBezTo>
                      <a:pt x="161" y="345"/>
                      <a:pt x="154" y="337"/>
                      <a:pt x="144" y="341"/>
                    </a:cubicBezTo>
                    <a:cubicBezTo>
                      <a:pt x="121" y="352"/>
                      <a:pt x="123" y="358"/>
                      <a:pt x="126" y="367"/>
                    </a:cubicBezTo>
                    <a:cubicBezTo>
                      <a:pt x="142" y="416"/>
                      <a:pt x="105" y="376"/>
                      <a:pt x="105" y="376"/>
                    </a:cubicBezTo>
                    <a:cubicBezTo>
                      <a:pt x="98" y="380"/>
                      <a:pt x="95" y="390"/>
                      <a:pt x="99" y="399"/>
                    </a:cubicBezTo>
                    <a:cubicBezTo>
                      <a:pt x="131" y="463"/>
                      <a:pt x="101" y="446"/>
                      <a:pt x="94" y="435"/>
                    </a:cubicBezTo>
                    <a:cubicBezTo>
                      <a:pt x="61" y="390"/>
                      <a:pt x="92" y="366"/>
                      <a:pt x="88" y="352"/>
                    </a:cubicBezTo>
                    <a:cubicBezTo>
                      <a:pt x="75" y="295"/>
                      <a:pt x="118" y="274"/>
                      <a:pt x="124" y="265"/>
                    </a:cubicBezTo>
                    <a:cubicBezTo>
                      <a:pt x="130" y="256"/>
                      <a:pt x="127" y="253"/>
                      <a:pt x="129" y="234"/>
                    </a:cubicBezTo>
                    <a:cubicBezTo>
                      <a:pt x="136" y="195"/>
                      <a:pt x="155" y="216"/>
                      <a:pt x="153" y="228"/>
                    </a:cubicBezTo>
                    <a:cubicBezTo>
                      <a:pt x="148" y="274"/>
                      <a:pt x="176" y="242"/>
                      <a:pt x="186" y="228"/>
                    </a:cubicBezTo>
                    <a:cubicBezTo>
                      <a:pt x="218" y="186"/>
                      <a:pt x="214" y="229"/>
                      <a:pt x="209" y="237"/>
                    </a:cubicBezTo>
                    <a:cubicBezTo>
                      <a:pt x="203" y="244"/>
                      <a:pt x="198" y="255"/>
                      <a:pt x="200" y="260"/>
                    </a:cubicBezTo>
                    <a:cubicBezTo>
                      <a:pt x="208" y="283"/>
                      <a:pt x="193" y="305"/>
                      <a:pt x="188" y="306"/>
                    </a:cubicBezTo>
                    <a:cubicBezTo>
                      <a:pt x="184" y="308"/>
                      <a:pt x="170" y="314"/>
                      <a:pt x="170" y="332"/>
                    </a:cubicBezTo>
                    <a:cubicBezTo>
                      <a:pt x="171" y="350"/>
                      <a:pt x="192" y="382"/>
                      <a:pt x="192" y="395"/>
                    </a:cubicBezTo>
                    <a:cubicBezTo>
                      <a:pt x="193" y="492"/>
                      <a:pt x="236" y="499"/>
                      <a:pt x="255" y="497"/>
                    </a:cubicBezTo>
                    <a:cubicBezTo>
                      <a:pt x="275" y="496"/>
                      <a:pt x="445" y="490"/>
                      <a:pt x="515" y="483"/>
                    </a:cubicBezTo>
                    <a:cubicBezTo>
                      <a:pt x="585" y="477"/>
                      <a:pt x="538" y="458"/>
                      <a:pt x="518" y="458"/>
                    </a:cubicBezTo>
                    <a:cubicBezTo>
                      <a:pt x="467" y="458"/>
                      <a:pt x="454" y="427"/>
                      <a:pt x="454" y="427"/>
                    </a:cubicBezTo>
                    <a:cubicBezTo>
                      <a:pt x="454" y="427"/>
                      <a:pt x="453" y="405"/>
                      <a:pt x="431" y="400"/>
                    </a:cubicBezTo>
                    <a:cubicBezTo>
                      <a:pt x="376" y="385"/>
                      <a:pt x="411" y="353"/>
                      <a:pt x="425" y="345"/>
                    </a:cubicBezTo>
                    <a:cubicBezTo>
                      <a:pt x="438" y="338"/>
                      <a:pt x="430" y="335"/>
                      <a:pt x="420" y="329"/>
                    </a:cubicBezTo>
                    <a:cubicBezTo>
                      <a:pt x="398" y="316"/>
                      <a:pt x="394" y="300"/>
                      <a:pt x="396" y="270"/>
                    </a:cubicBezTo>
                    <a:cubicBezTo>
                      <a:pt x="397" y="240"/>
                      <a:pt x="416" y="249"/>
                      <a:pt x="416" y="249"/>
                    </a:cubicBezTo>
                    <a:cubicBezTo>
                      <a:pt x="416" y="249"/>
                      <a:pt x="448" y="262"/>
                      <a:pt x="460" y="256"/>
                    </a:cubicBezTo>
                    <a:cubicBezTo>
                      <a:pt x="472" y="250"/>
                      <a:pt x="467" y="239"/>
                      <a:pt x="461" y="244"/>
                    </a:cubicBezTo>
                    <a:cubicBezTo>
                      <a:pt x="455" y="248"/>
                      <a:pt x="412" y="244"/>
                      <a:pt x="407" y="223"/>
                    </a:cubicBezTo>
                    <a:cubicBezTo>
                      <a:pt x="403" y="202"/>
                      <a:pt x="418" y="213"/>
                      <a:pt x="422" y="214"/>
                    </a:cubicBezTo>
                    <a:cubicBezTo>
                      <a:pt x="427" y="216"/>
                      <a:pt x="427" y="220"/>
                      <a:pt x="439" y="226"/>
                    </a:cubicBezTo>
                    <a:cubicBezTo>
                      <a:pt x="468" y="241"/>
                      <a:pt x="454" y="224"/>
                      <a:pt x="454" y="224"/>
                    </a:cubicBezTo>
                    <a:cubicBezTo>
                      <a:pt x="454" y="224"/>
                      <a:pt x="454" y="224"/>
                      <a:pt x="438" y="209"/>
                    </a:cubicBezTo>
                    <a:cubicBezTo>
                      <a:pt x="423" y="194"/>
                      <a:pt x="406" y="199"/>
                      <a:pt x="389" y="199"/>
                    </a:cubicBezTo>
                    <a:cubicBezTo>
                      <a:pt x="373" y="199"/>
                      <a:pt x="376" y="211"/>
                      <a:pt x="376" y="211"/>
                    </a:cubicBezTo>
                    <a:cubicBezTo>
                      <a:pt x="376" y="211"/>
                      <a:pt x="373" y="242"/>
                      <a:pt x="370" y="291"/>
                    </a:cubicBezTo>
                    <a:cubicBezTo>
                      <a:pt x="368" y="341"/>
                      <a:pt x="360" y="347"/>
                      <a:pt x="357" y="343"/>
                    </a:cubicBezTo>
                    <a:cubicBezTo>
                      <a:pt x="354" y="338"/>
                      <a:pt x="350" y="313"/>
                      <a:pt x="350" y="305"/>
                    </a:cubicBezTo>
                    <a:cubicBezTo>
                      <a:pt x="350" y="298"/>
                      <a:pt x="345" y="264"/>
                      <a:pt x="347" y="230"/>
                    </a:cubicBezTo>
                    <a:cubicBezTo>
                      <a:pt x="350" y="195"/>
                      <a:pt x="356" y="210"/>
                      <a:pt x="334" y="201"/>
                    </a:cubicBezTo>
                    <a:cubicBezTo>
                      <a:pt x="311" y="192"/>
                      <a:pt x="323" y="182"/>
                      <a:pt x="331" y="182"/>
                    </a:cubicBezTo>
                    <a:cubicBezTo>
                      <a:pt x="338" y="182"/>
                      <a:pt x="350" y="189"/>
                      <a:pt x="352" y="181"/>
                    </a:cubicBezTo>
                    <a:cubicBezTo>
                      <a:pt x="356" y="160"/>
                      <a:pt x="359" y="141"/>
                      <a:pt x="347" y="136"/>
                    </a:cubicBezTo>
                    <a:cubicBezTo>
                      <a:pt x="322" y="127"/>
                      <a:pt x="332" y="121"/>
                      <a:pt x="341" y="118"/>
                    </a:cubicBezTo>
                    <a:cubicBezTo>
                      <a:pt x="350" y="115"/>
                      <a:pt x="352" y="94"/>
                      <a:pt x="339" y="99"/>
                    </a:cubicBezTo>
                    <a:cubicBezTo>
                      <a:pt x="313" y="107"/>
                      <a:pt x="316" y="85"/>
                      <a:pt x="321" y="82"/>
                    </a:cubicBezTo>
                    <a:cubicBezTo>
                      <a:pt x="325" y="79"/>
                      <a:pt x="334" y="83"/>
                      <a:pt x="331" y="62"/>
                    </a:cubicBezTo>
                    <a:cubicBezTo>
                      <a:pt x="328" y="41"/>
                      <a:pt x="347" y="34"/>
                      <a:pt x="351" y="53"/>
                    </a:cubicBezTo>
                    <a:cubicBezTo>
                      <a:pt x="354" y="73"/>
                      <a:pt x="363" y="112"/>
                      <a:pt x="369" y="103"/>
                    </a:cubicBezTo>
                    <a:cubicBezTo>
                      <a:pt x="375" y="94"/>
                      <a:pt x="385" y="57"/>
                      <a:pt x="395" y="41"/>
                    </a:cubicBezTo>
                    <a:cubicBezTo>
                      <a:pt x="406" y="24"/>
                      <a:pt x="418" y="38"/>
                      <a:pt x="415" y="47"/>
                    </a:cubicBezTo>
                    <a:cubicBezTo>
                      <a:pt x="401" y="88"/>
                      <a:pt x="426" y="90"/>
                      <a:pt x="426" y="90"/>
                    </a:cubicBezTo>
                    <a:cubicBezTo>
                      <a:pt x="426" y="90"/>
                      <a:pt x="423" y="96"/>
                      <a:pt x="409" y="95"/>
                    </a:cubicBezTo>
                    <a:cubicBezTo>
                      <a:pt x="382" y="92"/>
                      <a:pt x="393" y="110"/>
                      <a:pt x="405" y="115"/>
                    </a:cubicBezTo>
                    <a:cubicBezTo>
                      <a:pt x="431" y="124"/>
                      <a:pt x="414" y="130"/>
                      <a:pt x="401" y="130"/>
                    </a:cubicBezTo>
                    <a:cubicBezTo>
                      <a:pt x="387" y="130"/>
                      <a:pt x="381" y="134"/>
                      <a:pt x="378" y="148"/>
                    </a:cubicBezTo>
                    <a:cubicBezTo>
                      <a:pt x="369" y="191"/>
                      <a:pt x="401" y="181"/>
                      <a:pt x="401" y="181"/>
                    </a:cubicBezTo>
                    <a:cubicBezTo>
                      <a:pt x="452" y="195"/>
                      <a:pt x="528" y="188"/>
                      <a:pt x="528" y="188"/>
                    </a:cubicBezTo>
                    <a:cubicBezTo>
                      <a:pt x="543" y="192"/>
                      <a:pt x="552" y="189"/>
                      <a:pt x="558" y="181"/>
                    </a:cubicBezTo>
                    <a:lnTo>
                      <a:pt x="558" y="103"/>
                    </a:lnTo>
                    <a:cubicBezTo>
                      <a:pt x="556" y="93"/>
                      <a:pt x="555" y="84"/>
                      <a:pt x="554" y="76"/>
                    </a:cubicBezTo>
                    <a:close/>
                    <a:moveTo>
                      <a:pt x="231" y="77"/>
                    </a:moveTo>
                    <a:cubicBezTo>
                      <a:pt x="233" y="65"/>
                      <a:pt x="249" y="69"/>
                      <a:pt x="249" y="69"/>
                    </a:cubicBezTo>
                    <a:cubicBezTo>
                      <a:pt x="249" y="69"/>
                      <a:pt x="278" y="79"/>
                      <a:pt x="290" y="78"/>
                    </a:cubicBezTo>
                    <a:cubicBezTo>
                      <a:pt x="301" y="76"/>
                      <a:pt x="318" y="93"/>
                      <a:pt x="293" y="93"/>
                    </a:cubicBezTo>
                    <a:cubicBezTo>
                      <a:pt x="267" y="93"/>
                      <a:pt x="228" y="104"/>
                      <a:pt x="231" y="77"/>
                    </a:cubicBezTo>
                    <a:close/>
                    <a:moveTo>
                      <a:pt x="171" y="195"/>
                    </a:moveTo>
                    <a:cubicBezTo>
                      <a:pt x="153" y="195"/>
                      <a:pt x="46" y="237"/>
                      <a:pt x="45" y="128"/>
                    </a:cubicBezTo>
                    <a:cubicBezTo>
                      <a:pt x="45" y="104"/>
                      <a:pt x="39" y="83"/>
                      <a:pt x="69" y="98"/>
                    </a:cubicBezTo>
                    <a:cubicBezTo>
                      <a:pt x="99" y="112"/>
                      <a:pt x="72" y="111"/>
                      <a:pt x="137" y="108"/>
                    </a:cubicBezTo>
                    <a:cubicBezTo>
                      <a:pt x="137" y="108"/>
                      <a:pt x="184" y="110"/>
                      <a:pt x="191" y="106"/>
                    </a:cubicBezTo>
                    <a:cubicBezTo>
                      <a:pt x="199" y="101"/>
                      <a:pt x="192" y="91"/>
                      <a:pt x="207" y="91"/>
                    </a:cubicBezTo>
                    <a:cubicBezTo>
                      <a:pt x="222" y="90"/>
                      <a:pt x="220" y="105"/>
                      <a:pt x="220" y="105"/>
                    </a:cubicBezTo>
                    <a:cubicBezTo>
                      <a:pt x="220" y="105"/>
                      <a:pt x="207" y="124"/>
                      <a:pt x="305" y="111"/>
                    </a:cubicBezTo>
                    <a:cubicBezTo>
                      <a:pt x="317" y="109"/>
                      <a:pt x="327" y="121"/>
                      <a:pt x="302" y="121"/>
                    </a:cubicBezTo>
                    <a:cubicBezTo>
                      <a:pt x="290" y="122"/>
                      <a:pt x="272" y="128"/>
                      <a:pt x="278" y="143"/>
                    </a:cubicBezTo>
                    <a:cubicBezTo>
                      <a:pt x="284" y="158"/>
                      <a:pt x="276" y="256"/>
                      <a:pt x="276" y="256"/>
                    </a:cubicBezTo>
                    <a:cubicBezTo>
                      <a:pt x="276" y="256"/>
                      <a:pt x="271" y="274"/>
                      <a:pt x="262" y="245"/>
                    </a:cubicBezTo>
                    <a:cubicBezTo>
                      <a:pt x="259" y="235"/>
                      <a:pt x="262" y="144"/>
                      <a:pt x="260" y="137"/>
                    </a:cubicBezTo>
                    <a:cubicBezTo>
                      <a:pt x="259" y="129"/>
                      <a:pt x="217" y="122"/>
                      <a:pt x="215" y="154"/>
                    </a:cubicBezTo>
                    <a:cubicBezTo>
                      <a:pt x="214" y="185"/>
                      <a:pt x="205" y="195"/>
                      <a:pt x="171" y="195"/>
                    </a:cubicBezTo>
                    <a:close/>
                    <a:moveTo>
                      <a:pt x="237" y="231"/>
                    </a:moveTo>
                    <a:cubicBezTo>
                      <a:pt x="230" y="240"/>
                      <a:pt x="219" y="247"/>
                      <a:pt x="223" y="225"/>
                    </a:cubicBezTo>
                    <a:cubicBezTo>
                      <a:pt x="228" y="202"/>
                      <a:pt x="232" y="170"/>
                      <a:pt x="232" y="155"/>
                    </a:cubicBezTo>
                    <a:cubicBezTo>
                      <a:pt x="232" y="155"/>
                      <a:pt x="244" y="135"/>
                      <a:pt x="247" y="158"/>
                    </a:cubicBezTo>
                    <a:cubicBezTo>
                      <a:pt x="250" y="181"/>
                      <a:pt x="244" y="221"/>
                      <a:pt x="237" y="231"/>
                    </a:cubicBezTo>
                    <a:close/>
                    <a:moveTo>
                      <a:pt x="326" y="292"/>
                    </a:moveTo>
                    <a:cubicBezTo>
                      <a:pt x="327" y="320"/>
                      <a:pt x="355" y="400"/>
                      <a:pt x="286" y="399"/>
                    </a:cubicBezTo>
                    <a:cubicBezTo>
                      <a:pt x="217" y="398"/>
                      <a:pt x="214" y="409"/>
                      <a:pt x="215" y="321"/>
                    </a:cubicBezTo>
                    <a:cubicBezTo>
                      <a:pt x="216" y="236"/>
                      <a:pt x="225" y="253"/>
                      <a:pt x="230" y="264"/>
                    </a:cubicBezTo>
                    <a:cubicBezTo>
                      <a:pt x="230" y="264"/>
                      <a:pt x="253" y="318"/>
                      <a:pt x="309" y="277"/>
                    </a:cubicBezTo>
                    <a:cubicBezTo>
                      <a:pt x="319" y="269"/>
                      <a:pt x="324" y="263"/>
                      <a:pt x="326" y="292"/>
                    </a:cubicBezTo>
                    <a:close/>
                    <a:moveTo>
                      <a:pt x="318" y="133"/>
                    </a:moveTo>
                    <a:cubicBezTo>
                      <a:pt x="338" y="148"/>
                      <a:pt x="316" y="165"/>
                      <a:pt x="316" y="165"/>
                    </a:cubicBezTo>
                    <a:cubicBezTo>
                      <a:pt x="316" y="165"/>
                      <a:pt x="302" y="189"/>
                      <a:pt x="313" y="213"/>
                    </a:cubicBezTo>
                    <a:cubicBezTo>
                      <a:pt x="324" y="237"/>
                      <a:pt x="324" y="265"/>
                      <a:pt x="301" y="239"/>
                    </a:cubicBezTo>
                    <a:cubicBezTo>
                      <a:pt x="279" y="214"/>
                      <a:pt x="293" y="156"/>
                      <a:pt x="299" y="144"/>
                    </a:cubicBezTo>
                    <a:cubicBezTo>
                      <a:pt x="299" y="144"/>
                      <a:pt x="299" y="118"/>
                      <a:pt x="318" y="133"/>
                    </a:cubicBezTo>
                    <a:close/>
                    <a:moveTo>
                      <a:pt x="507" y="179"/>
                    </a:moveTo>
                    <a:cubicBezTo>
                      <a:pt x="498" y="185"/>
                      <a:pt x="507" y="179"/>
                      <a:pt x="465" y="177"/>
                    </a:cubicBezTo>
                    <a:cubicBezTo>
                      <a:pt x="423" y="176"/>
                      <a:pt x="461" y="162"/>
                      <a:pt x="461" y="162"/>
                    </a:cubicBezTo>
                    <a:cubicBezTo>
                      <a:pt x="565" y="166"/>
                      <a:pt x="516" y="173"/>
                      <a:pt x="507" y="179"/>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25" name=""/>
              <p:cNvSpPr/>
              <p:nvPr/>
            </p:nvSpPr>
            <p:spPr>
              <a:xfrm>
                <a:off x="3621" y="1287"/>
                <a:ext cx="238" cy="283"/>
              </a:xfrm>
              <a:custGeom>
                <a:rect l="l" t="t" r="r" b="b"/>
                <a:pathLst>
                  <a:path w="47" h="56">
                    <a:moveTo>
                      <a:pt x="40" y="15"/>
                    </a:moveTo>
                    <a:cubicBezTo>
                      <a:pt x="37" y="0"/>
                      <a:pt x="0" y="23"/>
                      <a:pt x="27" y="56"/>
                    </a:cubicBezTo>
                    <a:cubicBezTo>
                      <a:pt x="27" y="56"/>
                      <a:pt x="47" y="49"/>
                      <a:pt x="40" y="15"/>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26" name=""/>
              <p:cNvSpPr/>
              <p:nvPr/>
            </p:nvSpPr>
            <p:spPr>
              <a:xfrm>
                <a:off x="3403" y="1403"/>
                <a:ext cx="208" cy="379"/>
              </a:xfrm>
              <a:custGeom>
                <a:rect l="l" t="t" r="r" b="b"/>
                <a:pathLst>
                  <a:path w="41" h="75">
                    <a:moveTo>
                      <a:pt x="19" y="27"/>
                    </a:moveTo>
                    <a:cubicBezTo>
                      <a:pt x="0" y="54"/>
                      <a:pt x="6" y="63"/>
                      <a:pt x="12" y="69"/>
                    </a:cubicBezTo>
                    <a:cubicBezTo>
                      <a:pt x="18" y="75"/>
                      <a:pt x="30" y="74"/>
                      <a:pt x="40" y="45"/>
                    </a:cubicBezTo>
                    <a:cubicBezTo>
                      <a:pt x="40" y="45"/>
                      <a:pt x="32" y="31"/>
                      <a:pt x="37" y="24"/>
                    </a:cubicBezTo>
                    <a:cubicBezTo>
                      <a:pt x="41" y="16"/>
                      <a:pt x="38" y="0"/>
                      <a:pt x="19" y="27"/>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27" name=""/>
              <p:cNvSpPr/>
              <p:nvPr/>
            </p:nvSpPr>
            <p:spPr>
              <a:xfrm>
                <a:off x="3272" y="645"/>
                <a:ext cx="683" cy="318"/>
              </a:xfrm>
              <a:custGeom>
                <a:rect l="l" t="t" r="r" b="b"/>
                <a:pathLst>
                  <a:path w="135" h="62">
                    <a:moveTo>
                      <a:pt x="112" y="4"/>
                    </a:moveTo>
                    <a:cubicBezTo>
                      <a:pt x="105" y="9"/>
                      <a:pt x="24" y="4"/>
                      <a:pt x="24" y="4"/>
                    </a:cubicBezTo>
                    <a:cubicBezTo>
                      <a:pt x="15" y="4"/>
                      <a:pt x="3" y="1"/>
                      <a:pt x="2" y="25"/>
                    </a:cubicBezTo>
                    <a:cubicBezTo>
                      <a:pt x="0" y="63"/>
                      <a:pt x="48" y="58"/>
                      <a:pt x="60" y="58"/>
                    </a:cubicBezTo>
                    <a:cubicBezTo>
                      <a:pt x="72" y="58"/>
                      <a:pt x="84" y="48"/>
                      <a:pt x="96" y="54"/>
                    </a:cubicBezTo>
                    <a:cubicBezTo>
                      <a:pt x="96" y="54"/>
                      <a:pt x="107" y="63"/>
                      <a:pt x="113" y="53"/>
                    </a:cubicBezTo>
                    <a:cubicBezTo>
                      <a:pt x="135" y="13"/>
                      <a:pt x="120" y="0"/>
                      <a:pt x="112" y="4"/>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28" name=""/>
              <p:cNvSpPr/>
              <p:nvPr/>
            </p:nvSpPr>
            <p:spPr>
              <a:xfrm>
                <a:off x="4046" y="1545"/>
                <a:ext cx="490" cy="515"/>
              </a:xfrm>
              <a:custGeom>
                <a:rect l="l" t="t" r="r" b="b"/>
                <a:pathLst>
                  <a:path w="97" h="102">
                    <a:moveTo>
                      <a:pt x="67" y="5"/>
                    </a:moveTo>
                    <a:cubicBezTo>
                      <a:pt x="55" y="10"/>
                      <a:pt x="31" y="5"/>
                      <a:pt x="31" y="5"/>
                    </a:cubicBezTo>
                    <a:cubicBezTo>
                      <a:pt x="0" y="6"/>
                      <a:pt x="16" y="39"/>
                      <a:pt x="12" y="57"/>
                    </a:cubicBezTo>
                    <a:cubicBezTo>
                      <a:pt x="8" y="76"/>
                      <a:pt x="63" y="102"/>
                      <a:pt x="79" y="62"/>
                    </a:cubicBezTo>
                    <a:cubicBezTo>
                      <a:pt x="97" y="20"/>
                      <a:pt x="79" y="0"/>
                      <a:pt x="67" y="5"/>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29" name=""/>
              <p:cNvSpPr/>
              <p:nvPr/>
            </p:nvSpPr>
            <p:spPr>
              <a:xfrm>
                <a:off x="5173" y="1024"/>
                <a:ext cx="501" cy="96"/>
              </a:xfrm>
              <a:custGeom>
                <a:rect l="l" t="t" r="r" b="b"/>
                <a:pathLst>
                  <a:path w="99" h="19">
                    <a:moveTo>
                      <a:pt x="15" y="0"/>
                    </a:moveTo>
                    <a:cubicBezTo>
                      <a:pt x="0" y="0"/>
                      <a:pt x="19" y="19"/>
                      <a:pt x="40" y="15"/>
                    </a:cubicBezTo>
                    <a:cubicBezTo>
                      <a:pt x="99" y="1"/>
                      <a:pt x="15" y="0"/>
                      <a:pt x="15" y="0"/>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30" name=""/>
              <p:cNvSpPr/>
              <p:nvPr/>
            </p:nvSpPr>
            <p:spPr>
              <a:xfrm>
                <a:off x="5340" y="1004"/>
                <a:ext cx="385" cy="237"/>
              </a:xfrm>
              <a:custGeom>
                <a:rect l="l" t="t" r="r" b="b"/>
                <a:pathLst>
                  <a:path w="76" h="47">
                    <a:moveTo>
                      <a:pt x="21" y="37"/>
                    </a:moveTo>
                    <a:cubicBezTo>
                      <a:pt x="21" y="37"/>
                      <a:pt x="50" y="47"/>
                      <a:pt x="70" y="17"/>
                    </a:cubicBezTo>
                    <a:cubicBezTo>
                      <a:pt x="76" y="7"/>
                      <a:pt x="65" y="0"/>
                      <a:pt x="48" y="3"/>
                    </a:cubicBezTo>
                    <a:cubicBezTo>
                      <a:pt x="39" y="5"/>
                      <a:pt x="39" y="32"/>
                      <a:pt x="19" y="32"/>
                    </a:cubicBezTo>
                    <a:cubicBezTo>
                      <a:pt x="0" y="32"/>
                      <a:pt x="21" y="37"/>
                      <a:pt x="21" y="37"/>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31" name=""/>
              <p:cNvSpPr/>
              <p:nvPr/>
            </p:nvSpPr>
            <p:spPr>
              <a:xfrm>
                <a:off x="5325" y="1201"/>
                <a:ext cx="415" cy="187"/>
              </a:xfrm>
              <a:custGeom>
                <a:rect l="l" t="t" r="r" b="b"/>
                <a:pathLst>
                  <a:path w="82" h="37">
                    <a:moveTo>
                      <a:pt x="72" y="6"/>
                    </a:moveTo>
                    <a:cubicBezTo>
                      <a:pt x="57" y="23"/>
                      <a:pt x="24" y="17"/>
                      <a:pt x="24" y="17"/>
                    </a:cubicBezTo>
                    <a:cubicBezTo>
                      <a:pt x="24" y="17"/>
                      <a:pt x="0" y="16"/>
                      <a:pt x="17" y="26"/>
                    </a:cubicBezTo>
                    <a:cubicBezTo>
                      <a:pt x="33" y="37"/>
                      <a:pt x="53" y="32"/>
                      <a:pt x="76" y="23"/>
                    </a:cubicBezTo>
                    <a:cubicBezTo>
                      <a:pt x="78" y="22"/>
                      <a:pt x="80" y="21"/>
                      <a:pt x="82" y="20"/>
                    </a:cubicBezTo>
                    <a:lnTo>
                      <a:pt x="82" y="0"/>
                    </a:lnTo>
                    <a:cubicBezTo>
                      <a:pt x="79" y="1"/>
                      <a:pt x="75" y="2"/>
                      <a:pt x="72" y="6"/>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32" name=""/>
              <p:cNvSpPr/>
              <p:nvPr/>
            </p:nvSpPr>
            <p:spPr>
              <a:xfrm>
                <a:off x="5001" y="1378"/>
                <a:ext cx="698" cy="167"/>
              </a:xfrm>
              <a:custGeom>
                <a:rect l="l" t="t" r="r" b="b"/>
                <a:pathLst>
                  <a:path w="138" h="33">
                    <a:moveTo>
                      <a:pt x="21" y="1"/>
                    </a:moveTo>
                    <a:cubicBezTo>
                      <a:pt x="21" y="1"/>
                      <a:pt x="0" y="8"/>
                      <a:pt x="8" y="14"/>
                    </a:cubicBezTo>
                    <a:cubicBezTo>
                      <a:pt x="15" y="20"/>
                      <a:pt x="48" y="22"/>
                      <a:pt x="57" y="22"/>
                    </a:cubicBezTo>
                    <a:cubicBezTo>
                      <a:pt x="66" y="22"/>
                      <a:pt x="96" y="33"/>
                      <a:pt x="117" y="23"/>
                    </a:cubicBezTo>
                    <a:cubicBezTo>
                      <a:pt x="138" y="12"/>
                      <a:pt x="123" y="9"/>
                      <a:pt x="114" y="8"/>
                    </a:cubicBezTo>
                    <a:cubicBezTo>
                      <a:pt x="105" y="6"/>
                      <a:pt x="102" y="0"/>
                      <a:pt x="82" y="3"/>
                    </a:cubicBezTo>
                    <a:cubicBezTo>
                      <a:pt x="37" y="11"/>
                      <a:pt x="21" y="1"/>
                      <a:pt x="21" y="1"/>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33" name=""/>
              <p:cNvSpPr/>
              <p:nvPr/>
            </p:nvSpPr>
            <p:spPr>
              <a:xfrm>
                <a:off x="5077" y="1540"/>
                <a:ext cx="567" cy="146"/>
              </a:xfrm>
              <a:custGeom>
                <a:rect l="l" t="t" r="r" b="b"/>
                <a:pathLst>
                  <a:path w="112" h="28">
                    <a:moveTo>
                      <a:pt x="98" y="19"/>
                    </a:moveTo>
                    <a:cubicBezTo>
                      <a:pt x="112" y="13"/>
                      <a:pt x="111" y="0"/>
                      <a:pt x="103" y="4"/>
                    </a:cubicBezTo>
                    <a:cubicBezTo>
                      <a:pt x="96" y="9"/>
                      <a:pt x="83" y="10"/>
                      <a:pt x="74" y="10"/>
                    </a:cubicBezTo>
                    <a:cubicBezTo>
                      <a:pt x="65" y="11"/>
                      <a:pt x="45" y="3"/>
                      <a:pt x="36" y="6"/>
                    </a:cubicBezTo>
                    <a:cubicBezTo>
                      <a:pt x="27" y="9"/>
                      <a:pt x="2" y="4"/>
                      <a:pt x="2" y="4"/>
                    </a:cubicBezTo>
                    <a:cubicBezTo>
                      <a:pt x="0" y="29"/>
                      <a:pt x="83" y="25"/>
                      <a:pt x="98" y="19"/>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34" name=""/>
              <p:cNvSpPr/>
              <p:nvPr/>
            </p:nvSpPr>
            <p:spPr>
              <a:xfrm>
                <a:off x="5042" y="1656"/>
                <a:ext cx="581" cy="480"/>
              </a:xfrm>
              <a:custGeom>
                <a:rect l="l" t="t" r="r" b="b"/>
                <a:pathLst>
                  <a:path w="115" h="95">
                    <a:moveTo>
                      <a:pt x="3" y="53"/>
                    </a:moveTo>
                    <a:cubicBezTo>
                      <a:pt x="5" y="60"/>
                      <a:pt x="14" y="68"/>
                      <a:pt x="26" y="54"/>
                    </a:cubicBezTo>
                    <a:cubicBezTo>
                      <a:pt x="48" y="29"/>
                      <a:pt x="48" y="72"/>
                      <a:pt x="50" y="77"/>
                    </a:cubicBezTo>
                    <a:cubicBezTo>
                      <a:pt x="51" y="81"/>
                      <a:pt x="54" y="95"/>
                      <a:pt x="59" y="84"/>
                    </a:cubicBezTo>
                    <a:cubicBezTo>
                      <a:pt x="63" y="74"/>
                      <a:pt x="70" y="39"/>
                      <a:pt x="81" y="52"/>
                    </a:cubicBezTo>
                    <a:cubicBezTo>
                      <a:pt x="100" y="76"/>
                      <a:pt x="115" y="54"/>
                      <a:pt x="111" y="52"/>
                    </a:cubicBezTo>
                    <a:cubicBezTo>
                      <a:pt x="106" y="51"/>
                      <a:pt x="79" y="37"/>
                      <a:pt x="79" y="27"/>
                    </a:cubicBezTo>
                    <a:cubicBezTo>
                      <a:pt x="79" y="16"/>
                      <a:pt x="42" y="0"/>
                      <a:pt x="37" y="16"/>
                    </a:cubicBezTo>
                    <a:cubicBezTo>
                      <a:pt x="33" y="33"/>
                      <a:pt x="12" y="41"/>
                      <a:pt x="12" y="41"/>
                    </a:cubicBezTo>
                    <a:cubicBezTo>
                      <a:pt x="0" y="44"/>
                      <a:pt x="2" y="45"/>
                      <a:pt x="3" y="53"/>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12535" name=""/>
              <p:cNvSpPr/>
              <p:nvPr/>
            </p:nvSpPr>
            <p:spPr>
              <a:xfrm>
                <a:off x="5421" y="1464"/>
                <a:ext cx="329" cy="854"/>
              </a:xfrm>
              <a:custGeom>
                <a:rect l="l" t="t" r="r" b="b"/>
                <a:pathLst>
                  <a:path w="65" h="169">
                    <a:moveTo>
                      <a:pt x="51" y="40"/>
                    </a:moveTo>
                    <a:cubicBezTo>
                      <a:pt x="44" y="46"/>
                      <a:pt x="30" y="49"/>
                      <a:pt x="22" y="49"/>
                    </a:cubicBezTo>
                    <a:cubicBezTo>
                      <a:pt x="13" y="48"/>
                      <a:pt x="14" y="56"/>
                      <a:pt x="22" y="59"/>
                    </a:cubicBezTo>
                    <a:cubicBezTo>
                      <a:pt x="30" y="62"/>
                      <a:pt x="49" y="75"/>
                      <a:pt x="50" y="90"/>
                    </a:cubicBezTo>
                    <a:cubicBezTo>
                      <a:pt x="50" y="104"/>
                      <a:pt x="51" y="115"/>
                      <a:pt x="34" y="118"/>
                    </a:cubicBezTo>
                    <a:cubicBezTo>
                      <a:pt x="18" y="122"/>
                      <a:pt x="3" y="124"/>
                      <a:pt x="0" y="148"/>
                    </a:cubicBezTo>
                    <a:cubicBezTo>
                      <a:pt x="0" y="148"/>
                      <a:pt x="10" y="154"/>
                      <a:pt x="17" y="155"/>
                    </a:cubicBezTo>
                    <a:cubicBezTo>
                      <a:pt x="23" y="155"/>
                      <a:pt x="42" y="163"/>
                      <a:pt x="47" y="166"/>
                    </a:cubicBezTo>
                    <a:cubicBezTo>
                      <a:pt x="51" y="169"/>
                      <a:pt x="58" y="167"/>
                      <a:pt x="63" y="162"/>
                    </a:cubicBezTo>
                    <a:lnTo>
                      <a:pt x="65" y="0"/>
                    </a:lnTo>
                    <a:cubicBezTo>
                      <a:pt x="64" y="8"/>
                      <a:pt x="58" y="36"/>
                      <a:pt x="51" y="40"/>
                    </a:cubicBezTo>
                    <a:close/>
                  </a:path>
                </a:pathLst>
              </a:custGeom>
              <a:solidFill>
                <a:schemeClr val="bg1"/>
              </a:solidFill>
              <a:ln w="0">
                <a:noFill/>
                <a:prstDash val="solid"/>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grpSp>
      </p:grpSp>
      <p:sp>
        <p:nvSpPr>
          <p:cNvPr id="12536" name=""/>
          <p:cNvSpPr/>
          <p:nvPr>
            <p:ph type="title"/>
          </p:nvPr>
        </p:nvSpPr>
        <p:spPr>
          <a:xfrm>
            <a:off x="298450" y="228600"/>
            <a:ext cx="854075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pitchFamily="34" charset="0"/>
                <a:ea typeface="宋体" pitchFamily="2" charset="-122"/>
              </a:defRPr>
            </a:lvl1pPr>
          </a:lstStyle>
          <a:p>
            <a:pPr lvl="0"/>
            <a:r>
              <a:t>单击此处编辑母版标题样式</a:t>
            </a:r>
          </a:p>
        </p:txBody>
      </p:sp>
      <p:sp>
        <p:nvSpPr>
          <p:cNvPr id="12537" name=""/>
          <p:cNvSpPr/>
          <p:nvPr>
            <p:ph type="body" idx="1"/>
          </p:nvPr>
        </p:nvSpPr>
        <p:spPr>
          <a:xfrm>
            <a:off x="609600" y="1600200"/>
            <a:ext cx="8153400" cy="4498975"/>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2000" b="0" i="0" u="none" baseline="0">
                <a:solidFill>
                  <a:schemeClr val="tx1"/>
                </a:solidFill>
                <a:latin typeface="Arial"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2538" name=""/>
          <p:cNvSpPr/>
          <p:nvPr>
            <p:ph type="dt" sz="half" idx="2"/>
          </p:nvPr>
        </p:nvSpPr>
        <p:spPr>
          <a:xfrm>
            <a:off x="298450" y="6245225"/>
            <a:ext cx="2289175" cy="476250"/>
          </a:xfrm>
          <a:prstGeom prst="rect">
            <a:avLst/>
          </a:prstGeom>
          <a:noFill/>
          <a:ln>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Pr lvl="0"/>
            <a:fld id="{81599F12-2A15-4386-8AD8-25027C434F75}" type="datetime1">
              <a:rPr lang="zh-CN" altLang="en-US" sz="1400">
                <a:latin typeface="Arial" pitchFamily="34" charset="0"/>
              </a:rPr>
              <a:t>*</a:t>
            </a:fld>
            <a:endParaRPr lang="en-US" altLang="zh-CN" sz="1400">
              <a:latin typeface="Arial" pitchFamily="34" charset="0"/>
            </a:endParaRPr>
          </a:p>
        </p:txBody>
      </p:sp>
      <p:sp>
        <p:nvSpPr>
          <p:cNvPr id="12539" name=""/>
          <p:cNvSpPr/>
          <p:nvPr>
            <p:ph type="ftr" sz="quarter" idx="3"/>
          </p:nvPr>
        </p:nvSpPr>
        <p:spPr>
          <a:xfrm>
            <a:off x="3121025" y="6245225"/>
            <a:ext cx="2895600" cy="476250"/>
          </a:xfrm>
          <a:prstGeom prst="rect">
            <a:avLst/>
          </a:prstGeom>
          <a:noFill/>
          <a:ln>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Pr lvl="0" algn="ctr"/>
            <a:fld id="{446BB151-8704-4821-92CD-BBB47C27979B}" type="footer">
              <a:rPr lang="zh-CN" altLang="en-US" sz="1400">
                <a:latin typeface="Arial" pitchFamily="34" charset="0"/>
              </a:rPr>
              <a:t/>
            </a:fld>
            <a:endParaRPr lang="en-US" altLang="zh-CN" sz="1400">
              <a:latin typeface="Arial" pitchFamily="34" charset="0"/>
            </a:endParaRPr>
          </a:p>
        </p:txBody>
      </p:sp>
      <p:sp>
        <p:nvSpPr>
          <p:cNvPr id="12540" name=""/>
          <p:cNvSpPr/>
          <p:nvPr>
            <p:ph type="sldNum" sz="quarter" idx="4"/>
          </p:nvPr>
        </p:nvSpPr>
        <p:spPr>
          <a:xfrm>
            <a:off x="6550025" y="6245225"/>
            <a:ext cx="2289175" cy="476250"/>
          </a:xfrm>
          <a:prstGeom prst="rect">
            <a:avLst/>
          </a:prstGeom>
          <a:noFill/>
          <a:ln>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Pr lvl="0" algn="r"/>
            <a:fld id="{328830CC-69B4-43A2-8EBE-B20187B65311}" type="slidenum">
              <a:rPr lang="zh-CN" altLang="en-US" sz="1400">
                <a:latin typeface="Arial" pitchFamily="34" charset="0"/>
              </a:rPr>
              <a:t>*</a:t>
            </a:fld>
            <a:endParaRPr lang="en-US" altLang="zh-CN" sz="1400">
              <a:latin typeface="Arial" pitchFamily="34" charset="0"/>
            </a:endParaRPr>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hf hdr="0"/>
  <p:txStyles>
    <p:titleStyle>
      <a:lvl1pPr marL="0" indent="0" algn="ctr" defTabSz="914400" rtl="0" eaLnBrk="1" fontAlgn="base" hangingPunct="1">
        <a:lnSpc>
          <a:spcPct val="100000"/>
        </a:lnSpc>
        <a:spcBef>
          <a:spcPct val="0"/>
        </a:spcBef>
        <a:spcAft>
          <a:spcPct val="0"/>
        </a:spcAft>
        <a:buClrTx/>
        <a:buSzTx/>
        <a:buFontTx/>
        <a:buNone/>
        <a:defRPr kumimoji="0" sz="4400" b="0" i="0" u="none" baseline="0">
          <a:solidFill>
            <a:schemeClr val="tx2"/>
          </a:solidFill>
          <a:latin typeface="Arial" pitchFamily="34"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sz="2000" b="0" i="0" u="none" baseline="0">
          <a:solidFill>
            <a:schemeClr val="tx1"/>
          </a:solidFill>
          <a:latin typeface="Arial" pitchFamily="34"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 Id="rId3"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wmf"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 Id="rId3" Type="http://schemas.openxmlformats.org/officeDocument/2006/relationships/image" Target="../media/image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wmf"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wmf" /><Relationship Id="rId3" Type="http://schemas.openxmlformats.org/officeDocument/2006/relationships/image" Target="../media/image11.wmf" /><Relationship Id="rId4" Type="http://schemas.openxmlformats.org/officeDocument/2006/relationships/hyperlink" Target="file:///C:/Documents%20and%20Settings/user/Downloads/%E9%93%BE%E6%8E%A5%E8%B5%84%E6%96%99/%E6%8B%89%E6%96%AF%E8%B4%9D%E5%B0%94.ppt" TargetMode="External" /><Relationship Id="rId5" Type="http://schemas.openxmlformats.org/officeDocument/2006/relationships/hyperlink" Target="file:///C:/Documents%20and%20Settings/user/My%20Documents/%E7%BB%9F%E8%AE%A1%E7%90%86%E8%AE%BA%E4%B8%8E%E5%BA%94%E7%94%A8/%E7%BB%9F%E8%AE%A1%E8%AF%BE%E4%BB%B6/Downloads/%E9%93%BE%E6%8E%A5%E8%B5%84%E6%96%99/%E5%B8%95%E8%88%8D.ppt" TargetMode="External" /><Relationship Id="rId6" Type="http://schemas.openxmlformats.org/officeDocument/2006/relationships/image" Target="../media/image12.jpeg" /><Relationship Id="rId7"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wmf"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15.wmf" /><Relationship Id="rId3" Type="http://schemas.openxmlformats.org/officeDocument/2006/relationships/image" Target="../media/image16.wmf"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7.wmf" /><Relationship Id="rId3" Type="http://schemas.openxmlformats.org/officeDocument/2006/relationships/image" Target="../media/image18.wmf" /><Relationship Id="rId4" Type="http://schemas.openxmlformats.org/officeDocument/2006/relationships/image" Target="../media/image19.wmf" /><Relationship Id="rId5" Type="http://schemas.openxmlformats.org/officeDocument/2006/relationships/image" Target="../media/image20.wmf" /><Relationship Id="rId6" Type="http://schemas.openxmlformats.org/officeDocument/2006/relationships/image" Target="../media/image21.wmf" /><Relationship Id="rId7" Type="http://schemas.openxmlformats.org/officeDocument/2006/relationships/image" Target="../media/image22.wmf"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3.wmf" /><Relationship Id="rId3" Type="http://schemas.openxmlformats.org/officeDocument/2006/relationships/image" Target="../media/image24.wmf" /><Relationship Id="rId4" Type="http://schemas.openxmlformats.org/officeDocument/2006/relationships/image" Target="../media/image25.wmf"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6.wmf" /><Relationship Id="rId3" Type="http://schemas.openxmlformats.org/officeDocument/2006/relationships/image" Target="../media/image27.wmf"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8.jpeg" /><Relationship Id="rId3" Type="http://schemas.openxmlformats.org/officeDocument/2006/relationships/image" Target="../media/image5.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9.wmf" /><Relationship Id="rId3" Type="http://schemas.openxmlformats.org/officeDocument/2006/relationships/image" Target="../media/image30.wmf" /><Relationship Id="rId4" Type="http://schemas.openxmlformats.org/officeDocument/2006/relationships/image" Target="../media/image5.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1.wmf" /><Relationship Id="rId3" Type="http://schemas.openxmlformats.org/officeDocument/2006/relationships/image" Target="../media/image5.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2.wmf" /><Relationship Id="rId3" Type="http://schemas.openxmlformats.org/officeDocument/2006/relationships/image" Target="../media/image5.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3.wmf" /><Relationship Id="rId3" Type="http://schemas.openxmlformats.org/officeDocument/2006/relationships/image" Target="../media/image34.wmf"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5.wmf" /><Relationship Id="rId3" Type="http://schemas.openxmlformats.org/officeDocument/2006/relationships/image" Target="../media/image36.wmf" /><Relationship Id="rId4" Type="http://schemas.openxmlformats.org/officeDocument/2006/relationships/image" Target="../media/image37.wmf" /><Relationship Id="rId5" Type="http://schemas.openxmlformats.org/officeDocument/2006/relationships/image" Target="../media/image38.wmf"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image" Target="../media/image47.wmf" /><Relationship Id="rId11" Type="http://schemas.openxmlformats.org/officeDocument/2006/relationships/image" Target="../media/image48.wmf" /><Relationship Id="rId2" Type="http://schemas.openxmlformats.org/officeDocument/2006/relationships/image" Target="../media/image39.wmf" /><Relationship Id="rId3" Type="http://schemas.openxmlformats.org/officeDocument/2006/relationships/image" Target="../media/image40.wmf" /><Relationship Id="rId4" Type="http://schemas.openxmlformats.org/officeDocument/2006/relationships/image" Target="../media/image41.wmf" /><Relationship Id="rId5" Type="http://schemas.openxmlformats.org/officeDocument/2006/relationships/image" Target="../media/image42.wmf" /><Relationship Id="rId6" Type="http://schemas.openxmlformats.org/officeDocument/2006/relationships/image" Target="../media/image43.wmf" /><Relationship Id="rId7" Type="http://schemas.openxmlformats.org/officeDocument/2006/relationships/image" Target="../media/image44.wmf" /><Relationship Id="rId8" Type="http://schemas.openxmlformats.org/officeDocument/2006/relationships/image" Target="../media/image45.wmf" /><Relationship Id="rId9" Type="http://schemas.openxmlformats.org/officeDocument/2006/relationships/image" Target="../media/image46.wmf"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9.wmf" /><Relationship Id="rId3" Type="http://schemas.openxmlformats.org/officeDocument/2006/relationships/image" Target="../media/image50.wmf"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1.wmf" /><Relationship Id="rId3" Type="http://schemas.openxmlformats.org/officeDocument/2006/relationships/image" Target="../media/image52.wmf"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3.wmf" /><Relationship Id="rId3" Type="http://schemas.openxmlformats.org/officeDocument/2006/relationships/image" Target="../media/image54.wmf" /><Relationship Id="rId4" Type="http://schemas.openxmlformats.org/officeDocument/2006/relationships/image" Target="../media/image55.wmf" /><Relationship Id="rId5" Type="http://schemas.openxmlformats.org/officeDocument/2006/relationships/image" Target="../media/image56.wmf"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7.wmf" /><Relationship Id="rId3" Type="http://schemas.openxmlformats.org/officeDocument/2006/relationships/image" Target="../media/image58.wmf"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9.wmf" /><Relationship Id="rId3" Type="http://schemas.openxmlformats.org/officeDocument/2006/relationships/image" Target="../media/image60.wmf" /><Relationship Id="rId4" Type="http://schemas.openxmlformats.org/officeDocument/2006/relationships/image" Target="../media/image61.wmf"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2.wmf" /><Relationship Id="rId3" Type="http://schemas.openxmlformats.org/officeDocument/2006/relationships/image" Target="../media/image63.wmf" /><Relationship Id="rId4" Type="http://schemas.openxmlformats.org/officeDocument/2006/relationships/image" Target="../media/image64.wmf" /><Relationship Id="rId5" Type="http://schemas.openxmlformats.org/officeDocument/2006/relationships/image" Target="../media/image65.wmf" /><Relationship Id="rId6" Type="http://schemas.openxmlformats.org/officeDocument/2006/relationships/image" Target="../media/image66.wmf" /><Relationship Id="rId7" Type="http://schemas.openxmlformats.org/officeDocument/2006/relationships/image" Target="../media/image67.wmf" /></Relationships>
</file>

<file path=ppt/slides/_rels/slide4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10115421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56675" name=""/>
          <p:cNvSpPr/>
          <p:nvPr/>
        </p:nvSpPr>
        <p:spPr>
          <a:xfrm>
            <a:off x="827088" y="260350"/>
            <a:ext cx="7416800" cy="823912"/>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4800" b="1">
                <a:ea typeface="楷体_GB2312" pitchFamily="49" charset="-122"/>
              </a:rPr>
              <a:t>200</a:t>
            </a:r>
            <a:r>
              <a:rPr kumimoji="1" lang="en-US" altLang="zh-CN" sz="4800" b="1">
                <a:ea typeface="楷体_GB2312" pitchFamily="49" charset="-122"/>
              </a:rPr>
              <a:t>6</a:t>
            </a:r>
            <a:r>
              <a:rPr kumimoji="1" lang="zh-CN" altLang="en-US" sz="4800" b="1">
                <a:ea typeface="楷体_GB2312" pitchFamily="49" charset="-122"/>
              </a:rPr>
              <a:t>年12月</a:t>
            </a:r>
            <a:r>
              <a:rPr kumimoji="1" lang="en-US" altLang="zh-CN" sz="4800" b="1">
                <a:ea typeface="楷体_GB2312" pitchFamily="49" charset="-122"/>
              </a:rPr>
              <a:t>18</a:t>
            </a:r>
            <a:r>
              <a:rPr kumimoji="1" lang="zh-CN" altLang="en-US" sz="4800" b="1">
                <a:ea typeface="楷体_GB2312" pitchFamily="49" charset="-122"/>
              </a:rPr>
              <a:t>日上证指数</a:t>
            </a:r>
            <a:endParaRPr kumimoji="1" lang="zh-CN" altLang="en-US" sz="4800" b="1">
              <a:ea typeface="楷体_GB2312" pitchFamily="49" charset="-122"/>
            </a:endParaRPr>
          </a:p>
        </p:txBody>
      </p:sp>
      <p:pic>
        <p:nvPicPr>
          <p:cNvPr id="156677" name=""/>
          <p:cNvPicPr/>
          <p:nvPr/>
        </p:nvPicPr>
        <p:blipFill>
          <a:blip r:embed="rId2"/>
          <a:stretch>
            <a:fillRect/>
          </a:stretch>
        </p:blipFill>
        <p:spPr>
          <a:xfrm>
            <a:off x="179388" y="1268412"/>
            <a:ext cx="5643562" cy="4279900"/>
          </a:xfrm>
          <a:prstGeom prst="rect">
            <a:avLst/>
          </a:prstGeom>
          <a:noFill/>
          <a:ln>
            <a:miter lim="800000"/>
          </a:ln>
        </p:spPr>
      </p:pic>
      <p:graphicFrame>
        <p:nvGraphicFramePr>
          <p:cNvPr id="156737" name=""/>
          <p:cNvGraphicFramePr>
            <a:graphicFrameLocks noGrp="1"/>
          </p:cNvGraphicFramePr>
          <p:nvPr/>
        </p:nvGraphicFramePr>
        <p:xfrm>
          <a:off x="5435600" y="908050"/>
          <a:ext cx="1944688" cy="670560"/>
        </p:xfrm>
        <a:graphic>
          <a:graphicData uri="http://schemas.openxmlformats.org/drawingml/2006/table">
            <a:tbl>
              <a:tblPr/>
              <a:tblGrid>
                <a:gridCol w="939800"/>
                <a:gridCol w="1004888"/>
              </a:tblGrid>
              <a:tr h="204788">
                <a:tc gridSpan="2">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spcBef>
                          <a:spcPct val="0"/>
                        </a:spcBef>
                        <a:buClrTx/>
                        <a:buFontTx/>
                        <a:buNone/>
                      </a:pPr>
                      <a:endParaRPr lang="zh-CN" altLang="en-US" sz="1600">
                        <a:latin typeface="Times New Roman" pitchFamily="18" charset="0"/>
                      </a:endParaRPr>
                    </a:p>
                  </a:txBody>
                  <a:tcPr anchor="ctr">
                    <a:lnL>
                      <a:noFill/>
                      <a:miter lim="800000"/>
                    </a:lnL>
                    <a:lnR>
                      <a:noFill/>
                      <a:miter lim="800000"/>
                    </a:lnR>
                    <a:lnT>
                      <a:noFill/>
                      <a:miter lim="800000"/>
                    </a:lnT>
                    <a:lnB>
                      <a:noFill/>
                    </a:lnB>
                    <a:solidFill>
                      <a:srgbClr val="FFFFEE"/>
                    </a:solidFill>
                  </a:tcPr>
                </a:tc>
                <a:tc hMerge="1">
                  <a:txBody>
                    <a:bodyPr vert="horz" wrap="square"/>
                    <a:lstStyle/>
                    <a:p/>
                  </a:txBody>
                  <a:tcPr>
                    <a:lnR>
                      <a:noFill/>
                      <a:miter lim="800000"/>
                    </a:lnR>
                    <a:lnT>
                      <a:noFill/>
                      <a:miter lim="800000"/>
                    </a:lnT>
                  </a:tcPr>
                </a:tc>
              </a:tr>
              <a:tr h="227012">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pPr>
                      <a:r>
                        <a:rPr lang="zh-CN" altLang="en-US" sz="1600">
                          <a:solidFill>
                            <a:srgbClr val="0000FF"/>
                          </a:solidFill>
                          <a:latin typeface="Times New Roman" pitchFamily="18" charset="0"/>
                        </a:rPr>
                        <a:t>指　数</a:t>
                      </a:r>
                      <a:endParaRPr lang="zh-CN" altLang="en-US" sz="1600">
                        <a:latin typeface="Times New Roman" pitchFamily="18" charset="0"/>
                      </a:endParaRPr>
                    </a:p>
                  </a:txBody>
                  <a:tcPr anchor="ctr">
                    <a:lnL>
                      <a:noFill/>
                      <a:miter lim="800000"/>
                    </a:lnL>
                    <a:lnR>
                      <a:noFill/>
                    </a:lnR>
                    <a:lnT>
                      <a:noFill/>
                    </a:lnT>
                    <a:lnB>
                      <a:noFill/>
                      <a:miter lim="800000"/>
                    </a:lnB>
                    <a:solidFill>
                      <a:srgbClr val="FFFFEE"/>
                    </a:solid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spcBef>
                          <a:spcPct val="0"/>
                        </a:spcBef>
                        <a:buClrTx/>
                        <a:buFontTx/>
                        <a:buNone/>
                      </a:pPr>
                      <a:r>
                        <a:rPr lang="zh-CN" altLang="en-US" sz="1600" b="1">
                          <a:solidFill>
                            <a:srgbClr val="FF0000"/>
                          </a:solidFill>
                          <a:latin typeface="Times New Roman" pitchFamily="18" charset="0"/>
                        </a:rPr>
                        <a:t> </a:t>
                      </a:r>
                      <a:r>
                        <a:rPr lang="en-US" altLang="zh-CN" sz="1600" b="1">
                          <a:solidFill>
                            <a:srgbClr val="FF0000"/>
                          </a:solidFill>
                          <a:latin typeface="Times New Roman" pitchFamily="18" charset="0"/>
                        </a:rPr>
                        <a:t>2,332.43</a:t>
                      </a:r>
                      <a:endParaRPr lang="en-US" altLang="zh-CN" sz="1600">
                        <a:latin typeface="Times New Roman" pitchFamily="18" charset="0"/>
                      </a:endParaRPr>
                    </a:p>
                  </a:txBody>
                  <a:tcPr anchor="ctr">
                    <a:lnL>
                      <a:noFill/>
                    </a:lnL>
                    <a:lnR>
                      <a:noFill/>
                      <a:miter lim="800000"/>
                    </a:lnR>
                    <a:lnT>
                      <a:noFill/>
                    </a:lnT>
                    <a:lnB>
                      <a:noFill/>
                      <a:miter lim="800000"/>
                    </a:lnB>
                    <a:solidFill>
                      <a:srgbClr val="FFFFEE"/>
                    </a:solidFill>
                  </a:tcPr>
                </a:tc>
              </a:tr>
            </a:tbl>
          </a:graphicData>
        </a:graphic>
      </p:graphicFrame>
      <p:graphicFrame>
        <p:nvGraphicFramePr>
          <p:cNvPr id="156727" name=""/>
          <p:cNvGraphicFramePr>
            <a:graphicFrameLocks noGrp="1"/>
          </p:cNvGraphicFramePr>
          <p:nvPr/>
        </p:nvGraphicFramePr>
        <p:xfrm>
          <a:off x="6443662" y="1989138"/>
          <a:ext cx="2305050" cy="3225798"/>
        </p:xfrm>
        <a:graphic>
          <a:graphicData uri="http://schemas.openxmlformats.org/drawingml/2006/table">
            <a:tbl>
              <a:tblPr/>
              <a:tblGrid>
                <a:gridCol w="1008062"/>
                <a:gridCol w="1296988"/>
              </a:tblGrid>
              <a:tr h="538162">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pPr>
                      <a:r>
                        <a:rPr lang="zh-CN" altLang="en-US" sz="1600" b="1">
                          <a:solidFill>
                            <a:srgbClr val="000000"/>
                          </a:solidFill>
                          <a:latin typeface="Times New Roman" pitchFamily="18" charset="0"/>
                        </a:rPr>
                        <a:t>成交量</a:t>
                      </a:r>
                      <a:endParaRPr lang="zh-CN" altLang="en-US" sz="1600" b="1">
                        <a:latin typeface="Times New Roman" pitchFamily="18" charset="0"/>
                      </a:endParaRPr>
                    </a:p>
                  </a:txBody>
                  <a:tcPr anchor="ctr">
                    <a:lnL>
                      <a:noFill/>
                      <a:miter lim="800000"/>
                    </a:lnL>
                    <a:lnR>
                      <a:noFill/>
                    </a:lnR>
                    <a:lnT>
                      <a:noFill/>
                      <a:miter lim="800000"/>
                    </a:lnT>
                    <a:lnB>
                      <a:noFill/>
                    </a:lnB>
                    <a:solidFill>
                      <a:srgbClr val="FFFFEE"/>
                    </a:solid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spcBef>
                          <a:spcPct val="0"/>
                        </a:spcBef>
                        <a:buClrTx/>
                        <a:buFontTx/>
                        <a:buNone/>
                      </a:pPr>
                      <a:r>
                        <a:rPr lang="zh-CN" altLang="en-US" sz="1600" b="1">
                          <a:solidFill>
                            <a:srgbClr val="000000"/>
                          </a:solidFill>
                          <a:latin typeface="Times New Roman" pitchFamily="18" charset="0"/>
                        </a:rPr>
                        <a:t> </a:t>
                      </a:r>
                      <a:r>
                        <a:rPr lang="en-US" altLang="zh-CN" sz="1600" b="1">
                          <a:solidFill>
                            <a:srgbClr val="000000"/>
                          </a:solidFill>
                          <a:latin typeface="Times New Roman" pitchFamily="18" charset="0"/>
                        </a:rPr>
                        <a:t>782,521</a:t>
                      </a:r>
                      <a:endParaRPr lang="en-US" altLang="zh-CN" sz="1600" b="1">
                        <a:latin typeface="Times New Roman" pitchFamily="18" charset="0"/>
                      </a:endParaRPr>
                    </a:p>
                  </a:txBody>
                  <a:tcPr anchor="ctr">
                    <a:lnL>
                      <a:noFill/>
                    </a:lnL>
                    <a:lnR>
                      <a:noFill/>
                      <a:miter lim="800000"/>
                    </a:lnR>
                    <a:lnT>
                      <a:noFill/>
                      <a:miter lim="800000"/>
                    </a:lnT>
                    <a:lnB>
                      <a:noFill/>
                    </a:lnB>
                    <a:solidFill>
                      <a:srgbClr val="FFFFEE"/>
                    </a:solidFill>
                  </a:tcPr>
                </a:tc>
              </a:tr>
              <a:tr h="536575">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pPr>
                      <a:r>
                        <a:rPr lang="zh-CN" altLang="en-US" sz="1600" b="1">
                          <a:solidFill>
                            <a:srgbClr val="0000FF"/>
                          </a:solidFill>
                          <a:latin typeface="Times New Roman" pitchFamily="18" charset="0"/>
                        </a:rPr>
                        <a:t>成交额</a:t>
                      </a:r>
                      <a:endParaRPr lang="zh-CN" altLang="en-US" sz="1600" b="1">
                        <a:latin typeface="Times New Roman" pitchFamily="18" charset="0"/>
                      </a:endParaRPr>
                    </a:p>
                  </a:txBody>
                  <a:tcPr anchor="ctr">
                    <a:lnL>
                      <a:noFill/>
                      <a:miter lim="800000"/>
                    </a:lnL>
                    <a:lnR>
                      <a:noFill/>
                    </a:lnR>
                    <a:lnT>
                      <a:noFill/>
                    </a:lnT>
                    <a:lnB>
                      <a:noFill/>
                    </a:lnB>
                    <a:solidFill>
                      <a:srgbClr val="FFFFEE"/>
                    </a:solid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spcBef>
                          <a:spcPct val="0"/>
                        </a:spcBef>
                        <a:buClrTx/>
                        <a:buFontTx/>
                        <a:buNone/>
                      </a:pPr>
                      <a:r>
                        <a:rPr lang="zh-CN" altLang="en-US" sz="1600" b="1">
                          <a:solidFill>
                            <a:srgbClr val="000000"/>
                          </a:solidFill>
                          <a:latin typeface="Times New Roman" pitchFamily="18" charset="0"/>
                        </a:rPr>
                        <a:t> </a:t>
                      </a:r>
                      <a:r>
                        <a:rPr lang="en-US" altLang="zh-CN" sz="1600" b="1">
                          <a:solidFill>
                            <a:srgbClr val="0000FF"/>
                          </a:solidFill>
                          <a:latin typeface="Times New Roman" pitchFamily="18" charset="0"/>
                        </a:rPr>
                        <a:t>523.86 </a:t>
                      </a:r>
                      <a:r>
                        <a:rPr lang="zh-CN" altLang="en-US" sz="1600" b="1">
                          <a:solidFill>
                            <a:srgbClr val="0000FF"/>
                          </a:solidFill>
                          <a:latin typeface="Times New Roman" pitchFamily="18" charset="0"/>
                        </a:rPr>
                        <a:t>亿元</a:t>
                      </a:r>
                      <a:endParaRPr lang="zh-CN" altLang="en-US" sz="1600" b="1">
                        <a:latin typeface="Times New Roman" pitchFamily="18" charset="0"/>
                      </a:endParaRPr>
                    </a:p>
                  </a:txBody>
                  <a:tcPr anchor="ctr">
                    <a:lnL>
                      <a:noFill/>
                    </a:lnL>
                    <a:lnR>
                      <a:noFill/>
                      <a:miter lim="800000"/>
                    </a:lnR>
                    <a:lnT>
                      <a:noFill/>
                    </a:lnT>
                    <a:lnB>
                      <a:noFill/>
                    </a:lnB>
                    <a:solidFill>
                      <a:srgbClr val="FFFFEE"/>
                    </a:solidFill>
                  </a:tcPr>
                </a:tc>
              </a:tr>
              <a:tr h="538162">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pPr>
                      <a:r>
                        <a:rPr lang="zh-CN" altLang="en-US" sz="1600" b="1">
                          <a:solidFill>
                            <a:srgbClr val="000000"/>
                          </a:solidFill>
                          <a:latin typeface="Times New Roman" pitchFamily="18" charset="0"/>
                        </a:rPr>
                        <a:t>最　高</a:t>
                      </a:r>
                      <a:endParaRPr lang="zh-CN" altLang="en-US" sz="1600" b="1">
                        <a:latin typeface="Times New Roman" pitchFamily="18" charset="0"/>
                      </a:endParaRPr>
                    </a:p>
                  </a:txBody>
                  <a:tcPr anchor="ctr">
                    <a:lnL>
                      <a:noFill/>
                      <a:miter lim="800000"/>
                    </a:lnL>
                    <a:lnR>
                      <a:noFill/>
                    </a:lnR>
                    <a:lnT>
                      <a:noFill/>
                    </a:lnT>
                    <a:lnB>
                      <a:noFill/>
                    </a:lnB>
                    <a:solidFill>
                      <a:srgbClr val="FFFFEE"/>
                    </a:solid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spcBef>
                          <a:spcPct val="0"/>
                        </a:spcBef>
                        <a:buClrTx/>
                        <a:buFontTx/>
                        <a:buNone/>
                      </a:pPr>
                      <a:r>
                        <a:rPr lang="zh-CN" altLang="en-US" sz="1600" b="1">
                          <a:solidFill>
                            <a:srgbClr val="000000"/>
                          </a:solidFill>
                          <a:latin typeface="Times New Roman" pitchFamily="18" charset="0"/>
                        </a:rPr>
                        <a:t> </a:t>
                      </a:r>
                      <a:r>
                        <a:rPr lang="en-US" altLang="zh-CN" sz="1600" b="1">
                          <a:solidFill>
                            <a:srgbClr val="000000"/>
                          </a:solidFill>
                          <a:latin typeface="Times New Roman" pitchFamily="18" charset="0"/>
                        </a:rPr>
                        <a:t>2,335.23</a:t>
                      </a:r>
                      <a:endParaRPr lang="en-US" altLang="zh-CN" sz="1600" b="1">
                        <a:latin typeface="Times New Roman" pitchFamily="18" charset="0"/>
                      </a:endParaRPr>
                    </a:p>
                  </a:txBody>
                  <a:tcPr anchor="ctr">
                    <a:lnL>
                      <a:noFill/>
                    </a:lnL>
                    <a:lnR>
                      <a:noFill/>
                      <a:miter lim="800000"/>
                    </a:lnR>
                    <a:lnT>
                      <a:noFill/>
                    </a:lnT>
                    <a:lnB>
                      <a:noFill/>
                    </a:lnB>
                    <a:solidFill>
                      <a:srgbClr val="FFFFEE"/>
                    </a:solidFill>
                  </a:tcPr>
                </a:tc>
              </a:tr>
              <a:tr h="538162">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pPr>
                      <a:r>
                        <a:rPr lang="zh-CN" altLang="en-US" sz="1600" b="1">
                          <a:solidFill>
                            <a:srgbClr val="000000"/>
                          </a:solidFill>
                          <a:latin typeface="Times New Roman" pitchFamily="18" charset="0"/>
                        </a:rPr>
                        <a:t>最　低</a:t>
                      </a:r>
                      <a:endParaRPr lang="zh-CN" altLang="en-US" sz="1600" b="1">
                        <a:latin typeface="Times New Roman" pitchFamily="18" charset="0"/>
                      </a:endParaRPr>
                    </a:p>
                  </a:txBody>
                  <a:tcPr anchor="ctr">
                    <a:lnL>
                      <a:noFill/>
                      <a:miter lim="800000"/>
                    </a:lnL>
                    <a:lnR>
                      <a:noFill/>
                    </a:lnR>
                    <a:lnT>
                      <a:noFill/>
                    </a:lnT>
                    <a:lnB>
                      <a:noFill/>
                    </a:lnB>
                    <a:solidFill>
                      <a:srgbClr val="FFFFEE"/>
                    </a:solid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spcBef>
                          <a:spcPct val="0"/>
                        </a:spcBef>
                        <a:buClrTx/>
                        <a:buFontTx/>
                        <a:buNone/>
                      </a:pPr>
                      <a:r>
                        <a:rPr lang="zh-CN" altLang="en-US" sz="1600" b="1">
                          <a:solidFill>
                            <a:srgbClr val="000000"/>
                          </a:solidFill>
                          <a:latin typeface="Times New Roman" pitchFamily="18" charset="0"/>
                        </a:rPr>
                        <a:t> </a:t>
                      </a:r>
                      <a:r>
                        <a:rPr lang="en-US" altLang="zh-CN" sz="1600" b="1">
                          <a:solidFill>
                            <a:srgbClr val="000000"/>
                          </a:solidFill>
                          <a:latin typeface="Times New Roman" pitchFamily="18" charset="0"/>
                        </a:rPr>
                        <a:t>2,277.28</a:t>
                      </a:r>
                      <a:endParaRPr lang="en-US" altLang="zh-CN" sz="1600" b="1">
                        <a:latin typeface="Times New Roman" pitchFamily="18" charset="0"/>
                      </a:endParaRPr>
                    </a:p>
                  </a:txBody>
                  <a:tcPr anchor="ctr">
                    <a:lnL>
                      <a:noFill/>
                    </a:lnL>
                    <a:lnR>
                      <a:noFill/>
                      <a:miter lim="800000"/>
                    </a:lnR>
                    <a:lnT>
                      <a:noFill/>
                    </a:lnT>
                    <a:lnB>
                      <a:noFill/>
                    </a:lnB>
                    <a:solidFill>
                      <a:srgbClr val="FFFFEE"/>
                    </a:solidFill>
                  </a:tcPr>
                </a:tc>
              </a:tr>
              <a:tr h="536575">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pPr>
                      <a:r>
                        <a:rPr lang="zh-CN" altLang="en-US" sz="1600" b="1">
                          <a:solidFill>
                            <a:srgbClr val="000000"/>
                          </a:solidFill>
                          <a:latin typeface="Times New Roman" pitchFamily="18" charset="0"/>
                        </a:rPr>
                        <a:t>今开盘</a:t>
                      </a:r>
                      <a:endParaRPr lang="zh-CN" altLang="en-US" sz="1600" b="1">
                        <a:latin typeface="Times New Roman" pitchFamily="18" charset="0"/>
                      </a:endParaRPr>
                    </a:p>
                  </a:txBody>
                  <a:tcPr anchor="ctr">
                    <a:lnL>
                      <a:noFill/>
                      <a:miter lim="800000"/>
                    </a:lnL>
                    <a:lnR>
                      <a:noFill/>
                    </a:lnR>
                    <a:lnT>
                      <a:noFill/>
                    </a:lnT>
                    <a:lnB>
                      <a:noFill/>
                    </a:lnB>
                    <a:solidFill>
                      <a:srgbClr val="FFFFEE"/>
                    </a:solid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spcBef>
                          <a:spcPct val="0"/>
                        </a:spcBef>
                        <a:buClrTx/>
                        <a:buFontTx/>
                        <a:buNone/>
                      </a:pPr>
                      <a:r>
                        <a:rPr lang="zh-CN" altLang="en-US" sz="1600" b="1">
                          <a:solidFill>
                            <a:srgbClr val="000000"/>
                          </a:solidFill>
                          <a:latin typeface="Times New Roman" pitchFamily="18" charset="0"/>
                        </a:rPr>
                        <a:t> </a:t>
                      </a:r>
                      <a:r>
                        <a:rPr lang="en-US" altLang="zh-CN" sz="1600" b="1">
                          <a:solidFill>
                            <a:srgbClr val="000000"/>
                          </a:solidFill>
                          <a:latin typeface="Times New Roman" pitchFamily="18" charset="0"/>
                        </a:rPr>
                        <a:t>2,277.28</a:t>
                      </a:r>
                      <a:endParaRPr lang="en-US" altLang="zh-CN" sz="1600" b="1">
                        <a:latin typeface="Times New Roman" pitchFamily="18" charset="0"/>
                      </a:endParaRPr>
                    </a:p>
                  </a:txBody>
                  <a:tcPr anchor="ctr">
                    <a:lnL>
                      <a:noFill/>
                    </a:lnL>
                    <a:lnR>
                      <a:noFill/>
                      <a:miter lim="800000"/>
                    </a:lnR>
                    <a:lnT>
                      <a:noFill/>
                    </a:lnT>
                    <a:lnB>
                      <a:noFill/>
                    </a:lnB>
                    <a:solidFill>
                      <a:srgbClr val="FFFFEE"/>
                    </a:solidFill>
                  </a:tcPr>
                </a:tc>
              </a:tr>
              <a:tr h="538162">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pPr>
                      <a:r>
                        <a:rPr lang="zh-CN" altLang="en-US" sz="1600" b="1">
                          <a:solidFill>
                            <a:srgbClr val="000000"/>
                          </a:solidFill>
                          <a:latin typeface="Times New Roman" pitchFamily="18" charset="0"/>
                        </a:rPr>
                        <a:t>昨收盘</a:t>
                      </a:r>
                      <a:endParaRPr lang="zh-CN" altLang="en-US" sz="1600" b="1">
                        <a:latin typeface="Times New Roman" pitchFamily="18" charset="0"/>
                      </a:endParaRPr>
                    </a:p>
                  </a:txBody>
                  <a:tcPr anchor="ctr">
                    <a:lnL>
                      <a:noFill/>
                      <a:miter lim="800000"/>
                    </a:lnL>
                    <a:lnR>
                      <a:noFill/>
                    </a:lnR>
                    <a:lnT>
                      <a:noFill/>
                    </a:lnT>
                    <a:lnB>
                      <a:noFill/>
                      <a:miter lim="800000"/>
                    </a:lnB>
                    <a:solidFill>
                      <a:srgbClr val="FFFFEE"/>
                    </a:solid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spcBef>
                          <a:spcPct val="0"/>
                        </a:spcBef>
                        <a:buClrTx/>
                        <a:buFontTx/>
                        <a:buNone/>
                      </a:pPr>
                      <a:r>
                        <a:rPr lang="zh-CN" altLang="en-US" sz="1600" b="1">
                          <a:solidFill>
                            <a:srgbClr val="000000"/>
                          </a:solidFill>
                          <a:latin typeface="Times New Roman" pitchFamily="18" charset="0"/>
                        </a:rPr>
                        <a:t> </a:t>
                      </a:r>
                      <a:r>
                        <a:rPr lang="en-US" altLang="zh-CN" sz="1600" b="1">
                          <a:solidFill>
                            <a:srgbClr val="000000"/>
                          </a:solidFill>
                          <a:latin typeface="Times New Roman" pitchFamily="18" charset="0"/>
                        </a:rPr>
                        <a:t>2,273.91</a:t>
                      </a:r>
                      <a:endParaRPr lang="en-US" altLang="zh-CN" sz="1600" b="1">
                        <a:latin typeface="Times New Roman" pitchFamily="18" charset="0"/>
                      </a:endParaRPr>
                    </a:p>
                  </a:txBody>
                  <a:tcPr anchor="ctr">
                    <a:lnL>
                      <a:noFill/>
                    </a:lnL>
                    <a:lnR>
                      <a:noFill/>
                      <a:miter lim="800000"/>
                    </a:lnR>
                    <a:lnT>
                      <a:noFill/>
                    </a:lnT>
                    <a:lnB>
                      <a:noFill/>
                      <a:miter lim="800000"/>
                    </a:lnB>
                    <a:solidFill>
                      <a:srgbClr val="FFFFEE"/>
                    </a:solidFill>
                  </a:tcPr>
                </a:tc>
              </a:tr>
            </a:tbl>
          </a:graphicData>
        </a:graphic>
      </p:graphicFrame>
      <p:sp>
        <p:nvSpPr>
          <p:cNvPr id="156728" name=""/>
          <p:cNvSpPr/>
          <p:nvPr/>
        </p:nvSpPr>
        <p:spPr>
          <a:xfrm>
            <a:off x="7278688" y="1196975"/>
            <a:ext cx="1839912" cy="455612"/>
          </a:xfrm>
          <a:prstGeom prst="rect">
            <a:avLst/>
          </a:prstGeom>
          <a:noFill/>
          <a:ln>
            <a:noFill/>
            <a:miter lim="800000"/>
          </a:ln>
        </p:spPr>
        <p:txBody>
          <a:bodyPr wrap="none" tIns="44436" anchor="ctr"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lang="en-US" altLang="zh-CN" sz="1600" b="1">
                <a:solidFill>
                  <a:srgbClr val="FF0000"/>
                </a:solidFill>
              </a:rPr>
              <a:t>+58.53 </a:t>
            </a:r>
            <a:r>
              <a:rPr lang="en-US" altLang="zh-CN" b="1">
                <a:solidFill>
                  <a:srgbClr val="FF0000"/>
                </a:solidFill>
              </a:rPr>
              <a:t>  </a:t>
            </a:r>
            <a:r>
              <a:rPr lang="en-US" altLang="zh-CN" sz="600" b="1">
                <a:solidFill>
                  <a:srgbClr val="FF0000"/>
                </a:solidFill>
              </a:rPr>
              <a:t> </a:t>
            </a:r>
            <a:r>
              <a:rPr lang="en-US" altLang="zh-CN" b="1">
                <a:solidFill>
                  <a:srgbClr val="FF0000"/>
                </a:solidFill>
              </a:rPr>
              <a:t> </a:t>
            </a:r>
            <a:r>
              <a:rPr lang="en-US" altLang="zh-CN" sz="1800" b="1">
                <a:solidFill>
                  <a:srgbClr val="FF0000"/>
                </a:solidFill>
              </a:rPr>
              <a:t>2.57%</a:t>
            </a:r>
            <a:r>
              <a:rPr lang="en-US" altLang="zh-CN" sz="1800"/>
              <a:t> </a:t>
            </a:r>
            <a:r>
              <a:rPr lang="en-US" altLang="zh-CN" b="1">
                <a:solidFill>
                  <a:srgbClr val="FF0000"/>
                </a:solidFill>
              </a:rPr>
              <a:t> </a:t>
            </a:r>
            <a:endParaRPr lang="en-US" altLang="zh-CN" b="1">
              <a:solidFill>
                <a:srgbClr val="FF0000"/>
              </a:solidFill>
            </a:endParaRPr>
          </a:p>
        </p:txBody>
      </p:sp>
      <p:pic>
        <p:nvPicPr>
          <p:cNvPr id="156729" name=""/>
          <p:cNvPicPr/>
          <p:nvPr/>
        </p:nvPicPr>
        <p:blipFill>
          <a:blip r:embed="rId3"/>
          <a:stretch>
            <a:fillRect/>
          </a:stretch>
        </p:blipFill>
        <p:spPr>
          <a:xfrm>
            <a:off x="4233862" y="3246438"/>
            <a:ext cx="114300" cy="95250"/>
          </a:xfrm>
          <a:prstGeom prst="rect">
            <a:avLst/>
          </a:prstGeom>
          <a:noFill/>
          <a:ln>
            <a:miter lim="800000"/>
          </a:ln>
        </p:spPr>
      </p:pic>
      <p:sp>
        <p:nvSpPr>
          <p:cNvPr id="156738" name="Date Placeholder 1"/>
          <p:cNvSpPr>
            <a:spLocks noGrp="1"/>
          </p:cNvSpPr>
          <p:nvPr>
            <p:ph type="dt" sz="half"/>
          </p:nvPr>
        </p:nvSpPr>
        <p:spPr/>
        <p:txBody>
          <a:bodyPr/>
          <a:lstStyle/>
          <a:p>
            <a:pPr lvl="0"/>
            <a:fld id="{E10323E6-FD76-410D-97D9-5ED22FAA532F}" type="datetime1">
              <a:rPr lang="zh-CN" altLang="en-US" sz="1400">
                <a:latin typeface="Arial" pitchFamily="34" charset="0"/>
              </a:rPr>
              <a:t>2024/9/7</a:t>
            </a:fld>
            <a:endParaRPr lang="en-US" altLang="zh-CN" sz="1400">
              <a:latin typeface="Arial" pitchFamily="34" charset="0"/>
            </a:endParaRPr>
          </a:p>
        </p:txBody>
      </p:sp>
      <p:sp>
        <p:nvSpPr>
          <p:cNvPr id="156739" name="Slide Number Placeholder 3"/>
          <p:cNvSpPr>
            <a:spLocks noGrp="1"/>
          </p:cNvSpPr>
          <p:nvPr>
            <p:ph type="sldNum" sz="quarter" idx="2"/>
          </p:nvPr>
        </p:nvSpPr>
        <p:spPr/>
        <p:txBody>
          <a:bodyPr/>
          <a:lstStyle/>
          <a:p>
            <a:pPr lvl="0" algn="r"/>
            <a:fld id="{37CC3C51-20EE-4B61-AC35-CE42A78D8A11}" type="slidenum">
              <a:rPr lang="zh-CN" altLang="en-US" sz="1400">
                <a:latin typeface="Arial" pitchFamily="34" charset="0"/>
              </a:rPr>
              <a:t>1</a:t>
            </a:fld>
            <a:endParaRPr lang="en-US"/>
          </a:p>
        </p:txBody>
      </p:sp>
      <p:sp>
        <p:nvSpPr>
          <p:cNvPr id="156740" name="Footer Placeholder 2"/>
          <p:cNvSpPr>
            <a:spLocks noGrp="1"/>
          </p:cNvSpPr>
          <p:nvPr>
            <p:ph type="ftr" sz="quarter" idx="1"/>
          </p:nvPr>
        </p:nvSpPr>
        <p:spPr/>
        <p:txBody>
          <a:bodyPr/>
          <a:lstStyle/>
          <a:p>
            <a:pPr lvl="0" algn="ctr"/>
            <a:fld id="{8E412B85-BF84-4D3D-8AEB-BD23641D4209}" type="footer">
              <a:rPr lang="zh-CN" altLang="en-US" sz="1400">
                <a:latin typeface="Arial" pitchFamily="34" charset="0"/>
              </a:rPr>
              <a:t/>
            </a:fld>
            <a:endParaRPr lang="en-US" altLang="zh-CN" sz="1400">
              <a:latin typeface="Arial" pitchFamily="34" charset="0"/>
            </a:endParaRPr>
          </a:p>
        </p:txBody>
      </p:sp>
      <p:sp>
        <p:nvSpPr>
          <p:cNvPr id="156741" name="TextBox 156740"/>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158722" name=""/>
          <p:cNvPicPr/>
          <p:nvPr/>
        </p:nvPicPr>
        <p:blipFill>
          <a:blip r:embed="rId2"/>
          <a:stretch>
            <a:fillRect/>
          </a:stretch>
        </p:blipFill>
        <p:spPr>
          <a:xfrm>
            <a:off x="0" y="0"/>
            <a:ext cx="9144000" cy="6858000"/>
          </a:xfrm>
          <a:prstGeom prst="rect">
            <a:avLst/>
          </a:prstGeom>
          <a:noFill/>
          <a:ln>
            <a:noFill/>
            <a:miter lim="800000"/>
          </a:ln>
          <a:effectLst/>
        </p:spPr>
      </p:pic>
      <p:sp>
        <p:nvSpPr>
          <p:cNvPr id="158723" name="Date Placeholder 1"/>
          <p:cNvSpPr>
            <a:spLocks noGrp="1"/>
          </p:cNvSpPr>
          <p:nvPr>
            <p:ph type="dt" sz="half"/>
          </p:nvPr>
        </p:nvSpPr>
        <p:spPr/>
        <p:txBody>
          <a:bodyPr/>
          <a:lstStyle/>
          <a:p>
            <a:pPr lvl="0"/>
            <a:fld id="{498F496F-B85B-42AE-8594-A193F109828C}" type="datetime1">
              <a:rPr lang="zh-CN" altLang="en-US" sz="1400">
                <a:latin typeface="Arial" pitchFamily="34" charset="0"/>
              </a:rPr>
              <a:t>2024/9/7</a:t>
            </a:fld>
            <a:endParaRPr lang="en-US" altLang="zh-CN" sz="1400">
              <a:latin typeface="Arial" pitchFamily="34" charset="0"/>
            </a:endParaRPr>
          </a:p>
        </p:txBody>
      </p:sp>
      <p:sp>
        <p:nvSpPr>
          <p:cNvPr id="158724" name="Slide Number Placeholder 3"/>
          <p:cNvSpPr>
            <a:spLocks noGrp="1"/>
          </p:cNvSpPr>
          <p:nvPr>
            <p:ph type="sldNum" sz="quarter" idx="2"/>
          </p:nvPr>
        </p:nvSpPr>
        <p:spPr/>
        <p:txBody>
          <a:bodyPr/>
          <a:lstStyle/>
          <a:p>
            <a:pPr lvl="0" algn="r"/>
            <a:fld id="{D237E28F-274F-4ED3-BF14-612AFAE3D8C0}" type="slidenum">
              <a:rPr lang="zh-CN" altLang="en-US" sz="1400">
                <a:latin typeface="Arial" pitchFamily="34" charset="0"/>
              </a:rPr>
              <a:t>2</a:t>
            </a:fld>
            <a:endParaRPr lang="en-US"/>
          </a:p>
        </p:txBody>
      </p:sp>
      <p:sp>
        <p:nvSpPr>
          <p:cNvPr id="158725" name="Footer Placeholder 2"/>
          <p:cNvSpPr>
            <a:spLocks noGrp="1"/>
          </p:cNvSpPr>
          <p:nvPr>
            <p:ph type="ftr" sz="quarter" idx="1"/>
          </p:nvPr>
        </p:nvSpPr>
        <p:spPr/>
        <p:txBody>
          <a:bodyPr/>
          <a:lstStyle/>
          <a:p>
            <a:pPr lvl="0" algn="ctr"/>
            <a:fld id="{FB9E9D5C-B5BA-4FC3-A48A-98352FDD359D}" type="footer">
              <a:rPr lang="zh-CN" altLang="en-US" sz="1400">
                <a:latin typeface="Arial" pitchFamily="34" charset="0"/>
              </a:rPr>
              <a:t/>
            </a:fld>
            <a:endParaRPr lang="en-US" altLang="zh-CN" sz="1400">
              <a:latin typeface="Arial" pitchFamily="34" charset="0"/>
            </a:endParaRPr>
          </a:p>
        </p:txBody>
      </p:sp>
      <p:sp>
        <p:nvSpPr>
          <p:cNvPr id="158726" name="TextBox 158725"/>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60770"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pitchFamily="34" charset="0"/>
                <a:ea typeface="宋体" pitchFamily="2" charset="-122"/>
              </a:defRPr>
            </a:lvl1pPr>
          </a:lstStyle>
          <a:p>
            <a:pPr lvl="0"/>
            <a:r>
              <a:t>生活中常见的指数</a:t>
            </a:r>
          </a:p>
        </p:txBody>
      </p:sp>
      <p:sp>
        <p:nvSpPr>
          <p:cNvPr id="160771" name=""/>
          <p:cNvSpPr/>
          <p:nvPr>
            <p:ph type="body" idx="4294967295"/>
          </p:nvPr>
        </p:nvSpPr>
        <p:spPr>
          <a:xfrm>
            <a:off x="5076825" y="1916112"/>
            <a:ext cx="3643312" cy="36083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2000" b="0" i="0" u="none" baseline="0">
                <a:solidFill>
                  <a:schemeClr val="tx1"/>
                </a:solidFill>
                <a:latin typeface="Arial" pitchFamily="34" charset="0"/>
                <a:ea typeface="宋体" pitchFamily="2" charset="-122"/>
              </a:defRPr>
            </a:lvl5pPr>
          </a:lstStyle>
          <a:p>
            <a:pPr lvl="0"/>
            <a:r>
              <a:rPr lang="zh-CN" altLang="en-US" sz="2800" b="1">
                <a:solidFill>
                  <a:schemeClr val="hlink"/>
                </a:solidFill>
                <a:ea typeface="楷体_GB2312" pitchFamily="49" charset="-122"/>
              </a:rPr>
              <a:t>空气污染指数</a:t>
            </a:r>
            <a:endParaRPr lang="zh-CN" altLang="en-US" sz="2800" b="1">
              <a:solidFill>
                <a:schemeClr val="hlink"/>
              </a:solidFill>
              <a:ea typeface="楷体_GB2312" pitchFamily="49" charset="-122"/>
            </a:endParaRPr>
          </a:p>
          <a:p>
            <a:pPr lvl="0"/>
            <a:r>
              <a:rPr lang="zh-CN" altLang="en-US" sz="2800" b="1">
                <a:solidFill>
                  <a:schemeClr val="hlink"/>
                </a:solidFill>
                <a:ea typeface="楷体_GB2312" pitchFamily="49" charset="-122"/>
              </a:rPr>
              <a:t>紫外线等级指数</a:t>
            </a:r>
            <a:endParaRPr lang="zh-CN" altLang="en-US" sz="2800" b="1">
              <a:solidFill>
                <a:schemeClr val="hlink"/>
              </a:solidFill>
              <a:ea typeface="楷体_GB2312" pitchFamily="49" charset="-122"/>
            </a:endParaRPr>
          </a:p>
          <a:p>
            <a:pPr lvl="0"/>
            <a:r>
              <a:rPr lang="zh-CN" altLang="en-US" sz="2800" b="1">
                <a:solidFill>
                  <a:schemeClr val="hlink"/>
                </a:solidFill>
                <a:ea typeface="楷体_GB2312" pitchFamily="49" charset="-122"/>
              </a:rPr>
              <a:t>舒适度等级指数</a:t>
            </a:r>
            <a:endParaRPr lang="zh-CN" altLang="en-US" sz="2800" b="1">
              <a:solidFill>
                <a:schemeClr val="hlink"/>
              </a:solidFill>
              <a:ea typeface="楷体_GB2312" pitchFamily="49" charset="-122"/>
            </a:endParaRPr>
          </a:p>
          <a:p>
            <a:pPr lvl="0"/>
            <a:r>
              <a:rPr lang="zh-CN" altLang="en-US" sz="2800" b="1">
                <a:solidFill>
                  <a:schemeClr val="hlink"/>
                </a:solidFill>
                <a:ea typeface="楷体_GB2312" pitchFamily="49" charset="-122"/>
              </a:rPr>
              <a:t>穿衣气象指数</a:t>
            </a:r>
            <a:endParaRPr lang="zh-CN" altLang="en-US" sz="2800" b="1">
              <a:solidFill>
                <a:schemeClr val="hlink"/>
              </a:solidFill>
              <a:ea typeface="楷体_GB2312" pitchFamily="49" charset="-122"/>
            </a:endParaRPr>
          </a:p>
          <a:p>
            <a:pPr lvl="0"/>
            <a:r>
              <a:rPr lang="en-US" altLang="zh-CN" sz="2800" b="1">
                <a:solidFill>
                  <a:schemeClr val="hlink"/>
                </a:solidFill>
                <a:ea typeface="楷体_GB2312" pitchFamily="49" charset="-122"/>
              </a:rPr>
              <a:t>“</a:t>
            </a:r>
            <a:r>
              <a:rPr lang="zh-CN" altLang="en-US" sz="2800" b="1">
                <a:solidFill>
                  <a:schemeClr val="hlink"/>
                </a:solidFill>
                <a:ea typeface="楷体_GB2312" pitchFamily="49" charset="-122"/>
              </a:rPr>
              <a:t>超女</a:t>
            </a:r>
            <a:r>
              <a:rPr lang="en-US" altLang="zh-CN" sz="2800" b="1">
                <a:solidFill>
                  <a:schemeClr val="hlink"/>
                </a:solidFill>
                <a:ea typeface="楷体_GB2312" pitchFamily="49" charset="-122"/>
              </a:rPr>
              <a:t>”</a:t>
            </a:r>
            <a:r>
              <a:rPr lang="zh-CN" altLang="en-US" sz="2800" b="1">
                <a:solidFill>
                  <a:schemeClr val="hlink"/>
                </a:solidFill>
                <a:ea typeface="楷体_GB2312" pitchFamily="49" charset="-122"/>
              </a:rPr>
              <a:t>人气指数</a:t>
            </a:r>
            <a:endParaRPr lang="zh-CN" altLang="en-US" sz="2800" b="1">
              <a:solidFill>
                <a:schemeClr val="hlink"/>
              </a:solidFill>
              <a:ea typeface="楷体_GB2312" pitchFamily="49" charset="-122"/>
            </a:endParaRPr>
          </a:p>
          <a:p>
            <a:pPr lvl="0"/>
            <a:r>
              <a:rPr lang="zh-CN" altLang="en-US" sz="2800" b="1">
                <a:solidFill>
                  <a:schemeClr val="hlink"/>
                </a:solidFill>
                <a:ea typeface="楷体_GB2312" pitchFamily="49" charset="-122"/>
              </a:rPr>
              <a:t>“快男”人气指数</a:t>
            </a:r>
            <a:endParaRPr lang="zh-CN" altLang="en-US" sz="2800" b="1">
              <a:solidFill>
                <a:schemeClr val="hlink"/>
              </a:solidFill>
              <a:ea typeface="楷体_GB2312" pitchFamily="49" charset="-122"/>
            </a:endParaRPr>
          </a:p>
          <a:p>
            <a:pPr lvl="0">
              <a:buNone/>
            </a:pPr>
            <a:r>
              <a:rPr lang="zh-CN" altLang="en-US" sz="2800" b="1">
                <a:solidFill>
                  <a:schemeClr val="hlink"/>
                </a:solidFill>
                <a:ea typeface="楷体_GB2312" pitchFamily="49" charset="-122"/>
              </a:rPr>
              <a:t>　　……</a:t>
            </a:r>
            <a:endParaRPr lang="zh-CN" altLang="en-US" sz="2800" b="1">
              <a:solidFill>
                <a:schemeClr val="hlink"/>
              </a:solidFill>
              <a:ea typeface="楷体_GB2312" pitchFamily="49" charset="-122"/>
            </a:endParaRPr>
          </a:p>
        </p:txBody>
      </p:sp>
      <p:sp>
        <p:nvSpPr>
          <p:cNvPr id="160778" name=""/>
          <p:cNvSpPr/>
          <p:nvPr/>
        </p:nvSpPr>
        <p:spPr>
          <a:xfrm>
            <a:off x="685800" y="1828800"/>
            <a:ext cx="3886200" cy="3352800"/>
          </a:xfrm>
          <a:prstGeom prst="rect">
            <a:avLst/>
          </a:prstGeom>
          <a:noFill/>
          <a:ln>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marL="342900" lvl="0" indent="-342900">
              <a:spcBef>
                <a:spcPct val="20000"/>
              </a:spcBef>
              <a:buClr>
                <a:schemeClr val="hlink"/>
              </a:buClr>
              <a:buFont typeface="Wingdings" pitchFamily="2" charset="2"/>
              <a:buChar char="§"/>
            </a:pPr>
            <a:r>
              <a:rPr kumimoji="1" lang="zh-CN" altLang="en-US" sz="3200" b="1">
                <a:solidFill>
                  <a:schemeClr val="hlink"/>
                </a:solidFill>
                <a:latin typeface="楷体_GB2312" pitchFamily="49" charset="-122"/>
                <a:ea typeface="楷体_GB2312" pitchFamily="49" charset="-122"/>
              </a:rPr>
              <a:t>工业生产指数</a:t>
            </a:r>
            <a:endParaRPr lang="zh-CN" altLang="en-US" sz="3200">
              <a:latin typeface="楷体_GB2312" pitchFamily="49" charset="-122"/>
              <a:ea typeface="楷体_GB2312" pitchFamily="49" charset="-122"/>
            </a:endParaRPr>
          </a:p>
          <a:p>
            <a:pPr marL="342900" lvl="0" indent="-342900">
              <a:spcBef>
                <a:spcPct val="20000"/>
              </a:spcBef>
              <a:buClr>
                <a:schemeClr val="hlink"/>
              </a:buClr>
              <a:buFont typeface="Wingdings" pitchFamily="2" charset="2"/>
              <a:buChar char="§"/>
            </a:pPr>
            <a:r>
              <a:rPr kumimoji="1" lang="zh-CN" altLang="en-US" sz="3200" b="1">
                <a:solidFill>
                  <a:schemeClr val="hlink"/>
                </a:solidFill>
                <a:latin typeface="楷体_GB2312" pitchFamily="49" charset="-122"/>
                <a:ea typeface="楷体_GB2312" pitchFamily="49" charset="-122"/>
              </a:rPr>
              <a:t>生产价格指数(</a:t>
            </a:r>
            <a:r>
              <a:rPr kumimoji="1" lang="en-US" altLang="zh-CN" sz="3200" b="1">
                <a:solidFill>
                  <a:schemeClr val="hlink"/>
                </a:solidFill>
                <a:latin typeface="楷体_GB2312" pitchFamily="49" charset="-122"/>
                <a:ea typeface="楷体_GB2312" pitchFamily="49" charset="-122"/>
              </a:rPr>
              <a:t>PPI)</a:t>
            </a:r>
            <a:endParaRPr kumimoji="1" lang="en-US" altLang="zh-CN" sz="3200" b="1">
              <a:solidFill>
                <a:schemeClr val="hlink"/>
              </a:solidFill>
              <a:latin typeface="楷体_GB2312" pitchFamily="49" charset="-122"/>
              <a:ea typeface="楷体_GB2312" pitchFamily="49" charset="-122"/>
            </a:endParaRPr>
          </a:p>
          <a:p>
            <a:pPr marL="342900" lvl="0" indent="-342900">
              <a:spcBef>
                <a:spcPct val="20000"/>
              </a:spcBef>
              <a:buClr>
                <a:schemeClr val="hlink"/>
              </a:buClr>
              <a:buFont typeface="Wingdings" pitchFamily="2" charset="2"/>
              <a:buChar char="§"/>
            </a:pPr>
            <a:r>
              <a:rPr kumimoji="1" lang="zh-CN" altLang="en-US" sz="3200" b="1">
                <a:solidFill>
                  <a:schemeClr val="hlink"/>
                </a:solidFill>
                <a:latin typeface="楷体_GB2312" pitchFamily="49" charset="-122"/>
                <a:ea typeface="楷体_GB2312" pitchFamily="49" charset="-122"/>
              </a:rPr>
              <a:t>消费价格指数(</a:t>
            </a:r>
            <a:r>
              <a:rPr kumimoji="1" lang="en-US" altLang="zh-CN" sz="3200" b="1">
                <a:solidFill>
                  <a:schemeClr val="hlink"/>
                </a:solidFill>
                <a:latin typeface="楷体_GB2312" pitchFamily="49" charset="-122"/>
                <a:ea typeface="楷体_GB2312" pitchFamily="49" charset="-122"/>
              </a:rPr>
              <a:t>CPI)</a:t>
            </a:r>
            <a:endParaRPr lang="zh-CN" altLang="en-US" sz="3200">
              <a:latin typeface="楷体_GB2312" pitchFamily="49" charset="-122"/>
              <a:ea typeface="楷体_GB2312" pitchFamily="49" charset="-122"/>
            </a:endParaRPr>
          </a:p>
          <a:p>
            <a:pPr marL="342900" lvl="0" indent="-342900">
              <a:spcBef>
                <a:spcPct val="20000"/>
              </a:spcBef>
              <a:buClr>
                <a:schemeClr val="hlink"/>
              </a:buClr>
              <a:buFont typeface="Wingdings" pitchFamily="2" charset="2"/>
              <a:buChar char="§"/>
            </a:pPr>
            <a:r>
              <a:rPr kumimoji="1" lang="zh-CN" altLang="en-US" sz="3200" b="1">
                <a:solidFill>
                  <a:schemeClr val="hlink"/>
                </a:solidFill>
                <a:latin typeface="楷体_GB2312" pitchFamily="49" charset="-122"/>
                <a:ea typeface="楷体_GB2312" pitchFamily="49" charset="-122"/>
              </a:rPr>
              <a:t>零售商品价格指数</a:t>
            </a:r>
            <a:endParaRPr kumimoji="1" lang="zh-CN" altLang="en-US" sz="3200" b="1">
              <a:solidFill>
                <a:schemeClr val="hlink"/>
              </a:solidFill>
              <a:latin typeface="楷体_GB2312" pitchFamily="49" charset="-122"/>
              <a:ea typeface="楷体_GB2312" pitchFamily="49" charset="-122"/>
            </a:endParaRPr>
          </a:p>
          <a:p>
            <a:pPr marL="342900" lvl="0" indent="-342900">
              <a:spcBef>
                <a:spcPct val="20000"/>
              </a:spcBef>
              <a:buClr>
                <a:schemeClr val="hlink"/>
              </a:buClr>
              <a:buFont typeface="Wingdings" pitchFamily="2" charset="2"/>
              <a:buChar char="§"/>
            </a:pPr>
            <a:r>
              <a:rPr kumimoji="1" lang="zh-CN" altLang="en-US" sz="3200" b="1">
                <a:solidFill>
                  <a:schemeClr val="hlink"/>
                </a:solidFill>
                <a:latin typeface="楷体_GB2312" pitchFamily="49" charset="-122"/>
                <a:ea typeface="楷体_GB2312" pitchFamily="49" charset="-122"/>
              </a:rPr>
              <a:t>贸易条件指数</a:t>
            </a:r>
            <a:endParaRPr kumimoji="1" lang="zh-CN" altLang="en-US" sz="3200" b="1">
              <a:solidFill>
                <a:schemeClr val="hlink"/>
              </a:solidFill>
              <a:latin typeface="楷体_GB2312" pitchFamily="49" charset="-122"/>
              <a:ea typeface="楷体_GB2312" pitchFamily="49" charset="-122"/>
            </a:endParaRPr>
          </a:p>
          <a:p>
            <a:pPr marL="342900" lvl="0" indent="-342900">
              <a:spcBef>
                <a:spcPct val="20000"/>
              </a:spcBef>
              <a:buClr>
                <a:schemeClr val="hlink"/>
              </a:buClr>
              <a:buFont typeface="Wingdings" pitchFamily="2" charset="2"/>
              <a:buChar char="§"/>
            </a:pPr>
            <a:endParaRPr kumimoji="1" lang="zh-CN" altLang="en-US" sz="3200" b="1">
              <a:solidFill>
                <a:schemeClr val="hlink"/>
              </a:solidFill>
              <a:latin typeface="楷体_GB2312" pitchFamily="49" charset="-122"/>
              <a:ea typeface="楷体_GB2312" pitchFamily="49" charset="-122"/>
            </a:endParaRPr>
          </a:p>
        </p:txBody>
      </p:sp>
      <p:sp>
        <p:nvSpPr>
          <p:cNvPr id="160779" name="Date Placeholder 3"/>
          <p:cNvSpPr>
            <a:spLocks noGrp="1"/>
          </p:cNvSpPr>
          <p:nvPr>
            <p:ph type="dt" sz="half" idx="2"/>
          </p:nvPr>
        </p:nvSpPr>
        <p:spPr/>
        <p:txBody>
          <a:bodyPr/>
          <a:lstStyle/>
          <a:p>
            <a:pPr lvl="0"/>
            <a:fld id="{3AC1C5BA-731E-4BD3-B7E3-4298FE9ACFF2}" type="datetime1">
              <a:rPr lang="zh-CN" altLang="en-US" sz="1400">
                <a:latin typeface="Arial" pitchFamily="34" charset="0"/>
              </a:rPr>
              <a:t>2024/9/7</a:t>
            </a:fld>
            <a:endParaRPr lang="en-US" altLang="zh-CN" sz="1400">
              <a:latin typeface="Arial" pitchFamily="34" charset="0"/>
            </a:endParaRPr>
          </a:p>
        </p:txBody>
      </p:sp>
      <p:sp>
        <p:nvSpPr>
          <p:cNvPr id="160780" name="Slide Number Placeholder 5"/>
          <p:cNvSpPr>
            <a:spLocks noGrp="1"/>
          </p:cNvSpPr>
          <p:nvPr>
            <p:ph type="sldNum" sz="quarter" idx="4"/>
          </p:nvPr>
        </p:nvSpPr>
        <p:spPr/>
        <p:txBody>
          <a:bodyPr/>
          <a:lstStyle/>
          <a:p>
            <a:pPr lvl="0" algn="r"/>
            <a:fld id="{876CBE95-BEFD-43D1-B4A1-5B4A87BBA741}" type="slidenum">
              <a:rPr lang="zh-CN" altLang="en-US" sz="1400">
                <a:latin typeface="Arial" pitchFamily="34" charset="0"/>
              </a:rPr>
              <a:t>3</a:t>
            </a:fld>
            <a:endParaRPr lang="en-US"/>
          </a:p>
        </p:txBody>
      </p:sp>
      <p:sp>
        <p:nvSpPr>
          <p:cNvPr id="160781" name="Footer Placeholder 4"/>
          <p:cNvSpPr>
            <a:spLocks noGrp="1"/>
          </p:cNvSpPr>
          <p:nvPr>
            <p:ph type="ftr" sz="quarter" idx="3"/>
          </p:nvPr>
        </p:nvSpPr>
        <p:spPr/>
        <p:txBody>
          <a:bodyPr/>
          <a:lstStyle/>
          <a:p>
            <a:pPr lvl="0" algn="ctr"/>
            <a:fld id="{F10AC1FB-B4CD-453A-A296-841E1C23DB29}" type="footer">
              <a:rPr lang="zh-CN" altLang="en-US" sz="1400">
                <a:latin typeface="Arial" pitchFamily="34" charset="0"/>
              </a:rPr>
              <a:t/>
            </a:fld>
            <a:endParaRPr lang="en-US" altLang="zh-CN" sz="1400">
              <a:latin typeface="Arial" pitchFamily="34" charset="0"/>
            </a:endParaRPr>
          </a:p>
        </p:txBody>
      </p:sp>
      <p:sp>
        <p:nvSpPr>
          <p:cNvPr id="160782" name="TextBox 160781"/>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8658" name=""/>
          <p:cNvSpPr/>
          <p:nvPr/>
        </p:nvSpPr>
        <p:spPr>
          <a:xfrm>
            <a:off x="1042988" y="333375"/>
            <a:ext cx="7705725" cy="519112"/>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2800" b="1">
                <a:solidFill>
                  <a:schemeClr val="hlink"/>
                </a:solidFill>
                <a:latin typeface="Arial" pitchFamily="34" charset="0"/>
                <a:ea typeface="楷体_GB2312" pitchFamily="49" charset="-122"/>
              </a:rPr>
              <a:t>某商场三种商品销售资料如下表</a:t>
            </a:r>
            <a:r>
              <a:rPr lang="en-US" altLang="zh-CN" sz="2800" b="1">
                <a:solidFill>
                  <a:schemeClr val="hlink"/>
                </a:solidFill>
                <a:latin typeface="Arial" pitchFamily="34" charset="0"/>
                <a:ea typeface="楷体_GB2312" pitchFamily="49" charset="-122"/>
              </a:rPr>
              <a:t>:</a:t>
            </a:r>
            <a:endParaRPr lang="en-US" altLang="zh-CN" sz="2800" b="1">
              <a:solidFill>
                <a:schemeClr val="hlink"/>
              </a:solidFill>
              <a:latin typeface="Arial" pitchFamily="34" charset="0"/>
              <a:ea typeface="楷体_GB2312" pitchFamily="49" charset="-122"/>
            </a:endParaRPr>
          </a:p>
        </p:txBody>
      </p:sp>
      <p:graphicFrame>
        <p:nvGraphicFramePr>
          <p:cNvPr id="198693" name=""/>
          <p:cNvGraphicFramePr>
            <a:graphicFrameLocks noGrp="1"/>
          </p:cNvGraphicFramePr>
          <p:nvPr/>
        </p:nvGraphicFramePr>
        <p:xfrm>
          <a:off x="468312" y="1052512"/>
          <a:ext cx="8064500" cy="3135312"/>
        </p:xfrm>
        <a:graphic>
          <a:graphicData uri="http://schemas.openxmlformats.org/drawingml/2006/table">
            <a:tbl>
              <a:tblPr/>
              <a:tblGrid>
                <a:gridCol w="1343025"/>
                <a:gridCol w="1344612"/>
                <a:gridCol w="1346200"/>
                <a:gridCol w="1343025"/>
                <a:gridCol w="1344612"/>
                <a:gridCol w="1343025"/>
              </a:tblGrid>
              <a:tr h="506412">
                <a:tc rowSpan="2">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200" b="1">
                          <a:latin typeface="楷体_GB2312" pitchFamily="49" charset="-122"/>
                          <a:ea typeface="楷体_GB2312" pitchFamily="49" charset="-122"/>
                        </a:rPr>
                        <a:t>商品</a:t>
                      </a:r>
                      <a:endParaRPr lang="zh-CN" altLang="en-US" sz="2200" b="1">
                        <a:latin typeface="楷体_GB2312" pitchFamily="49" charset="-122"/>
                        <a:ea typeface="楷体_GB2312" pitchFamily="49" charset="-122"/>
                      </a:endParaRPr>
                    </a:p>
                    <a:p>
                      <a:pPr marL="0" lvl="0" indent="0" algn="ctr">
                        <a:buNone/>
                      </a:pPr>
                      <a:r>
                        <a:rPr lang="zh-CN" altLang="en-US" sz="2200" b="1">
                          <a:latin typeface="楷体_GB2312" pitchFamily="49" charset="-122"/>
                          <a:ea typeface="楷体_GB2312" pitchFamily="49" charset="-122"/>
                        </a:rPr>
                        <a:t>类别</a:t>
                      </a:r>
                      <a:endParaRPr lang="zh-CN" altLang="en-US" sz="2200" b="1">
                        <a:latin typeface="楷体_GB2312" pitchFamily="49" charset="-122"/>
                        <a:ea typeface="楷体_GB2312" pitchFamily="49" charset="-122"/>
                      </a:endParaRPr>
                    </a:p>
                  </a:txBody>
                  <a:tcPr anchor="ctr">
                    <a:lnL w="28575" cap="sq">
                      <a:noFill/>
                      <a:miter lim="800000"/>
                    </a:lnL>
                    <a:lnR w="12700">
                      <a:solidFill>
                        <a:schemeClr val="tx1"/>
                      </a:solidFill>
                      <a:miter lim="800000"/>
                    </a:lnR>
                    <a:lnT w="28575" cap="sq">
                      <a:solidFill>
                        <a:schemeClr val="tx1"/>
                      </a:solidFill>
                      <a:miter lim="800000"/>
                    </a:lnT>
                    <a:lnB w="12700">
                      <a:solidFill>
                        <a:schemeClr val="tx1"/>
                      </a:solidFill>
                      <a:miter lim="800000"/>
                    </a:lnB>
                    <a:noFill/>
                  </a:tcPr>
                </a:tc>
                <a:tc rowSpan="2">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200" b="1">
                          <a:latin typeface="楷体_GB2312" pitchFamily="49" charset="-122"/>
                          <a:ea typeface="楷体_GB2312" pitchFamily="49" charset="-122"/>
                        </a:rPr>
                        <a:t>计量</a:t>
                      </a:r>
                      <a:endParaRPr lang="zh-CN" altLang="en-US" sz="2200" b="1">
                        <a:latin typeface="楷体_GB2312" pitchFamily="49" charset="-122"/>
                        <a:ea typeface="楷体_GB2312" pitchFamily="49" charset="-122"/>
                      </a:endParaRPr>
                    </a:p>
                    <a:p>
                      <a:pPr marL="0" lvl="0" indent="0" algn="ctr">
                        <a:buNone/>
                      </a:pPr>
                      <a:r>
                        <a:rPr lang="zh-CN" altLang="en-US" sz="2200" b="1">
                          <a:latin typeface="楷体_GB2312" pitchFamily="49" charset="-122"/>
                          <a:ea typeface="楷体_GB2312" pitchFamily="49" charset="-122"/>
                        </a:rPr>
                        <a:t>单位</a:t>
                      </a:r>
                      <a:endParaRPr lang="zh-CN" altLang="en-US" sz="2200" b="1">
                        <a:latin typeface="楷体_GB2312" pitchFamily="49" charset="-122"/>
                        <a:ea typeface="楷体_GB2312" pitchFamily="49" charset="-122"/>
                      </a:endParaRPr>
                    </a:p>
                  </a:txBody>
                  <a:tcPr anchor="ct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gridSpan="2">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200" b="1">
                          <a:latin typeface="楷体_GB2312" pitchFamily="49" charset="-122"/>
                          <a:ea typeface="楷体_GB2312" pitchFamily="49" charset="-122"/>
                        </a:rPr>
                        <a:t>商品价格</a:t>
                      </a:r>
                      <a:r>
                        <a:rPr lang="en-US" altLang="zh-CN" sz="2200" b="1">
                          <a:latin typeface="楷体_GB2312" pitchFamily="49" charset="-122"/>
                          <a:ea typeface="楷体_GB2312" pitchFamily="49" charset="-122"/>
                        </a:rPr>
                        <a:t>(</a:t>
                      </a:r>
                      <a:r>
                        <a:rPr lang="zh-CN" altLang="en-US" sz="2200" b="1">
                          <a:latin typeface="楷体_GB2312" pitchFamily="49" charset="-122"/>
                          <a:ea typeface="楷体_GB2312" pitchFamily="49" charset="-122"/>
                        </a:rPr>
                        <a:t>元</a:t>
                      </a:r>
                      <a:r>
                        <a:rPr lang="en-US" altLang="zh-CN" sz="2200" b="1">
                          <a:latin typeface="楷体_GB2312" pitchFamily="49" charset="-122"/>
                          <a:ea typeface="楷体_GB2312" pitchFamily="49" charset="-122"/>
                        </a:rPr>
                        <a:t>)</a:t>
                      </a:r>
                      <a:endParaRPr lang="en-US" altLang="zh-CN" sz="2200" b="1">
                        <a:latin typeface="楷体_GB2312" pitchFamily="49" charset="-122"/>
                        <a:ea typeface="楷体_GB2312" pitchFamily="49" charset="-122"/>
                      </a:endParaRPr>
                    </a:p>
                  </a:txBody>
                  <a:tcPr anchor="ct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hMerge="1">
                  <a:txBody>
                    <a:bodyPr vert="horz" wrap="square"/>
                    <a:lstStyle/>
                    <a:p/>
                  </a:txBody>
                  <a:tcPr>
                    <a:lnR w="12700">
                      <a:miter lim="800000"/>
                    </a:lnR>
                    <a:lnT w="28575" cap="sq">
                      <a:solidFill>
                        <a:schemeClr val="tx1"/>
                      </a:solidFill>
                      <a:miter lim="800000"/>
                    </a:lnT>
                    <a:lnB w="12700">
                      <a:solidFill>
                        <a:schemeClr val="tx1"/>
                      </a:solidFill>
                      <a:miter lim="800000"/>
                    </a:lnB>
                  </a:tcPr>
                </a:tc>
                <a:tc gridSpan="2">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200" b="1">
                          <a:latin typeface="楷体_GB2312" pitchFamily="49" charset="-122"/>
                          <a:ea typeface="楷体_GB2312" pitchFamily="49" charset="-122"/>
                        </a:rPr>
                        <a:t>销售量</a:t>
                      </a:r>
                      <a:endParaRPr lang="zh-CN" altLang="en-US" sz="2200" b="1">
                        <a:latin typeface="楷体_GB2312" pitchFamily="49" charset="-122"/>
                        <a:ea typeface="楷体_GB2312" pitchFamily="49" charset="-122"/>
                      </a:endParaRPr>
                    </a:p>
                  </a:txBody>
                  <a:tcPr anchor="ctr">
                    <a:lnL w="12700">
                      <a:solidFill>
                        <a:schemeClr val="tx1"/>
                      </a:solidFill>
                      <a:miter lim="800000"/>
                    </a:lnL>
                    <a:lnR w="28575" cap="sq">
                      <a:noFill/>
                      <a:miter lim="800000"/>
                    </a:lnR>
                    <a:lnT w="28575" cap="sq">
                      <a:solidFill>
                        <a:schemeClr val="tx1"/>
                      </a:solidFill>
                      <a:miter lim="800000"/>
                    </a:lnT>
                    <a:lnB w="12700">
                      <a:solidFill>
                        <a:schemeClr val="tx1"/>
                      </a:solidFill>
                      <a:miter lim="800000"/>
                    </a:lnB>
                    <a:noFill/>
                  </a:tcPr>
                </a:tc>
                <a:tc hMerge="1">
                  <a:txBody>
                    <a:bodyPr vert="horz" wrap="square"/>
                    <a:lstStyle/>
                    <a:p/>
                  </a:txBody>
                  <a:tcPr>
                    <a:lnR w="28575" cap="sq">
                      <a:noFill/>
                      <a:miter lim="800000"/>
                    </a:lnR>
                    <a:lnT w="28575" cap="sq">
                      <a:solidFill>
                        <a:schemeClr val="tx1"/>
                      </a:solidFill>
                      <a:miter lim="800000"/>
                    </a:lnT>
                    <a:lnB w="12700">
                      <a:solidFill>
                        <a:schemeClr val="tx1"/>
                      </a:solidFill>
                      <a:miter lim="800000"/>
                    </a:lnB>
                  </a:tcPr>
                </a:tc>
              </a:tr>
              <a:tr h="525462">
                <a:tc vMerge="1">
                  <a:txBody>
                    <a:bodyPr vert="horz" wrap="square"/>
                    <a:lstStyle/>
                    <a:p/>
                  </a:txBody>
                  <a:tcPr>
                    <a:lnL w="28575" cap="sq">
                      <a:noFill/>
                      <a:miter lim="800000"/>
                    </a:lnL>
                    <a:lnR w="12700">
                      <a:solidFill>
                        <a:schemeClr val="tx1"/>
                      </a:solidFill>
                      <a:miter lim="800000"/>
                    </a:lnR>
                    <a:lnB w="12700">
                      <a:miter lim="800000"/>
                    </a:lnB>
                  </a:tcPr>
                </a:tc>
                <a:tc vMerge="1">
                  <a:txBody>
                    <a:bodyPr vert="horz" wrap="square"/>
                    <a:lstStyle/>
                    <a:p/>
                  </a:txBody>
                  <a:tcPr>
                    <a:lnL w="12700">
                      <a:solidFill>
                        <a:schemeClr val="tx1"/>
                      </a:solidFill>
                      <a:miter lim="800000"/>
                    </a:lnL>
                    <a:lnR w="12700">
                      <a:solidFill>
                        <a:schemeClr val="tx1"/>
                      </a:solidFill>
                      <a:miter lim="800000"/>
                    </a:lnR>
                    <a:lnB w="12700">
                      <a:miter lim="800000"/>
                    </a:lnB>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200" b="1">
                          <a:latin typeface="楷体_GB2312" pitchFamily="49" charset="-122"/>
                          <a:ea typeface="楷体_GB2312" pitchFamily="49" charset="-122"/>
                        </a:rPr>
                        <a:t>上月</a:t>
                      </a:r>
                      <a:endParaRPr lang="en-US" altLang="zh-CN" sz="2200" b="1" baseline="-25000">
                        <a:latin typeface="楷体_GB2312" pitchFamily="49" charset="-122"/>
                        <a:ea typeface="楷体_GB2312" pitchFamily="49" charset="-122"/>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200" b="1">
                          <a:latin typeface="楷体_GB2312" pitchFamily="49" charset="-122"/>
                          <a:ea typeface="楷体_GB2312" pitchFamily="49" charset="-122"/>
                        </a:rPr>
                        <a:t>本月</a:t>
                      </a:r>
                      <a:endParaRPr lang="en-US" altLang="zh-CN" sz="2200" b="1" baseline="-25000">
                        <a:latin typeface="楷体_GB2312" pitchFamily="49" charset="-122"/>
                        <a:ea typeface="楷体_GB2312" pitchFamily="49" charset="-122"/>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200" b="1">
                          <a:latin typeface="楷体_GB2312" pitchFamily="49" charset="-122"/>
                          <a:ea typeface="楷体_GB2312" pitchFamily="49" charset="-122"/>
                        </a:rPr>
                        <a:t>上月</a:t>
                      </a:r>
                      <a:endParaRPr lang="en-US" altLang="zh-CN" sz="2200" b="1" baseline="-25000">
                        <a:latin typeface="楷体_GB2312" pitchFamily="49" charset="-122"/>
                        <a:ea typeface="楷体_GB2312" pitchFamily="49" charset="-122"/>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400" b="1">
                          <a:latin typeface="楷体_GB2312" pitchFamily="49" charset="-122"/>
                          <a:ea typeface="楷体_GB2312" pitchFamily="49" charset="-122"/>
                        </a:rPr>
                        <a:t>本月</a:t>
                      </a:r>
                      <a:endParaRPr lang="zh-CN" altLang="en-US" sz="2400" b="1">
                        <a:latin typeface="楷体_GB2312" pitchFamily="49" charset="-122"/>
                        <a:ea typeface="楷体_GB2312" pitchFamily="49" charset="-122"/>
                      </a:endParaRPr>
                    </a:p>
                  </a:txBody>
                  <a:tcPr anchor="ctr">
                    <a:lnL w="12700">
                      <a:solidFill>
                        <a:schemeClr val="tx1"/>
                      </a:solidFill>
                      <a:miter lim="800000"/>
                    </a:lnL>
                    <a:lnR w="28575" cap="sq">
                      <a:noFill/>
                      <a:miter lim="800000"/>
                    </a:lnR>
                    <a:lnT w="12700">
                      <a:solidFill>
                        <a:schemeClr val="tx1"/>
                      </a:solidFill>
                      <a:miter lim="800000"/>
                    </a:lnT>
                    <a:lnB w="12700">
                      <a:solidFill>
                        <a:schemeClr val="tx1"/>
                      </a:solidFill>
                      <a:miter lim="800000"/>
                    </a:lnB>
                    <a:noFill/>
                  </a:tcPr>
                </a:tc>
              </a:tr>
              <a:tr h="2103438">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None/>
                      </a:pPr>
                      <a:r>
                        <a:rPr lang="zh-CN" altLang="en-US" sz="2200" b="1">
                          <a:latin typeface="楷体_GB2312" pitchFamily="49" charset="-122"/>
                          <a:ea typeface="楷体_GB2312" pitchFamily="49" charset="-122"/>
                        </a:rPr>
                        <a:t>大米</a:t>
                      </a:r>
                      <a:endParaRPr lang="zh-CN" altLang="en-US" sz="2200" b="1">
                        <a:latin typeface="楷体_GB2312" pitchFamily="49" charset="-122"/>
                        <a:ea typeface="楷体_GB2312" pitchFamily="49" charset="-122"/>
                      </a:endParaRPr>
                    </a:p>
                    <a:p>
                      <a:pPr marL="0" lvl="0" indent="0" algn="ctr">
                        <a:spcBef>
                          <a:spcPct val="0"/>
                        </a:spcBef>
                        <a:buNone/>
                      </a:pPr>
                      <a:endParaRPr lang="zh-CN" altLang="en-US" sz="2200" b="1">
                        <a:latin typeface="楷体_GB2312" pitchFamily="49" charset="-122"/>
                        <a:ea typeface="楷体_GB2312" pitchFamily="49" charset="-122"/>
                      </a:endParaRPr>
                    </a:p>
                    <a:p>
                      <a:pPr marL="0" lvl="0" indent="0" algn="ctr">
                        <a:spcBef>
                          <a:spcPct val="0"/>
                        </a:spcBef>
                        <a:buNone/>
                      </a:pPr>
                      <a:r>
                        <a:rPr lang="zh-CN" altLang="en-US" sz="2200" b="1">
                          <a:latin typeface="楷体_GB2312" pitchFamily="49" charset="-122"/>
                          <a:ea typeface="楷体_GB2312" pitchFamily="49" charset="-122"/>
                        </a:rPr>
                        <a:t>服装</a:t>
                      </a:r>
                      <a:endParaRPr lang="zh-CN" altLang="en-US" sz="2200" b="1">
                        <a:latin typeface="楷体_GB2312" pitchFamily="49" charset="-122"/>
                        <a:ea typeface="楷体_GB2312" pitchFamily="49" charset="-122"/>
                      </a:endParaRPr>
                    </a:p>
                    <a:p>
                      <a:pPr marL="0" lvl="0" indent="0" algn="ctr">
                        <a:spcBef>
                          <a:spcPct val="0"/>
                        </a:spcBef>
                        <a:buNone/>
                      </a:pPr>
                      <a:endParaRPr lang="zh-CN" altLang="en-US" sz="2200" b="1">
                        <a:latin typeface="楷体_GB2312" pitchFamily="49" charset="-122"/>
                        <a:ea typeface="楷体_GB2312" pitchFamily="49" charset="-122"/>
                      </a:endParaRPr>
                    </a:p>
                    <a:p>
                      <a:pPr marL="0" lvl="0" indent="0" algn="ctr">
                        <a:spcBef>
                          <a:spcPct val="0"/>
                        </a:spcBef>
                        <a:buNone/>
                      </a:pPr>
                      <a:r>
                        <a:rPr lang="zh-CN" altLang="en-US" sz="2200" b="1">
                          <a:latin typeface="楷体_GB2312" pitchFamily="49" charset="-122"/>
                          <a:ea typeface="楷体_GB2312" pitchFamily="49" charset="-122"/>
                        </a:rPr>
                        <a:t>电视机</a:t>
                      </a:r>
                      <a:endParaRPr lang="zh-CN" altLang="en-US" sz="2200" b="1">
                        <a:latin typeface="楷体_GB2312" pitchFamily="49" charset="-122"/>
                        <a:ea typeface="楷体_GB2312" pitchFamily="49" charset="-122"/>
                      </a:endParaRPr>
                    </a:p>
                  </a:txBody>
                  <a:tcPr anchor="ctr">
                    <a:lnL w="28575" cap="sq">
                      <a:no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None/>
                      </a:pPr>
                      <a:r>
                        <a:rPr lang="zh-CN" altLang="en-US" sz="2200" b="1">
                          <a:latin typeface="楷体_GB2312" pitchFamily="49" charset="-122"/>
                          <a:ea typeface="楷体_GB2312" pitchFamily="49" charset="-122"/>
                        </a:rPr>
                        <a:t>百公斤</a:t>
                      </a:r>
                      <a:endParaRPr lang="zh-CN" altLang="en-US" sz="2200" b="1">
                        <a:latin typeface="楷体_GB2312" pitchFamily="49" charset="-122"/>
                        <a:ea typeface="楷体_GB2312" pitchFamily="49" charset="-122"/>
                      </a:endParaRPr>
                    </a:p>
                    <a:p>
                      <a:pPr marL="0" lvl="0" indent="0" algn="ctr">
                        <a:spcBef>
                          <a:spcPct val="0"/>
                        </a:spcBef>
                        <a:buNone/>
                      </a:pPr>
                      <a:endParaRPr lang="zh-CN" altLang="en-US" sz="2200" b="1">
                        <a:latin typeface="楷体_GB2312" pitchFamily="49" charset="-122"/>
                        <a:ea typeface="楷体_GB2312" pitchFamily="49" charset="-122"/>
                      </a:endParaRPr>
                    </a:p>
                    <a:p>
                      <a:pPr marL="0" lvl="0" indent="0" algn="ctr">
                        <a:spcBef>
                          <a:spcPct val="0"/>
                        </a:spcBef>
                        <a:buNone/>
                      </a:pPr>
                      <a:r>
                        <a:rPr lang="zh-CN" altLang="en-US" sz="2200" b="1">
                          <a:latin typeface="楷体_GB2312" pitchFamily="49" charset="-122"/>
                          <a:ea typeface="楷体_GB2312" pitchFamily="49" charset="-122"/>
                        </a:rPr>
                        <a:t>件</a:t>
                      </a:r>
                      <a:endParaRPr lang="zh-CN" altLang="en-US" sz="2200" b="1">
                        <a:latin typeface="楷体_GB2312" pitchFamily="49" charset="-122"/>
                        <a:ea typeface="楷体_GB2312" pitchFamily="49" charset="-122"/>
                      </a:endParaRPr>
                    </a:p>
                    <a:p>
                      <a:pPr marL="0" lvl="0" indent="0" algn="ctr">
                        <a:spcBef>
                          <a:spcPct val="0"/>
                        </a:spcBef>
                        <a:buNone/>
                      </a:pPr>
                      <a:endParaRPr lang="zh-CN" altLang="en-US" sz="2200" b="1">
                        <a:latin typeface="楷体_GB2312" pitchFamily="49" charset="-122"/>
                        <a:ea typeface="楷体_GB2312" pitchFamily="49" charset="-122"/>
                      </a:endParaRPr>
                    </a:p>
                    <a:p>
                      <a:pPr marL="0" lvl="0" indent="0" algn="ctr">
                        <a:spcBef>
                          <a:spcPct val="0"/>
                        </a:spcBef>
                        <a:buNone/>
                      </a:pPr>
                      <a:r>
                        <a:rPr lang="zh-CN" altLang="en-US" sz="2200" b="1">
                          <a:latin typeface="楷体_GB2312" pitchFamily="49" charset="-122"/>
                          <a:ea typeface="楷体_GB2312" pitchFamily="49" charset="-122"/>
                        </a:rPr>
                        <a:t>台</a:t>
                      </a:r>
                      <a:endParaRPr lang="zh-CN" altLang="en-US" sz="2200" b="1">
                        <a:latin typeface="楷体_GB2312" pitchFamily="49" charset="-122"/>
                        <a:ea typeface="楷体_GB2312" pitchFamily="49" charset="-122"/>
                      </a:endParaRPr>
                    </a:p>
                  </a:txBody>
                  <a:tcPr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None/>
                      </a:pPr>
                      <a:r>
                        <a:rPr lang="en-US" altLang="zh-CN" sz="2200" b="1">
                          <a:latin typeface="楷体_GB2312" pitchFamily="49" charset="-122"/>
                          <a:ea typeface="楷体_GB2312" pitchFamily="49" charset="-122"/>
                        </a:rPr>
                        <a:t>300.0</a:t>
                      </a:r>
                      <a:endParaRPr lang="en-US" altLang="zh-CN" sz="2200" b="1">
                        <a:latin typeface="楷体_GB2312" pitchFamily="49" charset="-122"/>
                        <a:ea typeface="楷体_GB2312" pitchFamily="49" charset="-122"/>
                      </a:endParaRPr>
                    </a:p>
                    <a:p>
                      <a:pPr marL="0" lvl="0" indent="0" algn="ctr">
                        <a:spcBef>
                          <a:spcPct val="0"/>
                        </a:spcBef>
                        <a:buNone/>
                      </a:pP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100.0</a:t>
                      </a:r>
                      <a:endParaRPr lang="en-US" altLang="zh-CN" sz="2200" b="1">
                        <a:latin typeface="楷体_GB2312" pitchFamily="49" charset="-122"/>
                        <a:ea typeface="楷体_GB2312" pitchFamily="49" charset="-122"/>
                      </a:endParaRPr>
                    </a:p>
                    <a:p>
                      <a:pPr marL="0" lvl="0" indent="0" algn="ctr">
                        <a:spcBef>
                          <a:spcPct val="0"/>
                        </a:spcBef>
                        <a:buNone/>
                      </a:pP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4500.0</a:t>
                      </a:r>
                      <a:endParaRPr lang="en-US" altLang="zh-CN" sz="2200" b="1">
                        <a:latin typeface="楷体_GB2312" pitchFamily="49" charset="-122"/>
                        <a:ea typeface="楷体_GB2312" pitchFamily="49" charset="-122"/>
                      </a:endParaRPr>
                    </a:p>
                  </a:txBody>
                  <a:tcPr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None/>
                      </a:pPr>
                      <a:r>
                        <a:rPr lang="en-US" altLang="zh-CN" sz="2200" b="1">
                          <a:latin typeface="楷体_GB2312" pitchFamily="49" charset="-122"/>
                          <a:ea typeface="楷体_GB2312" pitchFamily="49" charset="-122"/>
                        </a:rPr>
                        <a:t>360.0</a:t>
                      </a:r>
                      <a:endParaRPr lang="en-US" altLang="zh-CN" sz="2200" b="1">
                        <a:latin typeface="楷体_GB2312" pitchFamily="49" charset="-122"/>
                        <a:ea typeface="楷体_GB2312" pitchFamily="49" charset="-122"/>
                      </a:endParaRPr>
                    </a:p>
                    <a:p>
                      <a:pPr marL="0" lvl="0" indent="0" algn="ctr">
                        <a:spcBef>
                          <a:spcPct val="0"/>
                        </a:spcBef>
                        <a:buNone/>
                      </a:pP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130.0</a:t>
                      </a:r>
                      <a:endParaRPr lang="en-US" altLang="zh-CN" sz="2200" b="1">
                        <a:latin typeface="楷体_GB2312" pitchFamily="49" charset="-122"/>
                        <a:ea typeface="楷体_GB2312" pitchFamily="49" charset="-122"/>
                      </a:endParaRPr>
                    </a:p>
                    <a:p>
                      <a:pPr marL="0" lvl="0" indent="0" algn="ctr">
                        <a:spcBef>
                          <a:spcPct val="0"/>
                        </a:spcBef>
                        <a:buNone/>
                      </a:pP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4300.0</a:t>
                      </a:r>
                      <a:endParaRPr lang="en-US" altLang="zh-CN" sz="2200" b="1">
                        <a:latin typeface="楷体_GB2312" pitchFamily="49" charset="-122"/>
                        <a:ea typeface="楷体_GB2312" pitchFamily="49" charset="-122"/>
                      </a:endParaRPr>
                    </a:p>
                  </a:txBody>
                  <a:tcPr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None/>
                      </a:pPr>
                      <a:r>
                        <a:rPr lang="en-US" altLang="zh-CN" sz="2200" b="1">
                          <a:latin typeface="楷体_GB2312" pitchFamily="49" charset="-122"/>
                          <a:ea typeface="楷体_GB2312" pitchFamily="49" charset="-122"/>
                        </a:rPr>
                        <a:t>2400</a:t>
                      </a:r>
                      <a:endParaRPr lang="en-US" altLang="zh-CN" sz="2200" b="1">
                        <a:latin typeface="楷体_GB2312" pitchFamily="49" charset="-122"/>
                        <a:ea typeface="楷体_GB2312" pitchFamily="49" charset="-122"/>
                      </a:endParaRPr>
                    </a:p>
                    <a:p>
                      <a:pPr marL="0" lvl="0" indent="0" algn="ctr">
                        <a:spcBef>
                          <a:spcPct val="0"/>
                        </a:spcBef>
                        <a:buNone/>
                      </a:pP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24000</a:t>
                      </a:r>
                      <a:endParaRPr lang="en-US" altLang="zh-CN" sz="2200" b="1">
                        <a:latin typeface="楷体_GB2312" pitchFamily="49" charset="-122"/>
                        <a:ea typeface="楷体_GB2312" pitchFamily="49" charset="-122"/>
                      </a:endParaRPr>
                    </a:p>
                    <a:p>
                      <a:pPr marL="0" lvl="0" indent="0" algn="ctr">
                        <a:spcBef>
                          <a:spcPct val="0"/>
                        </a:spcBef>
                        <a:buNone/>
                      </a:pP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510</a:t>
                      </a:r>
                      <a:endParaRPr lang="en-US" altLang="zh-CN" sz="2200" b="1">
                        <a:latin typeface="楷体_GB2312" pitchFamily="49" charset="-122"/>
                        <a:ea typeface="楷体_GB2312" pitchFamily="49" charset="-122"/>
                      </a:endParaRPr>
                    </a:p>
                  </a:txBody>
                  <a:tcPr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None/>
                      </a:pPr>
                      <a:r>
                        <a:rPr lang="en-US" altLang="zh-CN" sz="2200" b="1">
                          <a:latin typeface="楷体_GB2312" pitchFamily="49" charset="-122"/>
                          <a:ea typeface="楷体_GB2312" pitchFamily="49" charset="-122"/>
                        </a:rPr>
                        <a:t>2600</a:t>
                      </a:r>
                      <a:endParaRPr lang="en-US" altLang="zh-CN" sz="2200" b="1">
                        <a:latin typeface="楷体_GB2312" pitchFamily="49" charset="-122"/>
                        <a:ea typeface="楷体_GB2312" pitchFamily="49" charset="-122"/>
                      </a:endParaRPr>
                    </a:p>
                    <a:p>
                      <a:pPr marL="0" lvl="0" indent="0" algn="ctr">
                        <a:spcBef>
                          <a:spcPct val="0"/>
                        </a:spcBef>
                        <a:buNone/>
                      </a:pP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23000</a:t>
                      </a:r>
                      <a:endParaRPr lang="en-US" altLang="zh-CN" sz="2200" b="1">
                        <a:latin typeface="楷体_GB2312" pitchFamily="49" charset="-122"/>
                        <a:ea typeface="楷体_GB2312" pitchFamily="49" charset="-122"/>
                      </a:endParaRPr>
                    </a:p>
                    <a:p>
                      <a:pPr marL="0" lvl="0" indent="0" algn="ctr">
                        <a:spcBef>
                          <a:spcPct val="0"/>
                        </a:spcBef>
                        <a:buNone/>
                      </a:pP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612</a:t>
                      </a:r>
                      <a:endParaRPr lang="en-US" altLang="zh-CN" sz="2200" b="1">
                        <a:latin typeface="楷体_GB2312" pitchFamily="49" charset="-122"/>
                        <a:ea typeface="楷体_GB2312" pitchFamily="49" charset="-122"/>
                      </a:endParaRPr>
                    </a:p>
                  </a:txBody>
                  <a:tcPr anchor="ctr">
                    <a:lnL w="12700">
                      <a:solidFill>
                        <a:schemeClr val="tx1"/>
                      </a:solidFill>
                      <a:miter lim="800000"/>
                    </a:lnL>
                    <a:lnR w="28575" cap="sq">
                      <a:noFill/>
                      <a:miter lim="800000"/>
                    </a:lnR>
                    <a:lnT w="12700">
                      <a:solidFill>
                        <a:schemeClr val="tx1"/>
                      </a:solidFill>
                      <a:miter lim="800000"/>
                    </a:lnT>
                    <a:lnB w="28575" cap="sq">
                      <a:solidFill>
                        <a:schemeClr val="tx1"/>
                      </a:solidFill>
                      <a:miter lim="800000"/>
                    </a:lnB>
                    <a:noFill/>
                  </a:tcPr>
                </a:tc>
              </a:tr>
            </a:tbl>
          </a:graphicData>
        </a:graphic>
      </p:graphicFrame>
      <p:sp>
        <p:nvSpPr>
          <p:cNvPr id="198686" name=""/>
          <p:cNvSpPr/>
          <p:nvPr/>
        </p:nvSpPr>
        <p:spPr>
          <a:xfrm>
            <a:off x="1116012" y="4437062"/>
            <a:ext cx="7343775" cy="1587500"/>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lang="en-US" altLang="zh-CN" sz="2800" b="1">
                <a:solidFill>
                  <a:schemeClr val="hlink"/>
                </a:solidFill>
                <a:latin typeface="Arial" pitchFamily="34" charset="0"/>
                <a:ea typeface="楷体_GB2312" pitchFamily="49" charset="-122"/>
              </a:rPr>
              <a:t>1</a:t>
            </a:r>
            <a:r>
              <a:rPr lang="zh-CN" altLang="en-US" sz="2800" b="1">
                <a:solidFill>
                  <a:schemeClr val="hlink"/>
                </a:solidFill>
                <a:latin typeface="Arial" pitchFamily="34" charset="0"/>
                <a:ea typeface="楷体_GB2312" pitchFamily="49" charset="-122"/>
              </a:rPr>
              <a:t>、三种商品本月价格相对于上月总体上涨还是下跌，具体上多少？</a:t>
            </a:r>
            <a:endParaRPr lang="zh-CN" altLang="en-US" sz="2800" b="1">
              <a:solidFill>
                <a:schemeClr val="hlink"/>
              </a:solidFill>
              <a:latin typeface="Arial" pitchFamily="34" charset="0"/>
              <a:ea typeface="楷体_GB2312" pitchFamily="49" charset="-122"/>
            </a:endParaRPr>
          </a:p>
          <a:p>
            <a:pPr lvl="0">
              <a:spcBef>
                <a:spcPct val="50000"/>
              </a:spcBef>
            </a:pPr>
            <a:r>
              <a:rPr lang="en-US" altLang="zh-CN" sz="2800" b="1">
                <a:solidFill>
                  <a:schemeClr val="hlink"/>
                </a:solidFill>
                <a:latin typeface="Arial" pitchFamily="34" charset="0"/>
                <a:ea typeface="楷体_GB2312" pitchFamily="49" charset="-122"/>
              </a:rPr>
              <a:t>2</a:t>
            </a:r>
            <a:r>
              <a:rPr lang="zh-CN" altLang="en-US" sz="2800" b="1">
                <a:solidFill>
                  <a:schemeClr val="hlink"/>
                </a:solidFill>
                <a:latin typeface="Arial" pitchFamily="34" charset="0"/>
                <a:ea typeface="楷体_GB2312" pitchFamily="49" charset="-122"/>
              </a:rPr>
              <a:t>、三种商品的销售量呢？</a:t>
            </a:r>
            <a:endParaRPr lang="zh-CN" altLang="en-US" sz="2800" b="1">
              <a:solidFill>
                <a:schemeClr val="hlink"/>
              </a:solidFill>
              <a:latin typeface="Arial" pitchFamily="34" charset="0"/>
              <a:ea typeface="楷体_GB2312" pitchFamily="49" charset="-122"/>
            </a:endParaRPr>
          </a:p>
        </p:txBody>
      </p:sp>
      <p:pic>
        <p:nvPicPr>
          <p:cNvPr id="198688" name=""/>
          <p:cNvPicPr/>
          <p:nvPr/>
        </p:nvPicPr>
        <p:blipFill>
          <a:blip r:embed="rId2"/>
          <a:stretch>
            <a:fillRect/>
          </a:stretch>
        </p:blipFill>
        <p:spPr>
          <a:xfrm>
            <a:off x="8243888" y="4437062"/>
            <a:ext cx="900112" cy="1257300"/>
          </a:xfrm>
          <a:prstGeom prst="rect">
            <a:avLst/>
          </a:prstGeom>
          <a:noFill/>
          <a:ln>
            <a:miter lim="800000"/>
          </a:ln>
        </p:spPr>
      </p:pic>
      <p:pic>
        <p:nvPicPr>
          <p:cNvPr id="198689" name=""/>
          <p:cNvPicPr/>
          <p:nvPr/>
        </p:nvPicPr>
        <p:blipFill>
          <a:blip r:embed="rId3"/>
          <a:stretch>
            <a:fillRect/>
          </a:stretch>
        </p:blipFill>
        <p:spPr>
          <a:xfrm>
            <a:off x="0" y="5819775"/>
            <a:ext cx="9144000" cy="488950"/>
          </a:xfrm>
          <a:prstGeom prst="rect">
            <a:avLst/>
          </a:prstGeom>
          <a:noFill/>
          <a:ln>
            <a:miter lim="800000"/>
          </a:ln>
        </p:spPr>
      </p:pic>
      <p:sp>
        <p:nvSpPr>
          <p:cNvPr id="198694" name="Date Placeholder 1"/>
          <p:cNvSpPr>
            <a:spLocks noGrp="1"/>
          </p:cNvSpPr>
          <p:nvPr>
            <p:ph type="dt" sz="half"/>
          </p:nvPr>
        </p:nvSpPr>
        <p:spPr/>
        <p:txBody>
          <a:bodyPr/>
          <a:lstStyle/>
          <a:p>
            <a:pPr lvl="0"/>
            <a:fld id="{143074A9-A1D9-4074-BF80-E3AB948C871D}" type="datetime1">
              <a:rPr lang="zh-CN" altLang="en-US" sz="1400">
                <a:latin typeface="Arial" pitchFamily="34" charset="0"/>
              </a:rPr>
              <a:t>2024/9/7</a:t>
            </a:fld>
            <a:endParaRPr lang="en-US" altLang="zh-CN" sz="1400">
              <a:latin typeface="Arial" pitchFamily="34" charset="0"/>
            </a:endParaRPr>
          </a:p>
        </p:txBody>
      </p:sp>
      <p:sp>
        <p:nvSpPr>
          <p:cNvPr id="198695" name="Slide Number Placeholder 3"/>
          <p:cNvSpPr>
            <a:spLocks noGrp="1"/>
          </p:cNvSpPr>
          <p:nvPr>
            <p:ph type="sldNum" sz="quarter" idx="2"/>
          </p:nvPr>
        </p:nvSpPr>
        <p:spPr/>
        <p:txBody>
          <a:bodyPr/>
          <a:lstStyle/>
          <a:p>
            <a:pPr lvl="0" algn="r"/>
            <a:fld id="{014C85CD-9FE0-4CA9-A30A-0B56758EA7A2}" type="slidenum">
              <a:rPr lang="zh-CN" altLang="en-US" sz="1400">
                <a:latin typeface="Arial" pitchFamily="34" charset="0"/>
              </a:rPr>
              <a:t>4</a:t>
            </a:fld>
            <a:endParaRPr lang="en-US"/>
          </a:p>
        </p:txBody>
      </p:sp>
      <p:sp>
        <p:nvSpPr>
          <p:cNvPr id="198696" name="Footer Placeholder 2"/>
          <p:cNvSpPr>
            <a:spLocks noGrp="1"/>
          </p:cNvSpPr>
          <p:nvPr>
            <p:ph type="ftr" sz="quarter" idx="1"/>
          </p:nvPr>
        </p:nvSpPr>
        <p:spPr/>
        <p:txBody>
          <a:bodyPr/>
          <a:lstStyle/>
          <a:p>
            <a:pPr lvl="0" algn="ctr"/>
            <a:fld id="{80BBBD7D-6D9E-489A-B578-A25C76740007}" type="footer">
              <a:rPr lang="zh-CN" altLang="en-US" sz="1400">
                <a:latin typeface="Arial" pitchFamily="34" charset="0"/>
              </a:rPr>
              <a:t/>
            </a:fld>
            <a:endParaRPr lang="en-US" altLang="zh-CN" sz="1400">
              <a:latin typeface="Arial" pitchFamily="34" charset="0"/>
            </a:endParaRPr>
          </a:p>
        </p:txBody>
      </p:sp>
      <p:sp>
        <p:nvSpPr>
          <p:cNvPr id="198697" name="TextBox 198696"/>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浙江工商大学统计学第九章统计指数共93页，您现在浏览的是第4页!</a:t>
            </a:r>
          </a:p>
        </p:txBody>
      </p:sp>
    </p:spTree>
  </p:cSld>
  <p:clrMapOvr>
    <a:masterClrMapping/>
  </p:clrMapOvr>
  <p:transition>
    <p:comb/>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7" presetClass="entr" presetSubtype="0" dur="80" fill="hold" grpId="0" nodeType="afterEffect">
                                  <p:stCondLst>
                                    <p:cond delay="0"/>
                                  </p:stCondLst>
                                  <p:iterate type="lt">
                                    <p:tmPct val="50000"/>
                                  </p:iterate>
                                  <p:childTnLst>
                                    <p:set>
                                      <p:cBhvr additive="base">
                                        <p:cTn id="6" dur="1" fill="hold">
                                          <p:stCondLst>
                                            <p:cond delay="0"/>
                                          </p:stCondLst>
                                        </p:cTn>
                                        <p:tgtEl>
                                          <p:spTgt spid="198686"/>
                                        </p:tgtEl>
                                        <p:attrNameLst>
                                          <p:attrName>style.visibility</p:attrName>
                                        </p:attrNameLst>
                                      </p:cBhvr>
                                      <p:to>
                                        <p:strVal val="visible"/>
                                      </p:to>
                                    </p:set>
                                    <p:anim calcmode="discrete" valueType="clr">
                                      <p:cBhvr additive="base">
                                        <p:cTn id="7" dur="80" fill="hold"/>
                                        <p:tgtEl>
                                          <p:spTgt spid="198686"/>
                                        </p:tgtEl>
                                        <p:attrNameLst>
                                          <p:attrName>style.color</p:attrName>
                                        </p:attrNameLst>
                                      </p:cBhvr>
                                      <p:tavLst>
                                        <p:tav tm="0">
                                          <p:val>
                                            <p:strVal val="#cc0000"/>
                                          </p:val>
                                        </p:tav>
                                        <p:tav tm="50000">
                                          <p:val>
                                            <p:strVal val="#333399 [5]"/>
                                          </p:val>
                                        </p:tav>
                                      </p:tavLst>
                                    </p:anim>
                                    <p:anim calcmode="discrete" valueType="clr">
                                      <p:cBhvr additive="base">
                                        <p:cTn id="8" dur="80" fill="hold"/>
                                        <p:tgtEl>
                                          <p:spTgt spid="198686"/>
                                        </p:tgtEl>
                                        <p:attrNameLst>
                                          <p:attrName>fillcolor</p:attrName>
                                        </p:attrNameLst>
                                      </p:cBhvr>
                                      <p:tavLst>
                                        <p:tav tm="0">
                                          <p:val>
                                            <p:strVal val="#333399 [5]"/>
                                          </p:val>
                                        </p:tav>
                                        <p:tav tm="50000">
                                          <p:val>
                                            <p:strVal val="#009999 [6]"/>
                                          </p:val>
                                        </p:tav>
                                      </p:tavLst>
                                    </p:anim>
                                    <p:set>
                                      <p:cBhvr additive="base">
                                        <p:cTn id="9" dur="80" fill="hold"/>
                                        <p:tgtEl>
                                          <p:spTgt spid="198686"/>
                                        </p:tgtEl>
                                        <p:attrNameLst>
                                          <p:attrName>fill.type</p:attrName>
                                        </p:attrNameLst>
                                      </p:cBhvr>
                                      <p:to>
                                        <p:strVal val="solid"/>
                                      </p:to>
                                    </p:set>
                                  </p:childTnLst>
                                </p:cTn>
                              </p:par>
                            </p:childTnLst>
                          </p:cTn>
                        </p:par>
                        <p:par>
                          <p:cTn id="10" fill="hold" nodeType="afterGroup">
                            <p:stCondLst>
                              <p:cond delay="80"/>
                            </p:stCondLst>
                            <p:childTnLst>
                              <p:par>
                                <p:cTn id="11" presetID="10" presetClass="entr" presetSubtype="0" dur="1000" fill="hold" nodeType="afterEffect">
                                  <p:stCondLst>
                                    <p:cond delay="1720"/>
                                  </p:stCondLst>
                                  <p:childTnLst>
                                    <p:set>
                                      <p:cBhvr additive="base">
                                        <p:cTn id="12" dur="1" fill="hold">
                                          <p:stCondLst>
                                            <p:cond delay="0"/>
                                          </p:stCondLst>
                                        </p:cTn>
                                        <p:tgtEl>
                                          <p:spTgt spid="198688"/>
                                        </p:tgtEl>
                                        <p:attrNameLst>
                                          <p:attrName>style.visibility</p:attrName>
                                        </p:attrNameLst>
                                      </p:cBhvr>
                                      <p:to>
                                        <p:strVal val="visible"/>
                                      </p:to>
                                    </p:set>
                                    <p:animEffect transition="in" filter="fade">
                                      <p:cBhvr additive="base">
                                        <p:cTn id="13" dur="1000"/>
                                        <p:tgtEl>
                                          <p:spTgt spid="1986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8686"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5650" name=""/>
          <p:cNvSpPr/>
          <p:nvPr>
            <p:ph type="ctrTitle"/>
          </p:nvPr>
        </p:nvSpPr>
        <p:spPr>
          <a:xfrm>
            <a:off x="755650" y="981075"/>
            <a:ext cx="7772400" cy="1143000"/>
          </a:xfrm>
          <a:prstGeom prst="rect">
            <a:avLst/>
          </a:prstGeom>
          <a:noFill/>
          <a:ln>
            <a:miter lim="800000"/>
          </a:ln>
        </p:spPr>
        <p:txBody>
          <a:bodyPr anchor="ctr" anchorCtr="0"/>
          <a:lstStyle/>
          <a:p>
            <a:pPr lvl="0"/>
            <a:r>
              <a:rPr lang="zh-CN" altLang="en-US" sz="6000" b="1"/>
              <a:t>第九章  统计指数</a:t>
            </a:r>
            <a:endParaRPr lang="zh-CN" altLang="en-US" sz="6000" b="1"/>
          </a:p>
        </p:txBody>
      </p:sp>
      <p:pic>
        <p:nvPicPr>
          <p:cNvPr id="155651" name=""/>
          <p:cNvPicPr/>
          <p:nvPr/>
        </p:nvPicPr>
        <p:blipFill>
          <a:blip r:embed="rId2"/>
          <a:stretch>
            <a:fillRect/>
          </a:stretch>
        </p:blipFill>
        <p:spPr>
          <a:xfrm>
            <a:off x="6011862" y="5876925"/>
            <a:ext cx="2628900" cy="581025"/>
          </a:xfrm>
          <a:prstGeom prst="rect">
            <a:avLst/>
          </a:prstGeom>
          <a:noFill/>
          <a:ln>
            <a:miter lim="800000"/>
          </a:ln>
        </p:spPr>
      </p:pic>
      <p:sp>
        <p:nvSpPr>
          <p:cNvPr id="155652" name=""/>
          <p:cNvSpPr/>
          <p:nvPr/>
        </p:nvSpPr>
        <p:spPr>
          <a:xfrm>
            <a:off x="2268538" y="2565400"/>
            <a:ext cx="5256212" cy="2654300"/>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lang="zh-CN" altLang="en-US" sz="2800" b="1">
                <a:solidFill>
                  <a:schemeClr val="tx2"/>
                </a:solidFill>
                <a:latin typeface="Arial" pitchFamily="34" charset="0"/>
              </a:rPr>
              <a:t>节　统计指数的概念和分类</a:t>
            </a:r>
            <a:endParaRPr lang="zh-CN" altLang="en-US" sz="2800" b="1">
              <a:solidFill>
                <a:schemeClr val="tx2"/>
              </a:solidFill>
              <a:latin typeface="Arial" pitchFamily="34" charset="0"/>
            </a:endParaRPr>
          </a:p>
          <a:p>
            <a:pPr lvl="0"/>
            <a:r>
              <a:rPr lang="zh-CN" altLang="en-US" sz="2800" b="1">
                <a:solidFill>
                  <a:schemeClr val="tx2"/>
                </a:solidFill>
                <a:latin typeface="Arial" pitchFamily="34" charset="0"/>
              </a:rPr>
              <a:t>第二节　综合指数</a:t>
            </a:r>
            <a:endParaRPr lang="zh-CN" altLang="en-US" sz="2800" b="1">
              <a:solidFill>
                <a:schemeClr val="tx2"/>
              </a:solidFill>
              <a:latin typeface="Arial" pitchFamily="34" charset="0"/>
            </a:endParaRPr>
          </a:p>
          <a:p>
            <a:pPr lvl="0"/>
            <a:r>
              <a:rPr lang="zh-CN" altLang="en-US" sz="2800" b="1">
                <a:solidFill>
                  <a:schemeClr val="tx2"/>
                </a:solidFill>
                <a:latin typeface="Arial" pitchFamily="34" charset="0"/>
              </a:rPr>
              <a:t>第三节　平均数指数</a:t>
            </a:r>
            <a:endParaRPr lang="zh-CN" altLang="en-US" sz="2800" b="1">
              <a:solidFill>
                <a:schemeClr val="tx2"/>
              </a:solidFill>
              <a:latin typeface="Arial" pitchFamily="34" charset="0"/>
            </a:endParaRPr>
          </a:p>
          <a:p>
            <a:pPr lvl="0"/>
            <a:r>
              <a:rPr lang="zh-CN" altLang="en-US" sz="2800" b="1">
                <a:solidFill>
                  <a:schemeClr val="tx2"/>
                </a:solidFill>
                <a:latin typeface="Arial" pitchFamily="34" charset="0"/>
              </a:rPr>
              <a:t>第四节　平均指标指数</a:t>
            </a:r>
            <a:endParaRPr lang="zh-CN" altLang="en-US" sz="2800" b="1">
              <a:solidFill>
                <a:schemeClr val="tx2"/>
              </a:solidFill>
              <a:latin typeface="Arial" pitchFamily="34" charset="0"/>
            </a:endParaRPr>
          </a:p>
          <a:p>
            <a:pPr lvl="0"/>
            <a:r>
              <a:rPr lang="zh-CN" altLang="en-US" sz="2800" b="1">
                <a:solidFill>
                  <a:schemeClr val="tx2"/>
                </a:solidFill>
                <a:latin typeface="Arial" pitchFamily="34" charset="0"/>
              </a:rPr>
              <a:t>第五节　指数体系与因素分析</a:t>
            </a:r>
            <a:endParaRPr lang="zh-CN" altLang="en-US" sz="2800" b="1">
              <a:solidFill>
                <a:schemeClr val="tx2"/>
              </a:solidFill>
              <a:latin typeface="Arial" pitchFamily="34" charset="0"/>
            </a:endParaRPr>
          </a:p>
          <a:p>
            <a:pPr lvl="0"/>
            <a:endParaRPr lang="zh-CN" altLang="en-US" sz="2800" b="1">
              <a:solidFill>
                <a:schemeClr val="tx2"/>
              </a:solidFill>
              <a:latin typeface="Arial" pitchFamily="34" charset="0"/>
            </a:endParaRPr>
          </a:p>
        </p:txBody>
      </p:sp>
      <p:sp>
        <p:nvSpPr>
          <p:cNvPr id="155653" name=""/>
          <p:cNvSpPr>
            <a:spLocks noGrp="1"/>
          </p:cNvSpPr>
          <p:nvPr>
            <p:ph type="dt" sz="half" idx="2"/>
          </p:nvPr>
        </p:nvSpPr>
        <p:spPr/>
        <p:txBody>
          <a:bodyPr/>
          <a:lstStyle/>
          <a:p>
            <a:pPr lvl="0"/>
            <a:fld id="{254129C7-4230-4D1A-AEC1-F586C900F6C0}" type="datetime1">
              <a:rPr lang="zh-CN" altLang="en-US" sz="1400">
                <a:latin typeface="Arial" pitchFamily="34" charset="0"/>
              </a:rPr>
              <a:t>2024/9/7</a:t>
            </a:fld>
            <a:endParaRPr lang="en-US" altLang="zh-CN" sz="1400">
              <a:latin typeface="Arial" pitchFamily="34" charset="0"/>
            </a:endParaRPr>
          </a:p>
        </p:txBody>
      </p:sp>
      <p:sp>
        <p:nvSpPr>
          <p:cNvPr id="155654" name=""/>
          <p:cNvSpPr>
            <a:spLocks noGrp="1"/>
          </p:cNvSpPr>
          <p:nvPr>
            <p:ph type="sldNum" sz="quarter" idx="4"/>
          </p:nvPr>
        </p:nvSpPr>
        <p:spPr/>
        <p:txBody>
          <a:bodyPr/>
          <a:lstStyle/>
          <a:p>
            <a:pPr lvl="0" algn="r"/>
            <a:fld id="{E41C263D-32AC-48A6-8745-9CA9BFE35771}" type="slidenum">
              <a:rPr lang="zh-CN" altLang="en-US" sz="1400">
                <a:latin typeface="Arial" pitchFamily="34" charset="0"/>
              </a:rPr>
              <a:t>5</a:t>
            </a:fld>
            <a:endParaRPr lang="en-US" altLang="zh-CN" sz="1400">
              <a:latin typeface="Arial" pitchFamily="34" charset="0"/>
            </a:endParaRPr>
          </a:p>
        </p:txBody>
      </p:sp>
      <p:sp>
        <p:nvSpPr>
          <p:cNvPr id="155655" name=""/>
          <p:cNvSpPr>
            <a:spLocks noGrp="1"/>
          </p:cNvSpPr>
          <p:nvPr>
            <p:ph type="ftr" sz="quarter" idx="3"/>
          </p:nvPr>
        </p:nvSpPr>
        <p:spPr/>
        <p:txBody>
          <a:bodyPr/>
          <a:lstStyle/>
          <a:p>
            <a:pPr lvl="0" algn="ctr"/>
            <a:fld id="{B17F476A-9AE9-4C55-BF20-599273B28BAB}" type="footer">
              <a:rPr lang="zh-CN" altLang="en-US" sz="1400">
                <a:latin typeface="Arial" pitchFamily="34" charset="0"/>
              </a:rPr>
              <a:t/>
            </a:fld>
            <a:endParaRPr lang="en-US" altLang="zh-CN" sz="1400">
              <a:latin typeface="Arial" pitchFamily="34" charset="0"/>
            </a:endParaRPr>
          </a:p>
        </p:txBody>
      </p:sp>
      <p:sp>
        <p:nvSpPr>
          <p:cNvPr id="155656" name="TextBox 155655"/>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pitchFamily="34" charset="0"/>
                <a:ea typeface="宋体" pitchFamily="2" charset="-122"/>
              </a:defRPr>
            </a:lvl1pPr>
          </a:lstStyle>
          <a:p>
            <a:pPr lvl="0"/>
            <a:r>
              <a:rPr lang="zh-CN" altLang="en-US" b="1"/>
              <a:t>节  统计指数的概念和分类</a:t>
            </a:r>
            <a:endParaRPr lang="zh-CN" altLang="en-US" b="1"/>
          </a:p>
        </p:txBody>
      </p:sp>
      <p:sp>
        <p:nvSpPr>
          <p:cNvPr id="16387" name=""/>
          <p:cNvSpPr/>
          <p:nvPr>
            <p:ph type="body" idx="4294967295"/>
          </p:nvPr>
        </p:nvSpPr>
        <p:spPr>
          <a:xfrm>
            <a:off x="381000" y="1676400"/>
            <a:ext cx="5703888" cy="46323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2000" b="0" i="0" u="none" baseline="0">
                <a:solidFill>
                  <a:schemeClr val="tx1"/>
                </a:solidFill>
                <a:latin typeface="Arial" pitchFamily="34" charset="0"/>
                <a:ea typeface="宋体" pitchFamily="2" charset="-122"/>
              </a:defRPr>
            </a:lvl5pPr>
          </a:lstStyle>
          <a:p>
            <a:pPr lvl="0">
              <a:lnSpc>
                <a:spcPct val="90000"/>
              </a:lnSpc>
              <a:buNone/>
            </a:pPr>
            <a:r>
              <a:rPr lang="zh-CN" altLang="en-US" b="1">
                <a:solidFill>
                  <a:schemeClr val="hlink"/>
                </a:solidFill>
                <a:latin typeface="黑体" pitchFamily="2" charset="-122"/>
                <a:ea typeface="黑体" pitchFamily="2" charset="-122"/>
              </a:rPr>
              <a:t>一、 指数的概念和性质</a:t>
            </a:r>
            <a:r>
              <a:rPr lang="zh-CN" altLang="en-US" b="1"/>
              <a:t> </a:t>
            </a:r>
            <a:endParaRPr lang="zh-CN" altLang="en-US" b="1"/>
          </a:p>
          <a:p>
            <a:pPr lvl="0">
              <a:lnSpc>
                <a:spcPct val="90000"/>
              </a:lnSpc>
              <a:buNone/>
            </a:pPr>
            <a:r>
              <a:rPr lang="zh-CN" altLang="en-US" b="1"/>
              <a:t>（一）指数</a:t>
            </a:r>
            <a:r>
              <a:rPr lang="en-US" altLang="zh-CN" sz="2800" b="1">
                <a:solidFill>
                  <a:srgbClr val="FF33CC"/>
                </a:solidFill>
              </a:rPr>
              <a:t>(Index)</a:t>
            </a:r>
            <a:r>
              <a:rPr lang="zh-CN" altLang="en-US" b="1"/>
              <a:t>的概念</a:t>
            </a:r>
            <a:endParaRPr lang="zh-CN" altLang="en-US" b="1"/>
          </a:p>
          <a:p>
            <a:pPr lvl="0">
              <a:lnSpc>
                <a:spcPct val="90000"/>
              </a:lnSpc>
              <a:buNone/>
            </a:pPr>
            <a:r>
              <a:rPr lang="zh-CN" altLang="en-US" sz="2800" b="1">
                <a:latin typeface="楷体_GB2312" pitchFamily="49" charset="-122"/>
                <a:ea typeface="楷体_GB2312" pitchFamily="49" charset="-122"/>
              </a:rPr>
              <a:t>　　</a:t>
            </a:r>
            <a:r>
              <a:rPr lang="zh-CN" altLang="en-US" sz="2400" b="1">
                <a:latin typeface="楷体_GB2312" pitchFamily="49" charset="-122"/>
                <a:ea typeface="楷体_GB2312" pitchFamily="49" charset="-122"/>
              </a:rPr>
              <a:t>指数的编制是从物价的变动产生的。</a:t>
            </a:r>
            <a:r>
              <a:rPr lang="en-US" altLang="zh-CN" sz="2400" b="1">
                <a:latin typeface="楷体_GB2312" pitchFamily="49" charset="-122"/>
                <a:ea typeface="楷体_GB2312" pitchFamily="49" charset="-122"/>
              </a:rPr>
              <a:t>18</a:t>
            </a:r>
            <a:r>
              <a:rPr lang="zh-CN" altLang="en-US" sz="2400" b="1">
                <a:latin typeface="楷体_GB2312" pitchFamily="49" charset="-122"/>
                <a:ea typeface="楷体_GB2312" pitchFamily="49" charset="-122"/>
              </a:rPr>
              <a:t>世纪中叶，由于金银大量流人欧洲，欧洲的物价飞涨，引起社会不安</a:t>
            </a:r>
            <a:r>
              <a:rPr lang="en-US" altLang="zh-CN" sz="2400" b="1">
                <a:latin typeface="楷体_GB2312" pitchFamily="49" charset="-122"/>
                <a:ea typeface="楷体_GB2312" pitchFamily="49" charset="-122"/>
              </a:rPr>
              <a:t>,</a:t>
            </a:r>
            <a:r>
              <a:rPr lang="zh-CN" altLang="en-US" sz="2400" b="1">
                <a:latin typeface="楷体_GB2312" pitchFamily="49" charset="-122"/>
                <a:ea typeface="楷体_GB2312" pitchFamily="49" charset="-122"/>
              </a:rPr>
              <a:t>于是产生了</a:t>
            </a:r>
            <a:r>
              <a:rPr lang="zh-CN" altLang="en-US" sz="2400" b="1" u="sng">
                <a:effectLst>
                  <a:outerShdw blurRad="38100" dist="38100" dir="2700000" algn="tl">
                    <a:schemeClr val="bg2"/>
                  </a:outerShdw>
                </a:effectLst>
                <a:latin typeface="楷体_GB2312" pitchFamily="49" charset="-122"/>
                <a:ea typeface="楷体_GB2312" pitchFamily="49" charset="-122"/>
              </a:rPr>
              <a:t>反映物价变动</a:t>
            </a:r>
            <a:r>
              <a:rPr lang="zh-CN" altLang="en-US" sz="2400" b="1">
                <a:latin typeface="楷体_GB2312" pitchFamily="49" charset="-122"/>
                <a:ea typeface="楷体_GB2312" pitchFamily="49" charset="-122"/>
              </a:rPr>
              <a:t>的要求，这就是物价指数产生的根源。有些指数，如消费品价格指数，生活费用价格指数，同人们的日常生活休戚相关；有些指数，如生产资料价格指数</a:t>
            </a:r>
            <a:r>
              <a:rPr lang="en-US" altLang="zh-CN" sz="2400" b="1">
                <a:latin typeface="楷体_GB2312" pitchFamily="49" charset="-122"/>
                <a:ea typeface="楷体_GB2312" pitchFamily="49" charset="-122"/>
              </a:rPr>
              <a:t>,</a:t>
            </a:r>
            <a:r>
              <a:rPr lang="zh-CN" altLang="en-US" sz="2400" b="1">
                <a:latin typeface="楷体_GB2312" pitchFamily="49" charset="-122"/>
                <a:ea typeface="楷体_GB2312" pitchFamily="49" charset="-122"/>
              </a:rPr>
              <a:t>股票价格指数等，则直接影响人们的投资活动，成为社会经济的晴雨表。</a:t>
            </a:r>
            <a:endParaRPr lang="zh-CN" altLang="en-US" sz="2400" b="1">
              <a:latin typeface="楷体_GB2312" pitchFamily="49" charset="-122"/>
              <a:ea typeface="楷体_GB2312" pitchFamily="49" charset="-122"/>
            </a:endParaRPr>
          </a:p>
        </p:txBody>
      </p:sp>
      <p:grpSp>
        <p:nvGrpSpPr>
          <p:cNvPr id="16388" name=""/>
          <p:cNvGrpSpPr/>
          <p:nvPr/>
        </p:nvGrpSpPr>
        <p:grpSpPr>
          <a:xfrm>
            <a:off x="6019800" y="1752600"/>
            <a:ext cx="2895600" cy="2057400"/>
            <a:chOff x="720" y="768"/>
            <a:chExt cx="2256" cy="1776"/>
          </a:xfrm>
        </p:grpSpPr>
        <p:pic>
          <p:nvPicPr>
            <p:cNvPr id="16389" name=""/>
            <p:cNvPicPr/>
            <p:nvPr/>
          </p:nvPicPr>
          <p:blipFill>
            <a:blip r:embed="rId2"/>
            <a:stretch>
              <a:fillRect/>
            </a:stretch>
          </p:blipFill>
          <p:spPr>
            <a:xfrm>
              <a:off x="1296" y="960"/>
              <a:ext cx="1680" cy="1584"/>
            </a:xfrm>
            <a:prstGeom prst="rect">
              <a:avLst/>
            </a:prstGeom>
            <a:noFill/>
            <a:ln>
              <a:miter lim="800000"/>
            </a:ln>
          </p:spPr>
        </p:pic>
        <p:sp>
          <p:nvSpPr>
            <p:cNvPr id="16390" name=""/>
            <p:cNvSpPr/>
            <p:nvPr/>
          </p:nvSpPr>
          <p:spPr>
            <a:xfrm rot="19980000">
              <a:off x="720" y="768"/>
              <a:ext cx="1355" cy="672"/>
            </a:xfrm>
            <a:gradFill rotWithShape="0">
              <a:gsLst>
                <a:gs pos="0">
                  <a:srgbClr val="707070"/>
                </a:gs>
                <a:gs pos="50000">
                  <a:srgbClr val="FFFFFF"/>
                </a:gs>
                <a:gs pos="100000">
                  <a:srgbClr val="707070"/>
                </a:gs>
              </a:gsLst>
              <a:lin ang="2700000" scaled="1"/>
            </a:gradFill>
            <a:ln>
              <a:solidFill>
                <a:prstClr val="black"/>
              </a:solidFill>
              <a:miter lim="800000"/>
            </a:ln>
            <a:effectLst/>
            <a:scene3d>
              <a:camera prst="legacyPerspectiveFront">
                <a:rot lat="19800000" lon="19440000" rev="0"/>
              </a:camera>
              <a:lightRig rig="legacyNormal2" dir="t"/>
            </a:scene3d>
            <a:sp3d extrusionH="354000" prstMaterial="legacyMatte">
              <a:bevelT w="13500" h="13500" prst="angle"/>
              <a:bevelB w="13500" h="13500" prst="angle"/>
              <a:extrusionClr>
                <a:srgbClr val="939676"/>
              </a:extrusionClr>
            </a:sp3d>
          </p:spPr>
          <p:txBody>
            <a:bodyPr wrap="none" fromWordArt="1">
              <a:prstTxWarp prst="textDeflateBottom">
                <a:avLst>
                  <a:gd name="adj" fmla="val 76472"/>
                </a:avLst>
              </a:prstTxWarp>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Pr algn="ctr"/>
              <a:r>
                <a:rPr sz="3600" kern="10">
                  <a:ln>
                    <a:solidFill>
                      <a:prstClr val="black"/>
                    </a:solidFill>
                    <a:miter lim="800000"/>
                  </a:ln>
                  <a:gradFill rotWithShape="0">
                    <a:gsLst>
                      <a:gs pos="0">
                        <a:srgbClr val="707070"/>
                      </a:gs>
                      <a:gs pos="50000">
                        <a:srgbClr val="FFFFFF"/>
                      </a:gs>
                      <a:gs pos="100000">
                        <a:srgbClr val="707070"/>
                      </a:gs>
                    </a:gsLst>
                    <a:lin ang="2700000" scaled="1"/>
                  </a:gradFill>
                  <a:effectLst/>
                  <a:latin typeface="宋体" charset="-122"/>
                </a:rPr>
                <a:t>Price</a:t>
              </a:r>
            </a:p>
          </p:txBody>
        </p:sp>
      </p:grpSp>
      <p:sp>
        <p:nvSpPr>
          <p:cNvPr id="16391" name=""/>
          <p:cNvSpPr/>
          <p:nvPr/>
        </p:nvSpPr>
        <p:spPr>
          <a:xfrm>
            <a:off x="6248400" y="5257800"/>
            <a:ext cx="2667000" cy="822325"/>
          </a:xfrm>
          <a:prstGeom prst="rect">
            <a:avLst/>
          </a:prstGeom>
          <a:noFill/>
          <a:ln>
            <a:noFill/>
            <a:miter lim="800000"/>
          </a:ln>
          <a:effectLst/>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kumimoji="1" lang="zh-CN" altLang="en-US" b="1">
                <a:solidFill>
                  <a:srgbClr val="0000FF"/>
                </a:solidFill>
                <a:ea typeface="楷体_GB2312" pitchFamily="49" charset="-122"/>
              </a:rPr>
              <a:t>指数起源于人们对价格动态的关注。</a:t>
            </a:r>
            <a:endParaRPr kumimoji="1" lang="zh-CN" altLang="en-US" b="1">
              <a:solidFill>
                <a:srgbClr val="0000FF"/>
              </a:solidFill>
              <a:ea typeface="楷体_GB2312" pitchFamily="49" charset="-122"/>
            </a:endParaRPr>
          </a:p>
        </p:txBody>
      </p:sp>
      <p:grpSp>
        <p:nvGrpSpPr>
          <p:cNvPr id="16392" name=""/>
          <p:cNvGrpSpPr/>
          <p:nvPr/>
        </p:nvGrpSpPr>
        <p:grpSpPr>
          <a:xfrm>
            <a:off x="6172200" y="4052888"/>
            <a:ext cx="2743200" cy="1128712"/>
            <a:chOff x="912" y="2106"/>
            <a:chExt cx="1728" cy="711"/>
          </a:xfrm>
        </p:grpSpPr>
        <p:sp>
          <p:nvSpPr>
            <p:cNvPr id="16393" name=""/>
            <p:cNvSpPr/>
            <p:nvPr/>
          </p:nvSpPr>
          <p:spPr>
            <a:xfrm>
              <a:off x="912" y="2106"/>
              <a:ext cx="1728" cy="327"/>
            </a:xfrm>
            <a:prstGeom prst="rect">
              <a:avLst/>
            </a:prstGeom>
            <a:noFill/>
            <a:ln>
              <a:noFill/>
              <a:miter lim="800000"/>
            </a:ln>
            <a:effectLst/>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kumimoji="1" lang="zh-CN" altLang="en-US" sz="2800" b="1">
                  <a:ea typeface="楷体_GB2312" pitchFamily="49" charset="-122"/>
                </a:rPr>
                <a:t>今天的面包价格</a:t>
              </a:r>
              <a:endParaRPr kumimoji="1" lang="zh-CN" altLang="en-US" sz="2800" b="1">
                <a:ea typeface="楷体_GB2312" pitchFamily="49" charset="-122"/>
              </a:endParaRPr>
            </a:p>
          </p:txBody>
        </p:sp>
        <p:cxnSp>
          <p:nvCxnSpPr>
            <p:cNvPr id="16394" name=""/>
            <p:cNvCxnSpPr/>
            <p:nvPr/>
          </p:nvCxnSpPr>
          <p:spPr>
            <a:xfrm>
              <a:off x="1008" y="2490"/>
              <a:ext cx="1488" cy="0"/>
            </a:xfrm>
            <a:prstGeom prst="line">
              <a:avLst/>
            </a:prstGeom>
            <a:noFill/>
            <a:ln w="38100">
              <a:solidFill>
                <a:schemeClr val="tx1"/>
              </a:solidFill>
              <a:miter lim="800000"/>
            </a:ln>
            <a:effectLst/>
          </p:spPr>
        </p:cxnSp>
        <p:sp>
          <p:nvSpPr>
            <p:cNvPr id="16395" name=""/>
            <p:cNvSpPr/>
            <p:nvPr/>
          </p:nvSpPr>
          <p:spPr>
            <a:xfrm>
              <a:off x="912" y="2490"/>
              <a:ext cx="1728" cy="327"/>
            </a:xfrm>
            <a:prstGeom prst="rect">
              <a:avLst/>
            </a:prstGeom>
            <a:noFill/>
            <a:ln>
              <a:noFill/>
              <a:miter lim="800000"/>
            </a:ln>
            <a:effectLst/>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kumimoji="1" lang="zh-CN" altLang="en-US" sz="2800" b="1">
                  <a:ea typeface="楷体_GB2312" pitchFamily="49" charset="-122"/>
                </a:rPr>
                <a:t>昨天的面包价格</a:t>
              </a:r>
              <a:endParaRPr kumimoji="1" lang="zh-CN" altLang="en-US" sz="2800" b="1">
                <a:ea typeface="楷体_GB2312" pitchFamily="49" charset="-122"/>
              </a:endParaRPr>
            </a:p>
          </p:txBody>
        </p:sp>
      </p:grpSp>
      <p:sp>
        <p:nvSpPr>
          <p:cNvPr id="16396" name=""/>
          <p:cNvSpPr/>
          <p:nvPr/>
        </p:nvSpPr>
        <p:spPr>
          <a:xfrm>
            <a:off x="6227762" y="2997200"/>
            <a:ext cx="360362" cy="1079500"/>
          </a:xfrm>
          <a:prstGeom prst="curvedRightArrow">
            <a:avLst>
              <a:gd name="adj1" fmla="val 58248"/>
              <a:gd name="adj2" fmla="val 119269"/>
              <a:gd name="adj3" fmla="val 33333"/>
            </a:avLst>
          </a:prstGeom>
          <a:solidFill>
            <a:schemeClr val="accent1"/>
          </a:solidFill>
          <a:ln>
            <a:solidFill>
              <a:srgbClr val="FF0000"/>
            </a:solidFill>
            <a:miter lim="800000"/>
          </a:ln>
        </p:spPr>
        <p:txBody>
          <a:bodyPr wrap="none" anchor="ctr" anchorCtr="0"/>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a:endParaRPr lang="zh-CN" altLang="en-US" sz="2000">
              <a:solidFill>
                <a:schemeClr val="tx2"/>
              </a:solidFill>
              <a:latin typeface="Arial" pitchFamily="34" charset="0"/>
            </a:endParaRPr>
          </a:p>
        </p:txBody>
      </p:sp>
      <p:sp>
        <p:nvSpPr>
          <p:cNvPr id="16397" name="Date Placeholder 3"/>
          <p:cNvSpPr>
            <a:spLocks noGrp="1"/>
          </p:cNvSpPr>
          <p:nvPr>
            <p:ph type="dt" sz="half" idx="2"/>
          </p:nvPr>
        </p:nvSpPr>
        <p:spPr/>
        <p:txBody>
          <a:bodyPr/>
          <a:lstStyle/>
          <a:p>
            <a:pPr lvl="0"/>
            <a:fld id="{67376B33-F8E9-4F7B-8B56-737011DCA37C}" type="datetime1">
              <a:rPr lang="zh-CN" altLang="en-US" sz="1400">
                <a:latin typeface="Arial" pitchFamily="34" charset="0"/>
              </a:rPr>
              <a:t>2024/9/7</a:t>
            </a:fld>
            <a:endParaRPr lang="en-US" altLang="zh-CN" sz="1400">
              <a:latin typeface="Arial" pitchFamily="34" charset="0"/>
            </a:endParaRPr>
          </a:p>
        </p:txBody>
      </p:sp>
      <p:sp>
        <p:nvSpPr>
          <p:cNvPr id="16398" name="Slide Number Placeholder 5"/>
          <p:cNvSpPr>
            <a:spLocks noGrp="1"/>
          </p:cNvSpPr>
          <p:nvPr>
            <p:ph type="sldNum" sz="quarter" idx="4"/>
          </p:nvPr>
        </p:nvSpPr>
        <p:spPr/>
        <p:txBody>
          <a:bodyPr/>
          <a:lstStyle/>
          <a:p>
            <a:pPr lvl="0" algn="r"/>
            <a:fld id="{4CF0E686-3FAA-4509-B5ED-247F2176A266}" type="slidenum">
              <a:rPr lang="zh-CN" altLang="en-US" sz="1400">
                <a:latin typeface="Arial" pitchFamily="34" charset="0"/>
              </a:rPr>
              <a:t>6</a:t>
            </a:fld>
            <a:endParaRPr lang="en-US"/>
          </a:p>
        </p:txBody>
      </p:sp>
      <p:sp>
        <p:nvSpPr>
          <p:cNvPr id="16399" name="Footer Placeholder 4"/>
          <p:cNvSpPr>
            <a:spLocks noGrp="1"/>
          </p:cNvSpPr>
          <p:nvPr>
            <p:ph type="ftr" sz="quarter" idx="3"/>
          </p:nvPr>
        </p:nvSpPr>
        <p:spPr/>
        <p:txBody>
          <a:bodyPr/>
          <a:lstStyle/>
          <a:p>
            <a:pPr lvl="0" algn="ctr"/>
            <a:fld id="{921193FA-A038-491A-B35B-5961CA93466C}" type="footer">
              <a:rPr lang="zh-CN" altLang="en-US" sz="1400">
                <a:latin typeface="Arial" pitchFamily="34" charset="0"/>
              </a:rPr>
              <a:t/>
            </a:fld>
            <a:endParaRPr lang="en-US" altLang="zh-CN" sz="1400">
              <a:latin typeface="Arial" pitchFamily="34" charset="0"/>
            </a:endParaRPr>
          </a:p>
        </p:txBody>
      </p:sp>
      <p:sp>
        <p:nvSpPr>
          <p:cNvPr id="16400" name="TextBox 16399"/>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浙江工商大学统计学第九章统计指数共93页，您现在浏览的是第6页!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nodeType="afterEffect">
                                  <p:stCondLst>
                                    <p:cond delay="0"/>
                                  </p:stCondLst>
                                  <p:childTnLst>
                                    <p:set>
                                      <p:cBhvr additive="base">
                                        <p:cTn id="6" dur="1" fill="hold">
                                          <p:stCondLst>
                                            <p:cond delay="0"/>
                                          </p:stCondLst>
                                        </p:cTn>
                                        <p:tgtEl>
                                          <p:spTgt spid="16388"/>
                                        </p:tgtEl>
                                        <p:attrNameLst>
                                          <p:attrName>style.visibility</p:attrName>
                                        </p:attrNameLst>
                                      </p:cBhvr>
                                      <p:to>
                                        <p:strVal val="visible"/>
                                      </p:to>
                                    </p:set>
                                    <p:animEffect transition="in" filter="dissolve">
                                      <p:cBhvr additive="base">
                                        <p:cTn id="7" dur="500"/>
                                        <p:tgtEl>
                                          <p:spTgt spid="16388"/>
                                        </p:tgtEl>
                                      </p:cBhvr>
                                    </p:animEffect>
                                  </p:childTnLst>
                                </p:cTn>
                              </p:par>
                            </p:childTnLst>
                          </p:cTn>
                        </p:par>
                        <p:par>
                          <p:cTn id="8" fill="hold" nodeType="afterGroup">
                            <p:stCondLst>
                              <p:cond delay="500"/>
                            </p:stCondLst>
                            <p:childTnLst>
                              <p:par>
                                <p:cTn id="9" presetID="4" presetClass="entr" presetSubtype="16" dur="500" fill="hold" grpId="0" nodeType="afterEffect">
                                  <p:stCondLst>
                                    <p:cond delay="500"/>
                                  </p:stCondLst>
                                  <p:childTnLst>
                                    <p:set>
                                      <p:cBhvr additive="base">
                                        <p:cTn id="10" dur="1" fill="hold">
                                          <p:stCondLst>
                                            <p:cond delay="0"/>
                                          </p:stCondLst>
                                        </p:cTn>
                                        <p:tgtEl>
                                          <p:spTgt spid="16391"/>
                                        </p:tgtEl>
                                        <p:attrNameLst>
                                          <p:attrName>style.visibility</p:attrName>
                                        </p:attrNameLst>
                                      </p:cBhvr>
                                      <p:to>
                                        <p:strVal val="visible"/>
                                      </p:to>
                                    </p:set>
                                    <p:animEffect transition="in" filter="box(in)">
                                      <p:cBhvr additive="base">
                                        <p:cTn id="11" dur="500"/>
                                        <p:tgtEl>
                                          <p:spTgt spid="16391"/>
                                        </p:tgtEl>
                                      </p:cBhvr>
                                    </p:animEffect>
                                  </p:childTnLst>
                                </p:cTn>
                              </p:par>
                            </p:childTnLst>
                          </p:cTn>
                        </p:par>
                      </p:childTnLst>
                    </p:cTn>
                  </p:par>
                  <p:par>
                    <p:cTn id="12" fill="hold" nodeType="clickPar">
                      <p:stCondLst>
                        <p:cond delay="indefinite"/>
                        <p:cond evt="onBegin" delay="0">
                          <p:tn val="11"/>
                        </p:cond>
                      </p:stCondLst>
                      <p:childTnLst>
                        <p:par>
                          <p:cTn id="13" fill="hold" nodeType="afterGroup">
                            <p:stCondLst>
                              <p:cond delay="0"/>
                            </p:stCondLst>
                            <p:childTnLst>
                              <p:par>
                                <p:cTn id="14" presetID="3" presetClass="entr" presetSubtype="10" dur="500" fill="hold" nodeType="clickEffect">
                                  <p:stCondLst>
                                    <p:cond delay="0"/>
                                  </p:stCondLst>
                                  <p:childTnLst>
                                    <p:set>
                                      <p:cBhvr additive="base">
                                        <p:cTn id="15" dur="1" fill="hold">
                                          <p:stCondLst>
                                            <p:cond delay="0"/>
                                          </p:stCondLst>
                                        </p:cTn>
                                        <p:tgtEl>
                                          <p:spTgt spid="16392"/>
                                        </p:tgtEl>
                                        <p:attrNameLst>
                                          <p:attrName>style.visibility</p:attrName>
                                        </p:attrNameLst>
                                      </p:cBhvr>
                                      <p:to>
                                        <p:strVal val="visible"/>
                                      </p:to>
                                    </p:set>
                                    <p:animEffect transition="in" filter="blinds(horizontal)">
                                      <p:cBhvr additive="base">
                                        <p:cTn id="16" dur="500"/>
                                        <p:tgtEl>
                                          <p:spTgt spid="163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91"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9" name=""/>
          <p:cNvSpPr/>
          <p:nvPr>
            <p:ph type="body" idx="4294967295"/>
          </p:nvPr>
        </p:nvSpPr>
        <p:spPr>
          <a:xfrm>
            <a:off x="609600" y="1600200"/>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2000" b="0" i="0" u="none" baseline="0">
                <a:solidFill>
                  <a:schemeClr val="tx1"/>
                </a:solidFill>
                <a:latin typeface="Arial" pitchFamily="34" charset="0"/>
                <a:ea typeface="宋体" pitchFamily="2" charset="-122"/>
              </a:defRPr>
            </a:lvl5pPr>
          </a:lstStyle>
          <a:p>
            <a:pPr lvl="0"/>
            <a:r>
              <a:rPr lang="zh-CN" altLang="en-US" sz="2800" b="1">
                <a:latin typeface="楷体_GB2312" pitchFamily="49" charset="-122"/>
                <a:ea typeface="楷体_GB2312" pitchFamily="49" charset="-122"/>
              </a:rPr>
              <a:t>统计界认为，统计指数的概念有广义和狭义两种理解。</a:t>
            </a:r>
            <a:endParaRPr lang="zh-CN" altLang="en-US" sz="2800" b="1">
              <a:latin typeface="楷体_GB2312" pitchFamily="49" charset="-122"/>
              <a:ea typeface="楷体_GB2312" pitchFamily="49" charset="-122"/>
            </a:endParaRPr>
          </a:p>
          <a:p>
            <a:pPr lvl="0"/>
            <a:r>
              <a:rPr lang="zh-CN" altLang="en-US" sz="2800" b="1">
                <a:solidFill>
                  <a:schemeClr val="tx2"/>
                </a:solidFill>
                <a:latin typeface="楷体_GB2312" pitchFamily="49" charset="-122"/>
                <a:ea typeface="楷体_GB2312" pitchFamily="49" charset="-122"/>
              </a:rPr>
              <a:t>广义指数</a:t>
            </a:r>
            <a:r>
              <a:rPr lang="zh-CN" altLang="en-US" sz="2800" b="1">
                <a:latin typeface="楷体_GB2312" pitchFamily="49" charset="-122"/>
                <a:ea typeface="楷体_GB2312" pitchFamily="49" charset="-122"/>
              </a:rPr>
              <a:t>是泛指社会经济现象数量变动的比较指标，即用来表明同类现象在不同空间、不同时间、实际与计划对比变动情况的</a:t>
            </a:r>
            <a:r>
              <a:rPr lang="zh-CN" altLang="en-US" sz="2800" b="1">
                <a:solidFill>
                  <a:schemeClr val="hlink"/>
                </a:solidFill>
                <a:latin typeface="楷体_GB2312" pitchFamily="49" charset="-122"/>
                <a:ea typeface="楷体_GB2312" pitchFamily="49" charset="-122"/>
              </a:rPr>
              <a:t>相对数</a:t>
            </a:r>
            <a:r>
              <a:rPr lang="zh-CN" altLang="en-US" sz="2800" b="1">
                <a:latin typeface="楷体_GB2312" pitchFamily="49" charset="-122"/>
                <a:ea typeface="楷体_GB2312" pitchFamily="49" charset="-122"/>
              </a:rPr>
              <a:t>。 </a:t>
            </a:r>
            <a:endParaRPr lang="zh-CN" altLang="en-US" sz="2800" b="1">
              <a:latin typeface="楷体_GB2312" pitchFamily="49" charset="-122"/>
              <a:ea typeface="楷体_GB2312" pitchFamily="49" charset="-122"/>
            </a:endParaRPr>
          </a:p>
          <a:p>
            <a:pPr lvl="0"/>
            <a:r>
              <a:rPr lang="zh-CN" altLang="en-US" sz="2800" b="1">
                <a:solidFill>
                  <a:schemeClr val="tx2"/>
                </a:solidFill>
                <a:latin typeface="楷体_GB2312" pitchFamily="49" charset="-122"/>
                <a:ea typeface="楷体_GB2312" pitchFamily="49" charset="-122"/>
              </a:rPr>
              <a:t>狭义指数</a:t>
            </a:r>
            <a:r>
              <a:rPr lang="zh-CN" altLang="en-US" sz="2800" b="1">
                <a:latin typeface="楷体_GB2312" pitchFamily="49" charset="-122"/>
                <a:ea typeface="楷体_GB2312" pitchFamily="49" charset="-122"/>
              </a:rPr>
              <a:t>仅指反映不能直接相加的复杂社会经济现象在数量上综合变动情况的相对数。</a:t>
            </a:r>
            <a:endParaRPr lang="zh-CN" altLang="en-US" sz="2800" b="1">
              <a:latin typeface="楷体_GB2312" pitchFamily="49" charset="-122"/>
              <a:ea typeface="楷体_GB2312" pitchFamily="49" charset="-122"/>
            </a:endParaRPr>
          </a:p>
          <a:p>
            <a:pPr lvl="0"/>
            <a:r>
              <a:rPr lang="zh-CN" altLang="en-US" sz="2800" b="1">
                <a:latin typeface="楷体_GB2312" pitchFamily="49" charset="-122"/>
                <a:ea typeface="楷体_GB2312" pitchFamily="49" charset="-122"/>
              </a:rPr>
              <a:t>本章主要基于统计指数的</a:t>
            </a:r>
            <a:r>
              <a:rPr lang="zh-CN" altLang="en-US" sz="2800" b="1">
                <a:solidFill>
                  <a:srgbClr val="FF33CC"/>
                </a:solidFill>
                <a:latin typeface="楷体_GB2312" pitchFamily="49" charset="-122"/>
                <a:ea typeface="楷体_GB2312" pitchFamily="49" charset="-122"/>
              </a:rPr>
              <a:t>狭义的概念</a:t>
            </a:r>
            <a:r>
              <a:rPr lang="zh-CN" altLang="en-US" sz="2800" b="1">
                <a:latin typeface="楷体_GB2312" pitchFamily="49" charset="-122"/>
                <a:ea typeface="楷体_GB2312" pitchFamily="49" charset="-122"/>
              </a:rPr>
              <a:t>探讨指数的作用、编制方法及其在统计分析中的运用。 </a:t>
            </a:r>
            <a:endParaRPr lang="zh-CN" altLang="en-US" sz="2800" b="1">
              <a:latin typeface="楷体_GB2312" pitchFamily="49" charset="-122"/>
              <a:ea typeface="楷体_GB2312" pitchFamily="49" charset="-122"/>
            </a:endParaRPr>
          </a:p>
        </p:txBody>
      </p:sp>
      <p:sp>
        <p:nvSpPr>
          <p:cNvPr id="19460" name=""/>
          <p:cNvSpPr/>
          <p:nvPr/>
        </p:nvSpPr>
        <p:spPr>
          <a:xfrm>
            <a:off x="304800" y="457200"/>
            <a:ext cx="8540750" cy="914400"/>
          </a:xfrm>
          <a:prstGeom prst="rect">
            <a:avLst/>
          </a:prstGeom>
          <a:noFill/>
          <a:ln>
            <a:noFill/>
            <a:miter lim="800000"/>
          </a:ln>
        </p:spPr>
        <p:txBody>
          <a:bodyPr anchor="ctr" anchorCtr="0"/>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marL="0" lvl="0" indent="0"/>
            <a:r>
              <a:rPr lang="zh-CN" altLang="en-US" sz="3200" b="1">
                <a:solidFill>
                  <a:schemeClr val="hlink"/>
                </a:solidFill>
                <a:latin typeface="黑体" pitchFamily="2" charset="-122"/>
                <a:ea typeface="黑体" pitchFamily="2" charset="-122"/>
              </a:rPr>
              <a:t>一、 指数的概念和性质</a:t>
            </a:r>
            <a:r>
              <a:rPr lang="zh-CN" altLang="en-US" sz="3200" b="1">
                <a:solidFill>
                  <a:schemeClr val="tx2"/>
                </a:solidFill>
                <a:latin typeface="Arial" pitchFamily="34" charset="0"/>
              </a:rPr>
              <a:t> </a:t>
            </a:r>
            <a:endParaRPr lang="zh-CN" altLang="en-US" sz="3200" b="1">
              <a:solidFill>
                <a:schemeClr val="tx2"/>
              </a:solidFill>
              <a:latin typeface="Arial" pitchFamily="34" charset="0"/>
            </a:endParaRPr>
          </a:p>
        </p:txBody>
      </p:sp>
      <p:sp>
        <p:nvSpPr>
          <p:cNvPr id="19461" name="Date Placeholder 3"/>
          <p:cNvSpPr>
            <a:spLocks noGrp="1"/>
          </p:cNvSpPr>
          <p:nvPr>
            <p:ph type="dt" sz="half" idx="2"/>
          </p:nvPr>
        </p:nvSpPr>
        <p:spPr/>
        <p:txBody>
          <a:bodyPr/>
          <a:lstStyle/>
          <a:p>
            <a:pPr lvl="0"/>
            <a:fld id="{DB3B6BDD-F4C4-4ACB-8A61-8C75378FFCB9}" type="datetime1">
              <a:rPr lang="zh-CN" altLang="en-US" sz="1400">
                <a:latin typeface="Arial" pitchFamily="34" charset="0"/>
              </a:rPr>
              <a:t>2024/9/7</a:t>
            </a:fld>
            <a:endParaRPr lang="en-US" altLang="zh-CN" sz="1400">
              <a:latin typeface="Arial" pitchFamily="34" charset="0"/>
            </a:endParaRPr>
          </a:p>
        </p:txBody>
      </p:sp>
      <p:sp>
        <p:nvSpPr>
          <p:cNvPr id="19462" name="Slide Number Placeholder 5"/>
          <p:cNvSpPr>
            <a:spLocks noGrp="1"/>
          </p:cNvSpPr>
          <p:nvPr>
            <p:ph type="sldNum" sz="quarter" idx="4"/>
          </p:nvPr>
        </p:nvSpPr>
        <p:spPr/>
        <p:txBody>
          <a:bodyPr/>
          <a:lstStyle/>
          <a:p>
            <a:pPr lvl="0" algn="r"/>
            <a:fld id="{3BE72520-F6E6-46F0-87AC-77FCD9453C9E}" type="slidenum">
              <a:rPr lang="zh-CN" altLang="en-US" sz="1400">
                <a:latin typeface="Arial" pitchFamily="34" charset="0"/>
              </a:rPr>
              <a:t>7</a:t>
            </a:fld>
            <a:endParaRPr lang="en-US"/>
          </a:p>
        </p:txBody>
      </p:sp>
      <p:sp>
        <p:nvSpPr>
          <p:cNvPr id="19463" name="Footer Placeholder 4"/>
          <p:cNvSpPr>
            <a:spLocks noGrp="1"/>
          </p:cNvSpPr>
          <p:nvPr>
            <p:ph type="ftr" sz="quarter" idx="3"/>
          </p:nvPr>
        </p:nvSpPr>
        <p:spPr/>
        <p:txBody>
          <a:bodyPr/>
          <a:lstStyle/>
          <a:p>
            <a:pPr lvl="0" algn="ctr"/>
            <a:fld id="{37ADA901-BA5C-4266-9C18-755F8B2AE79A}" type="footer">
              <a:rPr lang="zh-CN" altLang="en-US" sz="1400">
                <a:latin typeface="Arial" pitchFamily="34" charset="0"/>
              </a:rPr>
              <a:t/>
            </a:fld>
            <a:endParaRPr lang="en-US" altLang="zh-CN" sz="1400">
              <a:latin typeface="Arial" pitchFamily="34" charset="0"/>
            </a:endParaRPr>
          </a:p>
        </p:txBody>
      </p:sp>
      <p:sp>
        <p:nvSpPr>
          <p:cNvPr id="19464" name="TextBox 19463"/>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浙江工商大学统计学第九章统计指数共93页，您现在浏览的是第7页!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grpId="0" nodeType="clickEffect">
                                  <p:stCondLst>
                                    <p:cond delay="0"/>
                                  </p:stCondLst>
                                  <p:childTnLst>
                                    <p:set>
                                      <p:cBhvr additive="base">
                                        <p:cTn id="6" dur="1" fill="hold">
                                          <p:stCondLst>
                                            <p:cond delay="0"/>
                                          </p:stCondLst>
                                        </p:cTn>
                                        <p:tgtEl>
                                          <p:spTgt spid="19459">
                                            <p:txEl>
                                              <p:pRg st="0" end="0"/>
                                            </p:txEl>
                                          </p:spTgt>
                                        </p:tgtEl>
                                        <p:attrNameLst>
                                          <p:attrName>style.visibility</p:attrName>
                                        </p:attrNameLst>
                                      </p:cBhvr>
                                      <p:to>
                                        <p:strVal val="visible"/>
                                      </p:to>
                                    </p:set>
                                    <p:animEffect transition="in" filter="checkerboard(across)">
                                      <p:cBhvr additive="base">
                                        <p:cTn id="7" dur="500"/>
                                        <p:tgtEl>
                                          <p:spTgt spid="19459">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5" presetClass="entr" presetSubtype="10" dur="500" fill="hold" grpId="0" nodeType="clickEffect">
                                  <p:stCondLst>
                                    <p:cond delay="0"/>
                                  </p:stCondLst>
                                  <p:childTnLst>
                                    <p:set>
                                      <p:cBhvr additive="base">
                                        <p:cTn id="11" dur="1" fill="hold">
                                          <p:stCondLst>
                                            <p:cond delay="0"/>
                                          </p:stCondLst>
                                        </p:cTn>
                                        <p:tgtEl>
                                          <p:spTgt spid="19459">
                                            <p:txEl>
                                              <p:pRg st="1" end="1"/>
                                            </p:txEl>
                                          </p:spTgt>
                                        </p:tgtEl>
                                        <p:attrNameLst>
                                          <p:attrName>style.visibility</p:attrName>
                                        </p:attrNameLst>
                                      </p:cBhvr>
                                      <p:to>
                                        <p:strVal val="visible"/>
                                      </p:to>
                                    </p:set>
                                    <p:animEffect transition="in" filter="checkerboard(across)">
                                      <p:cBhvr additive="base">
                                        <p:cTn id="12" dur="500"/>
                                        <p:tgtEl>
                                          <p:spTgt spid="19459">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5" presetClass="entr" presetSubtype="10" dur="500" fill="hold" grpId="0" nodeType="clickEffect">
                                  <p:stCondLst>
                                    <p:cond delay="0"/>
                                  </p:stCondLst>
                                  <p:childTnLst>
                                    <p:set>
                                      <p:cBhvr additive="base">
                                        <p:cTn id="16" dur="1" fill="hold">
                                          <p:stCondLst>
                                            <p:cond delay="0"/>
                                          </p:stCondLst>
                                        </p:cTn>
                                        <p:tgtEl>
                                          <p:spTgt spid="19459">
                                            <p:txEl>
                                              <p:pRg st="2" end="2"/>
                                            </p:txEl>
                                          </p:spTgt>
                                        </p:tgtEl>
                                        <p:attrNameLst>
                                          <p:attrName>style.visibility</p:attrName>
                                        </p:attrNameLst>
                                      </p:cBhvr>
                                      <p:to>
                                        <p:strVal val="visible"/>
                                      </p:to>
                                    </p:set>
                                    <p:animEffect transition="in" filter="checkerboard(across)">
                                      <p:cBhvr additive="base">
                                        <p:cTn id="17" dur="500"/>
                                        <p:tgtEl>
                                          <p:spTgt spid="19459">
                                            <p:txEl>
                                              <p:pRg st="2" end="2"/>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5" presetClass="entr" presetSubtype="10" dur="500" fill="hold" grpId="0" nodeType="clickEffect">
                                  <p:stCondLst>
                                    <p:cond delay="0"/>
                                  </p:stCondLst>
                                  <p:childTnLst>
                                    <p:set>
                                      <p:cBhvr additive="base">
                                        <p:cTn id="21" dur="1" fill="hold">
                                          <p:stCondLst>
                                            <p:cond delay="0"/>
                                          </p:stCondLst>
                                        </p:cTn>
                                        <p:tgtEl>
                                          <p:spTgt spid="19459">
                                            <p:txEl>
                                              <p:pRg st="3" end="3"/>
                                            </p:txEl>
                                          </p:spTgt>
                                        </p:tgtEl>
                                        <p:attrNameLst>
                                          <p:attrName>style.visibility</p:attrName>
                                        </p:attrNameLst>
                                      </p:cBhvr>
                                      <p:to>
                                        <p:strVal val="visible"/>
                                      </p:to>
                                    </p:set>
                                    <p:animEffect transition="in" filter="checkerboard(across)">
                                      <p:cBhvr additive="base">
                                        <p:cTn id="22" dur="500"/>
                                        <p:tgtEl>
                                          <p:spTgt spid="1945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uiExpand="1" build="p"/>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
          <p:cNvSpPr/>
          <p:nvPr>
            <p:ph type="title"/>
          </p:nvPr>
        </p:nvSpPr>
        <p:spPr>
          <a:xfrm>
            <a:off x="304800" y="685800"/>
            <a:ext cx="8540750" cy="8382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pitchFamily="34" charset="0"/>
                <a:ea typeface="宋体" pitchFamily="2" charset="-122"/>
              </a:defRPr>
            </a:lvl1pPr>
          </a:lstStyle>
          <a:p>
            <a:pPr lvl="0" algn="l"/>
            <a:r>
              <a:rPr lang="zh-CN" altLang="en-US" sz="3200" b="1">
                <a:solidFill>
                  <a:schemeClr val="hlink"/>
                </a:solidFill>
                <a:latin typeface="黑体" pitchFamily="2" charset="-122"/>
                <a:ea typeface="黑体" pitchFamily="2" charset="-122"/>
              </a:rPr>
              <a:t>一、 指数的概念和性质</a:t>
            </a:r>
            <a:r>
              <a:rPr lang="zh-CN" altLang="en-US" sz="3200" b="1"/>
              <a:t> </a:t>
            </a:r>
            <a:br>
              <a:rPr lang="zh-CN" altLang="en-US" sz="3200" b="1"/>
            </a:br>
            <a:endParaRPr lang="zh-CN" altLang="en-US" sz="3200" b="1"/>
          </a:p>
        </p:txBody>
      </p:sp>
      <p:sp>
        <p:nvSpPr>
          <p:cNvPr id="18435" name=""/>
          <p:cNvSpPr/>
          <p:nvPr>
            <p:ph type="body" idx="4294967295"/>
          </p:nvPr>
        </p:nvSpPr>
        <p:spPr>
          <a:xfrm>
            <a:off x="609600" y="1600200"/>
            <a:ext cx="60198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lvl="0">
              <a:buNone/>
            </a:pPr>
            <a:r>
              <a:rPr lang="zh-CN" altLang="en-US" b="1">
                <a:solidFill>
                  <a:schemeClr val="hlink"/>
                </a:solidFill>
                <a:latin typeface="宋体" pitchFamily="2" charset="-122"/>
              </a:rPr>
              <a:t>（二）指数的性质</a:t>
            </a:r>
            <a:r>
              <a:rPr lang="zh-CN" altLang="en-US">
                <a:solidFill>
                  <a:schemeClr val="hlink"/>
                </a:solidFill>
                <a:latin typeface="黑体" pitchFamily="2" charset="-122"/>
                <a:ea typeface="黑体" pitchFamily="2" charset="-122"/>
              </a:rPr>
              <a:t> </a:t>
            </a:r>
            <a:endParaRPr lang="zh-CN" altLang="en-US">
              <a:solidFill>
                <a:schemeClr val="hlink"/>
              </a:solidFill>
              <a:latin typeface="黑体" pitchFamily="2" charset="-122"/>
              <a:ea typeface="黑体" pitchFamily="2" charset="-122"/>
            </a:endParaRPr>
          </a:p>
          <a:p>
            <a:pPr lvl="0">
              <a:buNone/>
            </a:pPr>
            <a:r>
              <a:rPr lang="zh-CN" altLang="en-US" b="1">
                <a:latin typeface="楷体_GB2312" pitchFamily="49" charset="-122"/>
                <a:ea typeface="楷体_GB2312" pitchFamily="49" charset="-122"/>
              </a:rPr>
              <a:t>　</a:t>
            </a:r>
            <a:r>
              <a:rPr lang="zh-CN" altLang="en-US" sz="2400" b="1">
                <a:latin typeface="楷体_GB2312" pitchFamily="49" charset="-122"/>
                <a:ea typeface="楷体_GB2312" pitchFamily="49" charset="-122"/>
              </a:rPr>
              <a:t>正确应用指数的统计方法，必须要对指数性质有深刻的了解，概括地讲，指数具有以下性质。</a:t>
            </a:r>
            <a:endParaRPr lang="zh-CN" altLang="en-US" sz="2400" b="1">
              <a:latin typeface="楷体_GB2312" pitchFamily="49" charset="-122"/>
              <a:ea typeface="楷体_GB2312" pitchFamily="49" charset="-122"/>
            </a:endParaRPr>
          </a:p>
          <a:p>
            <a:pPr lvl="0">
              <a:buNone/>
            </a:pPr>
            <a:r>
              <a:rPr lang="zh-CN" altLang="en-US" b="1">
                <a:latin typeface="楷体_GB2312" pitchFamily="49" charset="-122"/>
                <a:ea typeface="楷体_GB2312" pitchFamily="49" charset="-122"/>
              </a:rPr>
              <a:t>　　，相对性。</a:t>
            </a:r>
            <a:r>
              <a:rPr lang="zh-CN" altLang="en-US" sz="2400">
                <a:latin typeface="Times New Roman" pitchFamily="18" charset="0"/>
              </a:rPr>
              <a:t>总体变量在不同场合下对比形成的相对数</a:t>
            </a:r>
            <a:endParaRPr lang="zh-CN" altLang="en-US" sz="2400">
              <a:latin typeface="Times New Roman" pitchFamily="18" charset="0"/>
            </a:endParaRPr>
          </a:p>
          <a:p>
            <a:pPr lvl="0">
              <a:buNone/>
            </a:pPr>
            <a:r>
              <a:rPr lang="zh-CN" altLang="en-US" sz="2400">
                <a:latin typeface="Times New Roman" pitchFamily="18" charset="0"/>
              </a:rPr>
              <a:t>　</a:t>
            </a:r>
            <a:r>
              <a:rPr lang="zh-CN" altLang="en-US" b="1">
                <a:latin typeface="楷体_GB2312" pitchFamily="49" charset="-122"/>
                <a:ea typeface="楷体_GB2312" pitchFamily="49" charset="-122"/>
              </a:rPr>
              <a:t>　第二，综合性。</a:t>
            </a:r>
            <a:r>
              <a:rPr lang="zh-CN" altLang="en-US" sz="2400">
                <a:latin typeface="Times New Roman" pitchFamily="18" charset="0"/>
              </a:rPr>
              <a:t>反映一组变量在不同场合下的综合变动</a:t>
            </a:r>
            <a:endParaRPr lang="zh-CN" altLang="en-US" b="1">
              <a:latin typeface="楷体_GB2312" pitchFamily="49" charset="-122"/>
              <a:ea typeface="楷体_GB2312" pitchFamily="49" charset="-122"/>
            </a:endParaRPr>
          </a:p>
          <a:p>
            <a:pPr lvl="0">
              <a:buNone/>
            </a:pPr>
            <a:r>
              <a:rPr lang="zh-CN" altLang="en-US" b="1">
                <a:latin typeface="楷体_GB2312" pitchFamily="49" charset="-122"/>
                <a:ea typeface="楷体_GB2312" pitchFamily="49" charset="-122"/>
              </a:rPr>
              <a:t>　　第三，代表性。</a:t>
            </a:r>
            <a:r>
              <a:rPr lang="zh-CN" altLang="en-US" sz="2400">
                <a:latin typeface="Times New Roman" pitchFamily="18" charset="0"/>
              </a:rPr>
              <a:t>指数是总体水平的一个代表性数值</a:t>
            </a:r>
            <a:endParaRPr lang="zh-CN" altLang="en-US" sz="2400">
              <a:latin typeface="Times New Roman" pitchFamily="18" charset="0"/>
            </a:endParaRPr>
          </a:p>
        </p:txBody>
      </p:sp>
      <p:pic>
        <p:nvPicPr>
          <p:cNvPr id="18436" name=""/>
          <p:cNvPicPr/>
          <p:nvPr>
            <p:ph sz="half" idx="2"/>
          </p:nvPr>
        </p:nvPicPr>
        <p:blipFill>
          <a:blip r:embed="rId2"/>
          <a:srcRect r="105" b="-89"/>
          <a:stretch>
            <a:fillRect/>
          </a:stretch>
        </p:blipFill>
        <p:spPr>
          <a:xfrm>
            <a:off x="7162800" y="1676400"/>
            <a:ext cx="1905000" cy="4191000"/>
          </a:xfrm>
          <a:prstGeom prst="rect">
            <a:avLst/>
          </a:prstGeom>
          <a:noFill/>
          <a:ln>
            <a:noFill/>
            <a:miter lim="800000"/>
          </a:ln>
          <a:effectLst/>
        </p:spPr>
      </p:pic>
      <p:sp>
        <p:nvSpPr>
          <p:cNvPr id="18437" name="Date Placeholder 4"/>
          <p:cNvSpPr>
            <a:spLocks noGrp="1"/>
          </p:cNvSpPr>
          <p:nvPr>
            <p:ph type="dt" sz="half" idx="3"/>
          </p:nvPr>
        </p:nvSpPr>
        <p:spPr/>
        <p:txBody>
          <a:bodyPr/>
          <a:lstStyle/>
          <a:p>
            <a:pPr lvl="0"/>
            <a:fld id="{B71DD9F5-465B-4D8B-8CC1-DA86ACD26021}" type="datetime1">
              <a:rPr lang="zh-CN" altLang="en-US" sz="1400">
                <a:latin typeface="Arial" pitchFamily="34" charset="0"/>
              </a:rPr>
              <a:t>2024/9/7</a:t>
            </a:fld>
            <a:endParaRPr lang="en-US" altLang="zh-CN" sz="1400">
              <a:latin typeface="Arial" pitchFamily="34" charset="0"/>
            </a:endParaRPr>
          </a:p>
        </p:txBody>
      </p:sp>
      <p:sp>
        <p:nvSpPr>
          <p:cNvPr id="18438" name="Slide Number Placeholder 6"/>
          <p:cNvSpPr>
            <a:spLocks noGrp="1"/>
          </p:cNvSpPr>
          <p:nvPr>
            <p:ph type="sldNum" sz="quarter" idx="5"/>
          </p:nvPr>
        </p:nvSpPr>
        <p:spPr/>
        <p:txBody>
          <a:bodyPr/>
          <a:lstStyle/>
          <a:p>
            <a:pPr lvl="0" algn="r"/>
            <a:fld id="{2C3631CE-5285-4372-B603-863C6187FDCA}" type="slidenum">
              <a:rPr lang="zh-CN" altLang="en-US" sz="1400">
                <a:latin typeface="Arial" pitchFamily="34" charset="0"/>
              </a:rPr>
              <a:t>8</a:t>
            </a:fld>
            <a:endParaRPr lang="en-US"/>
          </a:p>
        </p:txBody>
      </p:sp>
      <p:sp>
        <p:nvSpPr>
          <p:cNvPr id="18439" name="Footer Placeholder 5"/>
          <p:cNvSpPr>
            <a:spLocks noGrp="1"/>
          </p:cNvSpPr>
          <p:nvPr>
            <p:ph type="ftr" sz="quarter" idx="4"/>
          </p:nvPr>
        </p:nvSpPr>
        <p:spPr/>
        <p:txBody>
          <a:bodyPr/>
          <a:lstStyle/>
          <a:p>
            <a:pPr lvl="0" algn="ctr"/>
            <a:fld id="{450C89E7-2387-4156-BE88-E21475CF4E5D}" type="footer">
              <a:rPr lang="zh-CN" altLang="en-US" sz="1400">
                <a:latin typeface="Arial" pitchFamily="34" charset="0"/>
              </a:rPr>
              <a:t/>
            </a:fld>
            <a:endParaRPr lang="en-US" altLang="zh-CN" sz="1400">
              <a:latin typeface="Arial" pitchFamily="34" charset="0"/>
            </a:endParaRPr>
          </a:p>
        </p:txBody>
      </p:sp>
      <p:sp>
        <p:nvSpPr>
          <p:cNvPr id="18440" name="TextBox 18439"/>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pitchFamily="34" charset="0"/>
                <a:ea typeface="宋体" pitchFamily="2" charset="-122"/>
              </a:defRPr>
            </a:lvl1pPr>
          </a:lstStyle>
          <a:p>
            <a:pPr lvl="0"/>
            <a:r>
              <a:rPr lang="zh-CN" altLang="en-US" b="1"/>
              <a:t>节  统计指数的概念和分类</a:t>
            </a:r>
            <a:endParaRPr lang="zh-CN" altLang="en-US" b="1"/>
          </a:p>
        </p:txBody>
      </p:sp>
      <p:sp>
        <p:nvSpPr>
          <p:cNvPr id="24579" name=""/>
          <p:cNvSpPr/>
          <p:nvPr>
            <p:ph type="body" idx="4294967295"/>
          </p:nvPr>
        </p:nvSpPr>
        <p:spPr>
          <a:xfrm>
            <a:off x="609600" y="1600200"/>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2000" b="0" i="0" u="none" baseline="0">
                <a:solidFill>
                  <a:schemeClr val="tx1"/>
                </a:solidFill>
                <a:latin typeface="Arial" pitchFamily="34" charset="0"/>
                <a:ea typeface="宋体" pitchFamily="2" charset="-122"/>
              </a:defRPr>
            </a:lvl5pPr>
          </a:lstStyle>
          <a:p>
            <a:pPr lvl="0" algn="just">
              <a:buNone/>
            </a:pPr>
            <a:r>
              <a:rPr lang="zh-CN" altLang="en-US" b="1">
                <a:solidFill>
                  <a:schemeClr val="hlink"/>
                </a:solidFill>
                <a:latin typeface="黑体" pitchFamily="2" charset="-122"/>
                <a:ea typeface="黑体" pitchFamily="2" charset="-122"/>
              </a:rPr>
              <a:t>三、统计指数的分类</a:t>
            </a:r>
            <a:endParaRPr lang="zh-CN" altLang="en-US" b="1">
              <a:solidFill>
                <a:schemeClr val="hlink"/>
              </a:solidFill>
              <a:latin typeface="黑体" pitchFamily="2" charset="-122"/>
              <a:ea typeface="黑体" pitchFamily="2" charset="-122"/>
            </a:endParaRPr>
          </a:p>
          <a:p>
            <a:pPr lvl="0" algn="just">
              <a:buNone/>
            </a:pPr>
            <a:r>
              <a:rPr lang="zh-CN" altLang="en-US" b="1">
                <a:latin typeface="楷体_GB2312" pitchFamily="49" charset="-122"/>
                <a:ea typeface="楷体_GB2312" pitchFamily="49" charset="-122"/>
              </a:rPr>
              <a:t>     指数的种类很多，可以按不同的标志作不同的分类。</a:t>
            </a:r>
            <a:endParaRPr lang="zh-CN" altLang="en-US" b="1">
              <a:latin typeface="楷体_GB2312" pitchFamily="49" charset="-122"/>
              <a:ea typeface="楷体_GB2312" pitchFamily="49" charset="-122"/>
            </a:endParaRPr>
          </a:p>
          <a:p>
            <a:pPr lvl="0">
              <a:buNone/>
            </a:pPr>
            <a:r>
              <a:rPr lang="zh-CN" altLang="en-US" b="1">
                <a:latin typeface="楷体_GB2312" pitchFamily="49" charset="-122"/>
                <a:ea typeface="楷体_GB2312" pitchFamily="49" charset="-122"/>
              </a:rPr>
              <a:t>　　</a:t>
            </a:r>
            <a:endParaRPr lang="zh-CN" altLang="en-US" b="1">
              <a:latin typeface="楷体_GB2312" pitchFamily="49" charset="-122"/>
              <a:ea typeface="楷体_GB2312" pitchFamily="49" charset="-122"/>
            </a:endParaRPr>
          </a:p>
        </p:txBody>
      </p:sp>
      <p:grpSp>
        <p:nvGrpSpPr>
          <p:cNvPr id="24580" name=""/>
          <p:cNvGrpSpPr/>
          <p:nvPr/>
        </p:nvGrpSpPr>
        <p:grpSpPr>
          <a:xfrm>
            <a:off x="1905000" y="2971800"/>
            <a:ext cx="6324600" cy="3454400"/>
            <a:chOff x="624" y="1152"/>
            <a:chExt cx="4608" cy="2661"/>
          </a:xfrm>
        </p:grpSpPr>
        <p:sp>
          <p:nvSpPr>
            <p:cNvPr id="24581" name=""/>
            <p:cNvSpPr/>
            <p:nvPr/>
          </p:nvSpPr>
          <p:spPr>
            <a:xfrm>
              <a:off x="2064" y="1152"/>
              <a:ext cx="1489" cy="316"/>
            </a:xfrm>
            <a:prstGeom prst="rect">
              <a:avLst/>
            </a:prstGeom>
            <a:solidFill>
              <a:srgbClr val="FF6600"/>
            </a:solidFill>
            <a:ln w="12700">
              <a:solidFill>
                <a:schemeClr val="bg2"/>
              </a:solidFill>
              <a:miter lim="800000"/>
            </a:ln>
            <a:effectLst>
              <a:outerShdw dist="35921" dir="2700000" algn="ctr">
                <a:schemeClr val="bg2"/>
              </a:outerShdw>
            </a:effectLst>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eaLnBrk="0" hangingPunct="0">
                <a:spcBef>
                  <a:spcPct val="50000"/>
                </a:spcBef>
              </a:pPr>
              <a:r>
                <a:rPr kumimoji="1" lang="zh-CN" altLang="en-US" sz="2000" b="1">
                  <a:solidFill>
                    <a:schemeClr val="bg2"/>
                  </a:solidFill>
                  <a:latin typeface="Arial" pitchFamily="34" charset="0"/>
                </a:rPr>
                <a:t>指数的分类</a:t>
              </a:r>
              <a:endParaRPr kumimoji="1" lang="zh-CN" altLang="en-US" sz="2000">
                <a:solidFill>
                  <a:schemeClr val="bg2"/>
                </a:solidFill>
                <a:latin typeface="Arial" pitchFamily="34" charset="0"/>
              </a:endParaRPr>
            </a:p>
          </p:txBody>
        </p:sp>
        <p:sp>
          <p:nvSpPr>
            <p:cNvPr id="24582" name=""/>
            <p:cNvSpPr/>
            <p:nvPr/>
          </p:nvSpPr>
          <p:spPr>
            <a:xfrm>
              <a:off x="3073" y="1971"/>
              <a:ext cx="960" cy="551"/>
            </a:xfrm>
            <a:prstGeom prst="rect">
              <a:avLst/>
            </a:prstGeom>
            <a:solidFill>
              <a:srgbClr val="FF6600"/>
            </a:solidFill>
            <a:ln w="12700">
              <a:solidFill>
                <a:schemeClr val="bg2"/>
              </a:solidFill>
              <a:miter lim="800000"/>
            </a:ln>
            <a:effectLst>
              <a:outerShdw dist="35921" dir="2700000" algn="ctr">
                <a:schemeClr val="bg2"/>
              </a:outerShdw>
            </a:effectLst>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eaLnBrk="0" hangingPunct="0">
                <a:spcBef>
                  <a:spcPct val="50000"/>
                </a:spcBef>
              </a:pPr>
              <a:r>
                <a:rPr kumimoji="1" lang="zh-CN" altLang="en-US" sz="2000" b="1">
                  <a:solidFill>
                    <a:schemeClr val="bg2"/>
                  </a:solidFill>
                  <a:latin typeface="Arial" pitchFamily="34" charset="0"/>
                </a:rPr>
                <a:t>按计算形式划分</a:t>
              </a:r>
              <a:endParaRPr kumimoji="1" lang="zh-CN" altLang="en-US" sz="2000">
                <a:solidFill>
                  <a:schemeClr val="hlink"/>
                </a:solidFill>
                <a:latin typeface="Arial" pitchFamily="34" charset="0"/>
              </a:endParaRPr>
            </a:p>
          </p:txBody>
        </p:sp>
        <p:sp>
          <p:nvSpPr>
            <p:cNvPr id="24583" name=""/>
            <p:cNvSpPr/>
            <p:nvPr/>
          </p:nvSpPr>
          <p:spPr>
            <a:xfrm>
              <a:off x="673" y="1971"/>
              <a:ext cx="815" cy="551"/>
            </a:xfrm>
            <a:prstGeom prst="rect">
              <a:avLst/>
            </a:prstGeom>
            <a:solidFill>
              <a:srgbClr val="FF6600"/>
            </a:solidFill>
            <a:ln w="12700">
              <a:solidFill>
                <a:schemeClr val="bg2"/>
              </a:solidFill>
              <a:miter lim="800000"/>
            </a:ln>
            <a:effectLst>
              <a:outerShdw dist="35921" dir="2700000" algn="ctr">
                <a:schemeClr val="bg2"/>
              </a:outerShdw>
            </a:effectLst>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eaLnBrk="0" hangingPunct="0">
                <a:spcBef>
                  <a:spcPct val="50000"/>
                </a:spcBef>
              </a:pPr>
              <a:r>
                <a:rPr kumimoji="1" lang="zh-CN" altLang="en-US" sz="2000" b="1">
                  <a:solidFill>
                    <a:schemeClr val="bg2"/>
                  </a:solidFill>
                  <a:latin typeface="Arial" pitchFamily="34" charset="0"/>
                </a:rPr>
                <a:t>按内容划分</a:t>
              </a:r>
              <a:endParaRPr kumimoji="1" lang="zh-CN" altLang="en-US" sz="2000">
                <a:solidFill>
                  <a:schemeClr val="hlink"/>
                </a:solidFill>
                <a:latin typeface="Arial" pitchFamily="34" charset="0"/>
              </a:endParaRPr>
            </a:p>
          </p:txBody>
        </p:sp>
        <p:cxnSp>
          <p:nvCxnSpPr>
            <p:cNvPr id="24584" name=""/>
            <p:cNvCxnSpPr/>
            <p:nvPr/>
          </p:nvCxnSpPr>
          <p:spPr>
            <a:xfrm flipH="1">
              <a:off x="1104" y="1728"/>
              <a:ext cx="0" cy="242"/>
            </a:xfrm>
            <a:prstGeom prst="line">
              <a:avLst/>
            </a:prstGeom>
            <a:noFill/>
            <a:ln w="28575">
              <a:solidFill>
                <a:schemeClr val="tx1"/>
              </a:solidFill>
              <a:miter lim="800000"/>
              <a:tailEnd type="triangle"/>
            </a:ln>
            <a:effectLst>
              <a:outerShdw dist="35921" dir="2700000" algn="ctr">
                <a:schemeClr val="bg2"/>
              </a:outerShdw>
            </a:effectLst>
          </p:spPr>
        </p:cxnSp>
        <p:cxnSp>
          <p:nvCxnSpPr>
            <p:cNvPr id="24585" name=""/>
            <p:cNvCxnSpPr/>
            <p:nvPr/>
          </p:nvCxnSpPr>
          <p:spPr>
            <a:xfrm flipH="1">
              <a:off x="4704" y="1730"/>
              <a:ext cx="0" cy="242"/>
            </a:xfrm>
            <a:prstGeom prst="line">
              <a:avLst/>
            </a:prstGeom>
            <a:noFill/>
            <a:ln w="28575">
              <a:solidFill>
                <a:schemeClr val="tx1"/>
              </a:solidFill>
              <a:miter lim="800000"/>
              <a:tailEnd type="triangle"/>
            </a:ln>
            <a:effectLst>
              <a:outerShdw dist="35921" dir="2700000" algn="ctr">
                <a:schemeClr val="bg2"/>
              </a:outerShdw>
            </a:effectLst>
          </p:spPr>
        </p:cxnSp>
        <p:sp>
          <p:nvSpPr>
            <p:cNvPr id="24586" name=""/>
            <p:cNvSpPr/>
            <p:nvPr/>
          </p:nvSpPr>
          <p:spPr>
            <a:xfrm>
              <a:off x="1776" y="1971"/>
              <a:ext cx="1009" cy="551"/>
            </a:xfrm>
            <a:prstGeom prst="rect">
              <a:avLst/>
            </a:prstGeom>
            <a:solidFill>
              <a:srgbClr val="FF6600"/>
            </a:solidFill>
            <a:ln w="12700">
              <a:solidFill>
                <a:schemeClr val="bg2"/>
              </a:solidFill>
              <a:miter lim="800000"/>
            </a:ln>
            <a:effectLst>
              <a:outerShdw dist="35921" dir="2700000" algn="ctr">
                <a:schemeClr val="bg2"/>
              </a:outerShdw>
            </a:effectLst>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eaLnBrk="0" hangingPunct="0">
                <a:spcBef>
                  <a:spcPct val="50000"/>
                </a:spcBef>
              </a:pPr>
              <a:r>
                <a:rPr kumimoji="1" lang="zh-CN" altLang="en-US" sz="2000" b="1">
                  <a:solidFill>
                    <a:schemeClr val="bg2"/>
                  </a:solidFill>
                  <a:latin typeface="Arial" pitchFamily="34" charset="0"/>
                </a:rPr>
                <a:t>按项目多少划分</a:t>
              </a:r>
              <a:endParaRPr kumimoji="1" lang="zh-CN" altLang="en-US" sz="2000">
                <a:solidFill>
                  <a:schemeClr val="hlink"/>
                </a:solidFill>
                <a:latin typeface="Arial" pitchFamily="34" charset="0"/>
              </a:endParaRPr>
            </a:p>
          </p:txBody>
        </p:sp>
        <p:cxnSp>
          <p:nvCxnSpPr>
            <p:cNvPr id="24587" name=""/>
            <p:cNvCxnSpPr/>
            <p:nvPr/>
          </p:nvCxnSpPr>
          <p:spPr>
            <a:xfrm flipH="1">
              <a:off x="2256" y="1730"/>
              <a:ext cx="0" cy="242"/>
            </a:xfrm>
            <a:prstGeom prst="line">
              <a:avLst/>
            </a:prstGeom>
            <a:noFill/>
            <a:ln w="28575">
              <a:solidFill>
                <a:schemeClr val="tx1"/>
              </a:solidFill>
              <a:miter lim="800000"/>
              <a:tailEnd type="triangle"/>
            </a:ln>
            <a:effectLst>
              <a:outerShdw dist="35921" dir="2700000" algn="ctr">
                <a:schemeClr val="bg2"/>
              </a:outerShdw>
            </a:effectLst>
          </p:spPr>
        </p:cxnSp>
        <p:sp>
          <p:nvSpPr>
            <p:cNvPr id="24588" name=""/>
            <p:cNvSpPr/>
            <p:nvPr/>
          </p:nvSpPr>
          <p:spPr>
            <a:xfrm>
              <a:off x="624" y="2792"/>
              <a:ext cx="288" cy="1020"/>
            </a:xfrm>
            <a:prstGeom prst="rect">
              <a:avLst/>
            </a:prstGeom>
            <a:solidFill>
              <a:srgbClr val="FF6600"/>
            </a:solidFill>
            <a:ln w="12700">
              <a:solidFill>
                <a:schemeClr val="bg2"/>
              </a:solidFill>
              <a:miter lim="800000"/>
            </a:ln>
            <a:effectLst>
              <a:outerShdw dist="17961" dir="2700000" algn="ctr">
                <a:schemeClr val="bg2"/>
              </a:outerShdw>
            </a:effectLst>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eaLnBrk="0" hangingPunct="0">
                <a:spcBef>
                  <a:spcPct val="50000"/>
                </a:spcBef>
              </a:pPr>
              <a:r>
                <a:rPr kumimoji="1" lang="zh-CN" altLang="en-US" sz="2000" b="1">
                  <a:solidFill>
                    <a:schemeClr val="bg2"/>
                  </a:solidFill>
                  <a:latin typeface="Arial" pitchFamily="34" charset="0"/>
                </a:rPr>
                <a:t>数量指数</a:t>
              </a:r>
              <a:endParaRPr kumimoji="1" lang="zh-CN" altLang="en-US" sz="2000">
                <a:solidFill>
                  <a:schemeClr val="hlink"/>
                </a:solidFill>
                <a:latin typeface="Arial" pitchFamily="34" charset="0"/>
              </a:endParaRPr>
            </a:p>
          </p:txBody>
        </p:sp>
        <p:cxnSp>
          <p:nvCxnSpPr>
            <p:cNvPr id="24589" name=""/>
            <p:cNvCxnSpPr/>
            <p:nvPr/>
          </p:nvCxnSpPr>
          <p:spPr>
            <a:xfrm flipH="1">
              <a:off x="768" y="2454"/>
              <a:ext cx="288" cy="337"/>
            </a:xfrm>
            <a:prstGeom prst="line">
              <a:avLst/>
            </a:prstGeom>
            <a:noFill/>
            <a:ln w="12700">
              <a:solidFill>
                <a:schemeClr val="tx1"/>
              </a:solidFill>
              <a:miter lim="800000"/>
              <a:tailEnd type="stealth"/>
            </a:ln>
            <a:effectLst>
              <a:outerShdw dist="17961" dir="2700000" algn="ctr">
                <a:schemeClr val="bg2"/>
              </a:outerShdw>
            </a:effectLst>
          </p:spPr>
        </p:cxnSp>
        <p:cxnSp>
          <p:nvCxnSpPr>
            <p:cNvPr id="24590" name=""/>
            <p:cNvCxnSpPr/>
            <p:nvPr/>
          </p:nvCxnSpPr>
          <p:spPr>
            <a:xfrm>
              <a:off x="1056" y="2454"/>
              <a:ext cx="288" cy="337"/>
            </a:xfrm>
            <a:prstGeom prst="line">
              <a:avLst/>
            </a:prstGeom>
            <a:noFill/>
            <a:ln w="12700">
              <a:solidFill>
                <a:schemeClr val="tx1"/>
              </a:solidFill>
              <a:miter lim="800000"/>
              <a:tailEnd type="stealth"/>
            </a:ln>
            <a:effectLst>
              <a:outerShdw dist="17961" dir="2700000" algn="ctr">
                <a:schemeClr val="bg2"/>
              </a:outerShdw>
            </a:effectLst>
          </p:spPr>
        </p:cxnSp>
        <p:sp>
          <p:nvSpPr>
            <p:cNvPr id="24591" name=""/>
            <p:cNvSpPr/>
            <p:nvPr/>
          </p:nvSpPr>
          <p:spPr>
            <a:xfrm>
              <a:off x="1200" y="2792"/>
              <a:ext cx="288" cy="1020"/>
            </a:xfrm>
            <a:prstGeom prst="rect">
              <a:avLst/>
            </a:prstGeom>
            <a:solidFill>
              <a:srgbClr val="FF6600"/>
            </a:solidFill>
            <a:ln w="12700">
              <a:solidFill>
                <a:schemeClr val="bg2"/>
              </a:solidFill>
              <a:miter lim="800000"/>
            </a:ln>
            <a:effectLst>
              <a:outerShdw dist="17961" dir="2700000" algn="ctr">
                <a:schemeClr val="bg2"/>
              </a:outerShdw>
            </a:effectLst>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eaLnBrk="0" hangingPunct="0">
                <a:spcBef>
                  <a:spcPct val="50000"/>
                </a:spcBef>
              </a:pPr>
              <a:r>
                <a:rPr kumimoji="1" lang="zh-CN" altLang="en-US" sz="2000" b="1">
                  <a:solidFill>
                    <a:schemeClr val="bg2"/>
                  </a:solidFill>
                  <a:latin typeface="Arial" pitchFamily="34" charset="0"/>
                </a:rPr>
                <a:t>质量指数</a:t>
              </a:r>
              <a:endParaRPr kumimoji="1" lang="zh-CN" altLang="en-US" sz="2000">
                <a:solidFill>
                  <a:schemeClr val="hlink"/>
                </a:solidFill>
                <a:latin typeface="Arial" pitchFamily="34" charset="0"/>
              </a:endParaRPr>
            </a:p>
          </p:txBody>
        </p:sp>
        <p:sp>
          <p:nvSpPr>
            <p:cNvPr id="24592" name=""/>
            <p:cNvSpPr/>
            <p:nvPr/>
          </p:nvSpPr>
          <p:spPr>
            <a:xfrm>
              <a:off x="4272" y="1971"/>
              <a:ext cx="960" cy="551"/>
            </a:xfrm>
            <a:prstGeom prst="rect">
              <a:avLst/>
            </a:prstGeom>
            <a:solidFill>
              <a:srgbClr val="FF6600"/>
            </a:solidFill>
            <a:ln w="12700">
              <a:solidFill>
                <a:schemeClr val="bg2"/>
              </a:solidFill>
              <a:miter lim="800000"/>
            </a:ln>
            <a:effectLst>
              <a:outerShdw dist="35921" dir="2700000" algn="ctr">
                <a:schemeClr val="bg2"/>
              </a:outerShdw>
            </a:effectLst>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eaLnBrk="0" hangingPunct="0">
                <a:spcBef>
                  <a:spcPct val="50000"/>
                </a:spcBef>
              </a:pPr>
              <a:r>
                <a:rPr kumimoji="1" lang="zh-CN" altLang="en-US" sz="2000" b="1">
                  <a:solidFill>
                    <a:schemeClr val="bg2"/>
                  </a:solidFill>
                  <a:latin typeface="Arial" pitchFamily="34" charset="0"/>
                </a:rPr>
                <a:t>按对比内容划分</a:t>
              </a:r>
              <a:endParaRPr kumimoji="1" lang="zh-CN" altLang="en-US" sz="2000">
                <a:solidFill>
                  <a:schemeClr val="hlink"/>
                </a:solidFill>
                <a:latin typeface="Arial" pitchFamily="34" charset="0"/>
              </a:endParaRPr>
            </a:p>
          </p:txBody>
        </p:sp>
        <p:sp>
          <p:nvSpPr>
            <p:cNvPr id="24593" name=""/>
            <p:cNvSpPr/>
            <p:nvPr/>
          </p:nvSpPr>
          <p:spPr>
            <a:xfrm>
              <a:off x="4321" y="2792"/>
              <a:ext cx="288" cy="1020"/>
            </a:xfrm>
            <a:prstGeom prst="rect">
              <a:avLst/>
            </a:prstGeom>
            <a:solidFill>
              <a:srgbClr val="FF6600"/>
            </a:solidFill>
            <a:ln w="12700">
              <a:solidFill>
                <a:schemeClr val="bg2"/>
              </a:solidFill>
              <a:miter lim="800000"/>
            </a:ln>
            <a:effectLst>
              <a:outerShdw dist="17961" dir="2700000" algn="ctr">
                <a:schemeClr val="bg2"/>
              </a:outerShdw>
            </a:effectLst>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eaLnBrk="0" hangingPunct="0">
                <a:spcBef>
                  <a:spcPct val="50000"/>
                </a:spcBef>
              </a:pPr>
              <a:r>
                <a:rPr kumimoji="1" lang="zh-CN" altLang="en-US" sz="2000" b="1">
                  <a:solidFill>
                    <a:schemeClr val="bg2"/>
                  </a:solidFill>
                  <a:latin typeface="Arial" pitchFamily="34" charset="0"/>
                </a:rPr>
                <a:t>动态指数</a:t>
              </a:r>
              <a:endParaRPr kumimoji="1" lang="zh-CN" altLang="en-US" sz="2000">
                <a:solidFill>
                  <a:schemeClr val="hlink"/>
                </a:solidFill>
                <a:latin typeface="Arial" pitchFamily="34" charset="0"/>
              </a:endParaRPr>
            </a:p>
          </p:txBody>
        </p:sp>
        <p:cxnSp>
          <p:nvCxnSpPr>
            <p:cNvPr id="24594" name=""/>
            <p:cNvCxnSpPr/>
            <p:nvPr/>
          </p:nvCxnSpPr>
          <p:spPr>
            <a:xfrm flipH="1">
              <a:off x="4464" y="2454"/>
              <a:ext cx="288" cy="337"/>
            </a:xfrm>
            <a:prstGeom prst="line">
              <a:avLst/>
            </a:prstGeom>
            <a:noFill/>
            <a:ln w="12700">
              <a:solidFill>
                <a:schemeClr val="tx1"/>
              </a:solidFill>
              <a:miter lim="800000"/>
              <a:tailEnd type="stealth"/>
            </a:ln>
            <a:effectLst>
              <a:outerShdw dist="17961" dir="2700000" algn="ctr">
                <a:schemeClr val="bg2"/>
              </a:outerShdw>
            </a:effectLst>
          </p:spPr>
        </p:cxnSp>
        <p:cxnSp>
          <p:nvCxnSpPr>
            <p:cNvPr id="24595" name=""/>
            <p:cNvCxnSpPr/>
            <p:nvPr/>
          </p:nvCxnSpPr>
          <p:spPr>
            <a:xfrm>
              <a:off x="4752" y="2454"/>
              <a:ext cx="288" cy="337"/>
            </a:xfrm>
            <a:prstGeom prst="line">
              <a:avLst/>
            </a:prstGeom>
            <a:noFill/>
            <a:ln w="12700">
              <a:solidFill>
                <a:schemeClr val="tx1"/>
              </a:solidFill>
              <a:miter lim="800000"/>
              <a:tailEnd type="stealth"/>
            </a:ln>
            <a:effectLst>
              <a:outerShdw dist="17961" dir="2700000" algn="ctr">
                <a:schemeClr val="bg2"/>
              </a:outerShdw>
            </a:effectLst>
          </p:spPr>
        </p:cxnSp>
        <p:sp>
          <p:nvSpPr>
            <p:cNvPr id="24596" name=""/>
            <p:cNvSpPr/>
            <p:nvPr/>
          </p:nvSpPr>
          <p:spPr>
            <a:xfrm>
              <a:off x="4897" y="2792"/>
              <a:ext cx="288" cy="1020"/>
            </a:xfrm>
            <a:prstGeom prst="rect">
              <a:avLst/>
            </a:prstGeom>
            <a:solidFill>
              <a:srgbClr val="FF6600"/>
            </a:solidFill>
            <a:ln w="12700">
              <a:solidFill>
                <a:schemeClr val="bg2"/>
              </a:solidFill>
              <a:miter lim="800000"/>
            </a:ln>
            <a:effectLst>
              <a:outerShdw dist="17961" dir="2700000" algn="ctr">
                <a:schemeClr val="bg2"/>
              </a:outerShdw>
            </a:effectLst>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eaLnBrk="0" hangingPunct="0">
                <a:spcBef>
                  <a:spcPct val="50000"/>
                </a:spcBef>
              </a:pPr>
              <a:r>
                <a:rPr kumimoji="1" lang="zh-CN" altLang="en-US" sz="2000" b="1">
                  <a:solidFill>
                    <a:schemeClr val="bg2"/>
                  </a:solidFill>
                  <a:latin typeface="Arial" pitchFamily="34" charset="0"/>
                </a:rPr>
                <a:t>静态指数</a:t>
              </a:r>
              <a:endParaRPr kumimoji="1" lang="zh-CN" altLang="en-US" sz="2000">
                <a:solidFill>
                  <a:schemeClr val="hlink"/>
                </a:solidFill>
                <a:latin typeface="Arial" pitchFamily="34" charset="0"/>
              </a:endParaRPr>
            </a:p>
          </p:txBody>
        </p:sp>
        <p:sp>
          <p:nvSpPr>
            <p:cNvPr id="24597" name=""/>
            <p:cNvSpPr/>
            <p:nvPr/>
          </p:nvSpPr>
          <p:spPr>
            <a:xfrm>
              <a:off x="3120" y="2792"/>
              <a:ext cx="288" cy="1020"/>
            </a:xfrm>
            <a:prstGeom prst="rect">
              <a:avLst/>
            </a:prstGeom>
            <a:solidFill>
              <a:srgbClr val="FF6600"/>
            </a:solidFill>
            <a:ln w="12700">
              <a:solidFill>
                <a:schemeClr val="bg2"/>
              </a:solidFill>
              <a:miter lim="800000"/>
            </a:ln>
            <a:effectLst>
              <a:outerShdw dist="17961" dir="2700000" algn="ctr">
                <a:schemeClr val="bg2"/>
              </a:outerShdw>
            </a:effectLst>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eaLnBrk="0" hangingPunct="0">
                <a:spcBef>
                  <a:spcPct val="50000"/>
                </a:spcBef>
              </a:pPr>
              <a:r>
                <a:rPr kumimoji="1" lang="zh-CN" altLang="en-US" sz="2000" b="1">
                  <a:solidFill>
                    <a:schemeClr val="bg2"/>
                  </a:solidFill>
                  <a:latin typeface="Arial" pitchFamily="34" charset="0"/>
                </a:rPr>
                <a:t>简单指数</a:t>
              </a:r>
              <a:endParaRPr kumimoji="1" lang="zh-CN" altLang="en-US" sz="2000">
                <a:solidFill>
                  <a:schemeClr val="hlink"/>
                </a:solidFill>
                <a:latin typeface="Arial" pitchFamily="34" charset="0"/>
              </a:endParaRPr>
            </a:p>
          </p:txBody>
        </p:sp>
        <p:cxnSp>
          <p:nvCxnSpPr>
            <p:cNvPr id="24598" name=""/>
            <p:cNvCxnSpPr/>
            <p:nvPr/>
          </p:nvCxnSpPr>
          <p:spPr>
            <a:xfrm flipH="1">
              <a:off x="3264" y="2454"/>
              <a:ext cx="288" cy="337"/>
            </a:xfrm>
            <a:prstGeom prst="line">
              <a:avLst/>
            </a:prstGeom>
            <a:noFill/>
            <a:ln w="12700">
              <a:solidFill>
                <a:schemeClr val="tx1"/>
              </a:solidFill>
              <a:miter lim="800000"/>
              <a:tailEnd type="stealth"/>
            </a:ln>
            <a:effectLst>
              <a:outerShdw dist="17961" dir="2700000" algn="ctr">
                <a:schemeClr val="bg2"/>
              </a:outerShdw>
            </a:effectLst>
          </p:spPr>
        </p:cxnSp>
        <p:cxnSp>
          <p:nvCxnSpPr>
            <p:cNvPr id="24599" name=""/>
            <p:cNvCxnSpPr/>
            <p:nvPr/>
          </p:nvCxnSpPr>
          <p:spPr>
            <a:xfrm>
              <a:off x="3552" y="2454"/>
              <a:ext cx="288" cy="337"/>
            </a:xfrm>
            <a:prstGeom prst="line">
              <a:avLst/>
            </a:prstGeom>
            <a:noFill/>
            <a:ln w="12700">
              <a:solidFill>
                <a:schemeClr val="tx1"/>
              </a:solidFill>
              <a:miter lim="800000"/>
              <a:tailEnd type="stealth"/>
            </a:ln>
            <a:effectLst>
              <a:outerShdw dist="17961" dir="2700000" algn="ctr">
                <a:schemeClr val="bg2"/>
              </a:outerShdw>
            </a:effectLst>
          </p:spPr>
        </p:cxnSp>
        <p:sp>
          <p:nvSpPr>
            <p:cNvPr id="24600" name=""/>
            <p:cNvSpPr/>
            <p:nvPr/>
          </p:nvSpPr>
          <p:spPr>
            <a:xfrm>
              <a:off x="3696" y="2792"/>
              <a:ext cx="288" cy="1020"/>
            </a:xfrm>
            <a:prstGeom prst="rect">
              <a:avLst/>
            </a:prstGeom>
            <a:solidFill>
              <a:srgbClr val="FF6600"/>
            </a:solidFill>
            <a:ln w="12700">
              <a:solidFill>
                <a:schemeClr val="bg2"/>
              </a:solidFill>
              <a:miter lim="800000"/>
            </a:ln>
            <a:effectLst>
              <a:outerShdw dist="17961" dir="2700000" algn="ctr">
                <a:schemeClr val="bg2"/>
              </a:outerShdw>
            </a:effectLst>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eaLnBrk="0" hangingPunct="0">
                <a:spcBef>
                  <a:spcPct val="50000"/>
                </a:spcBef>
              </a:pPr>
              <a:r>
                <a:rPr kumimoji="1" lang="zh-CN" altLang="en-US" sz="2000" b="1">
                  <a:solidFill>
                    <a:schemeClr val="bg2"/>
                  </a:solidFill>
                  <a:latin typeface="Arial" pitchFamily="34" charset="0"/>
                </a:rPr>
                <a:t>加权指数</a:t>
              </a:r>
              <a:endParaRPr kumimoji="1" lang="zh-CN" altLang="en-US" sz="2000">
                <a:solidFill>
                  <a:schemeClr val="hlink"/>
                </a:solidFill>
                <a:latin typeface="Arial" pitchFamily="34" charset="0"/>
              </a:endParaRPr>
            </a:p>
          </p:txBody>
        </p:sp>
        <p:sp>
          <p:nvSpPr>
            <p:cNvPr id="24601" name=""/>
            <p:cNvSpPr/>
            <p:nvPr/>
          </p:nvSpPr>
          <p:spPr>
            <a:xfrm>
              <a:off x="1825" y="2793"/>
              <a:ext cx="288" cy="1020"/>
            </a:xfrm>
            <a:prstGeom prst="rect">
              <a:avLst/>
            </a:prstGeom>
            <a:solidFill>
              <a:srgbClr val="FF6600"/>
            </a:solidFill>
            <a:ln w="12700">
              <a:solidFill>
                <a:schemeClr val="bg2"/>
              </a:solidFill>
              <a:miter lim="800000"/>
            </a:ln>
            <a:effectLst>
              <a:outerShdw dist="17961" dir="2700000" algn="ctr">
                <a:schemeClr val="bg2"/>
              </a:outerShdw>
            </a:effectLst>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eaLnBrk="0" hangingPunct="0">
                <a:spcBef>
                  <a:spcPct val="50000"/>
                </a:spcBef>
              </a:pPr>
              <a:r>
                <a:rPr kumimoji="1" lang="zh-CN" altLang="en-US" sz="2000" b="1">
                  <a:solidFill>
                    <a:schemeClr val="bg2"/>
                  </a:solidFill>
                  <a:latin typeface="Arial" pitchFamily="34" charset="0"/>
                </a:rPr>
                <a:t>个体指数</a:t>
              </a:r>
              <a:endParaRPr kumimoji="1" lang="zh-CN" altLang="en-US" sz="2000">
                <a:solidFill>
                  <a:schemeClr val="hlink"/>
                </a:solidFill>
                <a:latin typeface="Arial" pitchFamily="34" charset="0"/>
              </a:endParaRPr>
            </a:p>
          </p:txBody>
        </p:sp>
        <p:cxnSp>
          <p:nvCxnSpPr>
            <p:cNvPr id="24602" name=""/>
            <p:cNvCxnSpPr/>
            <p:nvPr/>
          </p:nvCxnSpPr>
          <p:spPr>
            <a:xfrm flipH="1">
              <a:off x="1968" y="2454"/>
              <a:ext cx="288" cy="337"/>
            </a:xfrm>
            <a:prstGeom prst="line">
              <a:avLst/>
            </a:prstGeom>
            <a:noFill/>
            <a:ln w="12700">
              <a:solidFill>
                <a:schemeClr val="tx1"/>
              </a:solidFill>
              <a:miter lim="800000"/>
              <a:tailEnd type="stealth"/>
            </a:ln>
            <a:effectLst>
              <a:outerShdw dist="17961" dir="2700000" algn="ctr">
                <a:schemeClr val="bg2"/>
              </a:outerShdw>
            </a:effectLst>
          </p:spPr>
        </p:cxnSp>
        <p:cxnSp>
          <p:nvCxnSpPr>
            <p:cNvPr id="24603" name=""/>
            <p:cNvCxnSpPr/>
            <p:nvPr/>
          </p:nvCxnSpPr>
          <p:spPr>
            <a:xfrm>
              <a:off x="2256" y="2454"/>
              <a:ext cx="288" cy="337"/>
            </a:xfrm>
            <a:prstGeom prst="line">
              <a:avLst/>
            </a:prstGeom>
            <a:noFill/>
            <a:ln w="12700">
              <a:solidFill>
                <a:schemeClr val="tx1"/>
              </a:solidFill>
              <a:miter lim="800000"/>
              <a:tailEnd type="stealth"/>
            </a:ln>
            <a:effectLst>
              <a:outerShdw dist="17961" dir="2700000" algn="ctr">
                <a:schemeClr val="bg2"/>
              </a:outerShdw>
            </a:effectLst>
          </p:spPr>
        </p:cxnSp>
        <p:sp>
          <p:nvSpPr>
            <p:cNvPr id="24604" name=""/>
            <p:cNvSpPr/>
            <p:nvPr/>
          </p:nvSpPr>
          <p:spPr>
            <a:xfrm>
              <a:off x="2401" y="2791"/>
              <a:ext cx="288" cy="1020"/>
            </a:xfrm>
            <a:prstGeom prst="rect">
              <a:avLst/>
            </a:prstGeom>
            <a:solidFill>
              <a:srgbClr val="FF6600"/>
            </a:solidFill>
            <a:ln w="12700">
              <a:solidFill>
                <a:schemeClr val="bg2"/>
              </a:solidFill>
              <a:miter lim="800000"/>
            </a:ln>
            <a:effectLst>
              <a:outerShdw dist="17961" dir="2700000" algn="ctr">
                <a:schemeClr val="bg2"/>
              </a:outerShdw>
            </a:effectLst>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eaLnBrk="0" hangingPunct="0">
                <a:spcBef>
                  <a:spcPct val="50000"/>
                </a:spcBef>
              </a:pPr>
              <a:r>
                <a:rPr kumimoji="1" lang="zh-CN" altLang="en-US" sz="2000" b="1">
                  <a:solidFill>
                    <a:schemeClr val="bg2"/>
                  </a:solidFill>
                  <a:latin typeface="Arial" pitchFamily="34" charset="0"/>
                </a:rPr>
                <a:t>综合指数</a:t>
              </a:r>
              <a:endParaRPr kumimoji="1" lang="zh-CN" altLang="en-US" sz="2000">
                <a:solidFill>
                  <a:schemeClr val="hlink"/>
                </a:solidFill>
                <a:latin typeface="Arial" pitchFamily="34" charset="0"/>
              </a:endParaRPr>
            </a:p>
          </p:txBody>
        </p:sp>
        <p:cxnSp>
          <p:nvCxnSpPr>
            <p:cNvPr id="24605" name=""/>
            <p:cNvCxnSpPr/>
            <p:nvPr/>
          </p:nvCxnSpPr>
          <p:spPr>
            <a:xfrm flipH="1">
              <a:off x="3552" y="1730"/>
              <a:ext cx="0" cy="242"/>
            </a:xfrm>
            <a:prstGeom prst="line">
              <a:avLst/>
            </a:prstGeom>
            <a:noFill/>
            <a:ln w="28575">
              <a:solidFill>
                <a:schemeClr val="tx1"/>
              </a:solidFill>
              <a:miter lim="800000"/>
              <a:tailEnd type="triangle"/>
            </a:ln>
            <a:effectLst>
              <a:outerShdw dist="35921" dir="2700000" algn="ctr">
                <a:schemeClr val="bg2"/>
              </a:outerShdw>
            </a:effectLst>
          </p:spPr>
        </p:cxnSp>
        <p:cxnSp>
          <p:nvCxnSpPr>
            <p:cNvPr id="24606" name=""/>
            <p:cNvCxnSpPr/>
            <p:nvPr/>
          </p:nvCxnSpPr>
          <p:spPr>
            <a:xfrm flipH="1">
              <a:off x="2832" y="1538"/>
              <a:ext cx="0" cy="192"/>
            </a:xfrm>
            <a:prstGeom prst="line">
              <a:avLst/>
            </a:prstGeom>
            <a:noFill/>
            <a:ln w="28575">
              <a:solidFill>
                <a:schemeClr val="tx1"/>
              </a:solidFill>
              <a:miter lim="800000"/>
            </a:ln>
            <a:effectLst>
              <a:outerShdw dist="35921" dir="2700000" algn="ctr">
                <a:schemeClr val="bg2"/>
              </a:outerShdw>
            </a:effectLst>
          </p:spPr>
        </p:cxnSp>
        <p:cxnSp>
          <p:nvCxnSpPr>
            <p:cNvPr id="24607" name=""/>
            <p:cNvCxnSpPr/>
            <p:nvPr/>
          </p:nvCxnSpPr>
          <p:spPr>
            <a:xfrm>
              <a:off x="1104" y="1728"/>
              <a:ext cx="3589" cy="2"/>
            </a:xfrm>
            <a:prstGeom prst="line">
              <a:avLst/>
            </a:prstGeom>
            <a:noFill/>
            <a:ln w="28575">
              <a:solidFill>
                <a:schemeClr val="tx1"/>
              </a:solidFill>
              <a:miter lim="800000"/>
            </a:ln>
            <a:effectLst>
              <a:outerShdw dist="35921" dir="2700000" algn="ctr">
                <a:schemeClr val="bg2"/>
              </a:outerShdw>
            </a:effectLst>
          </p:spPr>
        </p:cxnSp>
      </p:grpSp>
      <p:sp>
        <p:nvSpPr>
          <p:cNvPr id="24608" name="Date Placeholder 3"/>
          <p:cNvSpPr>
            <a:spLocks noGrp="1"/>
          </p:cNvSpPr>
          <p:nvPr>
            <p:ph type="dt" sz="half" idx="2"/>
          </p:nvPr>
        </p:nvSpPr>
        <p:spPr/>
        <p:txBody>
          <a:bodyPr/>
          <a:lstStyle/>
          <a:p>
            <a:pPr lvl="0"/>
            <a:fld id="{FE43F50A-01E2-4220-AF6A-5713C5EF4A67}" type="datetime1">
              <a:rPr lang="zh-CN" altLang="en-US" sz="1400">
                <a:latin typeface="Arial" pitchFamily="34" charset="0"/>
              </a:rPr>
              <a:t>2024/9/7</a:t>
            </a:fld>
            <a:endParaRPr lang="en-US" altLang="zh-CN" sz="1400">
              <a:latin typeface="Arial" pitchFamily="34" charset="0"/>
            </a:endParaRPr>
          </a:p>
        </p:txBody>
      </p:sp>
      <p:sp>
        <p:nvSpPr>
          <p:cNvPr id="24609" name="Slide Number Placeholder 5"/>
          <p:cNvSpPr>
            <a:spLocks noGrp="1"/>
          </p:cNvSpPr>
          <p:nvPr>
            <p:ph type="sldNum" sz="quarter" idx="4"/>
          </p:nvPr>
        </p:nvSpPr>
        <p:spPr/>
        <p:txBody>
          <a:bodyPr/>
          <a:lstStyle/>
          <a:p>
            <a:pPr lvl="0" algn="r"/>
            <a:fld id="{9F151B93-B9A4-40DF-AF46-36E4C8638A1D}" type="slidenum">
              <a:rPr lang="zh-CN" altLang="en-US" sz="1400">
                <a:latin typeface="Arial" pitchFamily="34" charset="0"/>
              </a:rPr>
              <a:t>9</a:t>
            </a:fld>
            <a:endParaRPr lang="en-US"/>
          </a:p>
        </p:txBody>
      </p:sp>
      <p:sp>
        <p:nvSpPr>
          <p:cNvPr id="24610" name="Footer Placeholder 4"/>
          <p:cNvSpPr>
            <a:spLocks noGrp="1"/>
          </p:cNvSpPr>
          <p:nvPr>
            <p:ph type="ftr" sz="quarter" idx="3"/>
          </p:nvPr>
        </p:nvSpPr>
        <p:spPr/>
        <p:txBody>
          <a:bodyPr/>
          <a:lstStyle/>
          <a:p>
            <a:pPr lvl="0" algn="ctr"/>
            <a:fld id="{8959F743-8525-41C2-91BC-0EEF7785CD4E}" type="footer">
              <a:rPr lang="zh-CN" altLang="en-US" sz="1400">
                <a:latin typeface="Arial" pitchFamily="34" charset="0"/>
              </a:rPr>
              <a:t/>
            </a:fld>
            <a:endParaRPr lang="en-US" altLang="zh-CN" sz="1400">
              <a:latin typeface="Arial" pitchFamily="34" charset="0"/>
            </a:endParaRPr>
          </a:p>
        </p:txBody>
      </p:sp>
      <p:sp>
        <p:nvSpPr>
          <p:cNvPr id="24611" name="TextBox 24610"/>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1" name=""/>
          <p:cNvSpPr/>
          <p:nvPr>
            <p:ph type="body" idx="4294967295"/>
          </p:nvPr>
        </p:nvSpPr>
        <p:spPr>
          <a:xfrm>
            <a:off x="609600" y="1600200"/>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2000" b="0" i="0" u="none" baseline="0">
                <a:solidFill>
                  <a:schemeClr val="tx1"/>
                </a:solidFill>
                <a:latin typeface="Arial" pitchFamily="34" charset="0"/>
                <a:ea typeface="宋体" pitchFamily="2" charset="-122"/>
              </a:defRPr>
            </a:lvl5pPr>
          </a:lstStyle>
          <a:p>
            <a:pPr lvl="0">
              <a:lnSpc>
                <a:spcPct val="90000"/>
              </a:lnSpc>
            </a:pPr>
            <a:r>
              <a:rPr lang="zh-CN" altLang="en-US" b="1">
                <a:solidFill>
                  <a:schemeClr val="hlink"/>
                </a:solidFill>
                <a:latin typeface="楷体_GB2312" pitchFamily="49" charset="-122"/>
                <a:ea typeface="楷体_GB2312" pitchFamily="49" charset="-122"/>
              </a:rPr>
              <a:t>总指数</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说明度量单位不相同的多种事物数量综合变动的相对指数，例如：工业总产量指数、零售物价总指数等。</a:t>
            </a:r>
            <a:endParaRPr lang="zh-CN" altLang="en-US" b="1">
              <a:latin typeface="楷体_GB2312" pitchFamily="49" charset="-122"/>
              <a:ea typeface="楷体_GB2312" pitchFamily="49" charset="-122"/>
            </a:endParaRPr>
          </a:p>
          <a:p>
            <a:pPr lvl="0">
              <a:lnSpc>
                <a:spcPct val="90000"/>
              </a:lnSpc>
            </a:pPr>
            <a:endParaRPr lang="zh-CN" altLang="en-US" b="1">
              <a:latin typeface="楷体_GB2312" pitchFamily="49" charset="-122"/>
              <a:ea typeface="楷体_GB2312" pitchFamily="49" charset="-122"/>
            </a:endParaRPr>
          </a:p>
          <a:p>
            <a:pPr lvl="0">
              <a:lnSpc>
                <a:spcPct val="90000"/>
              </a:lnSpc>
              <a:buNone/>
            </a:pPr>
            <a:r>
              <a:rPr lang="zh-CN" altLang="en-US" b="1">
                <a:latin typeface="楷体_GB2312" pitchFamily="49" charset="-122"/>
                <a:ea typeface="楷体_GB2312" pitchFamily="49" charset="-122"/>
              </a:rPr>
              <a:t>　　　总指数与个体指数有一定的联系，可以用个体指数计算相应的总指数。用个体指数简单平均求得的总指数，称为</a:t>
            </a:r>
            <a:r>
              <a:rPr lang="zh-CN" altLang="en-US" b="1" u="sng">
                <a:latin typeface="楷体_GB2312" pitchFamily="49" charset="-122"/>
                <a:ea typeface="楷体_GB2312" pitchFamily="49" charset="-122"/>
              </a:rPr>
              <a:t>简单指数</a:t>
            </a:r>
            <a:r>
              <a:rPr lang="zh-CN" altLang="en-US" b="1">
                <a:latin typeface="楷体_GB2312" pitchFamily="49" charset="-122"/>
                <a:ea typeface="楷体_GB2312" pitchFamily="49" charset="-122"/>
              </a:rPr>
              <a:t>；用个体指数加权平均求得的总指数，称为</a:t>
            </a:r>
            <a:r>
              <a:rPr lang="zh-CN" altLang="en-US" b="1" u="sng">
                <a:latin typeface="楷体_GB2312" pitchFamily="49" charset="-122"/>
                <a:ea typeface="楷体_GB2312" pitchFamily="49" charset="-122"/>
              </a:rPr>
              <a:t>加权指数</a:t>
            </a:r>
            <a:r>
              <a:rPr lang="zh-CN" altLang="en-US" b="1">
                <a:latin typeface="楷体_GB2312" pitchFamily="49" charset="-122"/>
                <a:ea typeface="楷体_GB2312" pitchFamily="49" charset="-122"/>
              </a:rPr>
              <a:t>。 </a:t>
            </a:r>
            <a:endParaRPr lang="zh-CN" altLang="en-US" b="1">
              <a:latin typeface="楷体_GB2312" pitchFamily="49" charset="-122"/>
              <a:ea typeface="楷体_GB2312" pitchFamily="49" charset="-122"/>
            </a:endParaRPr>
          </a:p>
        </p:txBody>
      </p:sp>
      <p:sp>
        <p:nvSpPr>
          <p:cNvPr id="27652" name=""/>
          <p:cNvSpPr/>
          <p:nvPr/>
        </p:nvSpPr>
        <p:spPr>
          <a:xfrm>
            <a:off x="450850" y="381000"/>
            <a:ext cx="8540750" cy="1143000"/>
          </a:xfrm>
          <a:prstGeom prst="rect">
            <a:avLst/>
          </a:prstGeom>
          <a:noFill/>
          <a:ln>
            <a:noFill/>
            <a:miter lim="800000"/>
          </a:ln>
        </p:spPr>
        <p:txBody>
          <a:bodyPr anchor="ctr" anchorCtr="0"/>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marL="0" lvl="0" indent="0"/>
            <a:r>
              <a:rPr lang="zh-CN" altLang="en-US" sz="3200" b="1">
                <a:solidFill>
                  <a:schemeClr val="hlink"/>
                </a:solidFill>
                <a:latin typeface="黑体" pitchFamily="2" charset="-122"/>
                <a:ea typeface="黑体" pitchFamily="2" charset="-122"/>
              </a:rPr>
              <a:t>三、统计指数的分类</a:t>
            </a:r>
            <a:endParaRPr lang="zh-CN" altLang="en-US" sz="3200" b="1">
              <a:solidFill>
                <a:schemeClr val="hlink"/>
              </a:solidFill>
              <a:latin typeface="黑体" pitchFamily="2" charset="-122"/>
              <a:ea typeface="黑体" pitchFamily="2" charset="-122"/>
            </a:endParaRPr>
          </a:p>
        </p:txBody>
      </p:sp>
      <p:sp>
        <p:nvSpPr>
          <p:cNvPr id="27653" name="Date Placeholder 3"/>
          <p:cNvSpPr>
            <a:spLocks noGrp="1"/>
          </p:cNvSpPr>
          <p:nvPr>
            <p:ph type="dt" sz="half" idx="2"/>
          </p:nvPr>
        </p:nvSpPr>
        <p:spPr/>
        <p:txBody>
          <a:bodyPr/>
          <a:lstStyle/>
          <a:p>
            <a:pPr lvl="0"/>
            <a:fld id="{BD487112-4AF6-4DC7-9B7B-AB00E8D60735}" type="datetime1">
              <a:rPr lang="zh-CN" altLang="en-US" sz="1400">
                <a:latin typeface="Arial" pitchFamily="34" charset="0"/>
              </a:rPr>
              <a:t>2024/9/7</a:t>
            </a:fld>
            <a:endParaRPr lang="en-US" altLang="zh-CN" sz="1400">
              <a:latin typeface="Arial" pitchFamily="34" charset="0"/>
            </a:endParaRPr>
          </a:p>
        </p:txBody>
      </p:sp>
      <p:sp>
        <p:nvSpPr>
          <p:cNvPr id="27654" name="Slide Number Placeholder 5"/>
          <p:cNvSpPr>
            <a:spLocks noGrp="1"/>
          </p:cNvSpPr>
          <p:nvPr>
            <p:ph type="sldNum" sz="quarter" idx="4"/>
          </p:nvPr>
        </p:nvSpPr>
        <p:spPr/>
        <p:txBody>
          <a:bodyPr/>
          <a:lstStyle/>
          <a:p>
            <a:pPr lvl="0" algn="r"/>
            <a:fld id="{06EE2E56-2D43-43A6-AF24-93ABEC651935}" type="slidenum">
              <a:rPr lang="zh-CN" altLang="en-US" sz="1400">
                <a:latin typeface="Arial" pitchFamily="34" charset="0"/>
              </a:rPr>
              <a:t>10</a:t>
            </a:fld>
            <a:endParaRPr lang="en-US"/>
          </a:p>
        </p:txBody>
      </p:sp>
      <p:sp>
        <p:nvSpPr>
          <p:cNvPr id="27655" name="Footer Placeholder 4"/>
          <p:cNvSpPr>
            <a:spLocks noGrp="1"/>
          </p:cNvSpPr>
          <p:nvPr>
            <p:ph type="ftr" sz="quarter" idx="3"/>
          </p:nvPr>
        </p:nvSpPr>
        <p:spPr/>
        <p:txBody>
          <a:bodyPr/>
          <a:lstStyle/>
          <a:p>
            <a:pPr lvl="0" algn="ctr"/>
            <a:fld id="{B5F48893-4671-498F-BC92-B72FF9F03B2C}" type="footer">
              <a:rPr lang="zh-CN" altLang="en-US" sz="1400">
                <a:latin typeface="Arial" pitchFamily="34" charset="0"/>
              </a:rPr>
              <a:t/>
            </a:fld>
            <a:endParaRPr lang="en-US" altLang="zh-CN" sz="1400">
              <a:latin typeface="Arial" pitchFamily="34" charset="0"/>
            </a:endParaRPr>
          </a:p>
        </p:txBody>
      </p:sp>
      <p:sp>
        <p:nvSpPr>
          <p:cNvPr id="27656" name="TextBox 27655"/>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浙江工商大学统计学第九章统计指数共93页，您现在浏览的是第10页!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1" presetClass="entr" presetSubtype="4" dur="500" fill="hold" grpId="0" nodeType="clickEffect">
                                  <p:stCondLst>
                                    <p:cond delay="0"/>
                                  </p:stCondLst>
                                  <p:childTnLst>
                                    <p:set>
                                      <p:cBhvr additive="base">
                                        <p:cTn id="6" dur="1" fill="hold">
                                          <p:stCondLst>
                                            <p:cond delay="0"/>
                                          </p:stCondLst>
                                        </p:cTn>
                                        <p:tgtEl>
                                          <p:spTgt spid="27652"/>
                                        </p:tgtEl>
                                        <p:attrNameLst>
                                          <p:attrName>style.visibility</p:attrName>
                                        </p:attrNameLst>
                                      </p:cBhvr>
                                      <p:to>
                                        <p:strVal val="visible"/>
                                      </p:to>
                                    </p:set>
                                    <p:animEffect transition="in" filter="wheel(4)">
                                      <p:cBhvr additive="base">
                                        <p:cTn id="7" dur="500"/>
                                        <p:tgtEl>
                                          <p:spTgt spid="276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2"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3" name=""/>
          <p:cNvSpPr/>
          <p:nvPr>
            <p:ph type="body" idx="4294967295"/>
          </p:nvPr>
        </p:nvSpPr>
        <p:spPr>
          <a:xfrm>
            <a:off x="609600" y="1600200"/>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2000" b="0" i="0" u="none" baseline="0">
                <a:solidFill>
                  <a:schemeClr val="tx1"/>
                </a:solidFill>
                <a:latin typeface="Arial" pitchFamily="34" charset="0"/>
                <a:ea typeface="宋体" pitchFamily="2" charset="-122"/>
              </a:defRPr>
            </a:lvl5pPr>
          </a:lstStyle>
          <a:p>
            <a:pPr lvl="0">
              <a:buNone/>
            </a:pPr>
            <a:r>
              <a:rPr lang="en-US" altLang="zh-CN" b="1">
                <a:latin typeface="楷体_GB2312" pitchFamily="49" charset="-122"/>
                <a:ea typeface="楷体_GB2312" pitchFamily="49" charset="-122"/>
              </a:rPr>
              <a:t>　　3</a:t>
            </a:r>
            <a:r>
              <a:rPr lang="zh-CN" altLang="en-US" b="1">
                <a:latin typeface="楷体_GB2312" pitchFamily="49" charset="-122"/>
                <a:ea typeface="楷体_GB2312" pitchFamily="49" charset="-122"/>
              </a:rPr>
              <a:t>．指数按其</a:t>
            </a:r>
            <a:r>
              <a:rPr lang="zh-CN" altLang="en-US" b="1" u="sng">
                <a:effectLst>
                  <a:outerShdw blurRad="38100" dist="38100" dir="2700000" algn="tl">
                    <a:schemeClr val="bg2"/>
                  </a:outerShdw>
                </a:effectLst>
                <a:latin typeface="楷体_GB2312" pitchFamily="49" charset="-122"/>
                <a:ea typeface="楷体_GB2312" pitchFamily="49" charset="-122"/>
              </a:rPr>
              <a:t>采用基期的不同</a:t>
            </a:r>
            <a:r>
              <a:rPr lang="zh-CN" altLang="en-US" b="1">
                <a:latin typeface="楷体_GB2312" pitchFamily="49" charset="-122"/>
                <a:ea typeface="楷体_GB2312" pitchFamily="49" charset="-122"/>
              </a:rPr>
              <a:t>分为定基指数和环比指数。</a:t>
            </a:r>
            <a:endParaRPr lang="zh-CN" altLang="en-US" b="1">
              <a:latin typeface="楷体_GB2312" pitchFamily="49" charset="-122"/>
              <a:ea typeface="楷体_GB2312" pitchFamily="49" charset="-122"/>
            </a:endParaRPr>
          </a:p>
          <a:p>
            <a:pPr lvl="0"/>
            <a:r>
              <a:rPr lang="zh-CN" altLang="en-US" b="1">
                <a:solidFill>
                  <a:schemeClr val="hlink"/>
                </a:solidFill>
                <a:latin typeface="楷体_GB2312" pitchFamily="49" charset="-122"/>
                <a:ea typeface="楷体_GB2312" pitchFamily="49" charset="-122"/>
              </a:rPr>
              <a:t>定基指数</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将不同时期的某种指数按时间先后顺序排列，形成指数数列。在同一个指数数列中，如果各个指数都以某一个固定时期作为基期，就称为定基指数；  </a:t>
            </a:r>
            <a:endParaRPr lang="zh-CN" altLang="en-US" b="1">
              <a:latin typeface="楷体_GB2312" pitchFamily="49" charset="-122"/>
              <a:ea typeface="楷体_GB2312" pitchFamily="49" charset="-122"/>
            </a:endParaRPr>
          </a:p>
          <a:p>
            <a:pPr lvl="0"/>
            <a:r>
              <a:rPr lang="zh-CN" altLang="en-US" b="1">
                <a:solidFill>
                  <a:schemeClr val="hlink"/>
                </a:solidFill>
                <a:latin typeface="楷体_GB2312" pitchFamily="49" charset="-122"/>
                <a:ea typeface="楷体_GB2312" pitchFamily="49" charset="-122"/>
              </a:rPr>
              <a:t>环比指数</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如果各个指数都是以报告期的前一期作为基期，则称之为环比指数。</a:t>
            </a:r>
            <a:endParaRPr lang="zh-CN" altLang="en-US" b="1">
              <a:latin typeface="楷体_GB2312" pitchFamily="49" charset="-122"/>
              <a:ea typeface="楷体_GB2312" pitchFamily="49" charset="-122"/>
            </a:endParaRPr>
          </a:p>
        </p:txBody>
      </p:sp>
      <p:sp>
        <p:nvSpPr>
          <p:cNvPr id="25604" name=""/>
          <p:cNvSpPr/>
          <p:nvPr/>
        </p:nvSpPr>
        <p:spPr>
          <a:xfrm>
            <a:off x="450850" y="381000"/>
            <a:ext cx="8540750" cy="1143000"/>
          </a:xfrm>
          <a:prstGeom prst="rect">
            <a:avLst/>
          </a:prstGeom>
          <a:noFill/>
          <a:ln>
            <a:noFill/>
            <a:miter lim="800000"/>
          </a:ln>
        </p:spPr>
        <p:txBody>
          <a:bodyPr anchor="ctr" anchorCtr="0"/>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marL="0" lvl="0" indent="0"/>
            <a:r>
              <a:rPr lang="zh-CN" altLang="en-US" sz="3200" b="1">
                <a:solidFill>
                  <a:schemeClr val="hlink"/>
                </a:solidFill>
                <a:latin typeface="黑体" pitchFamily="2" charset="-122"/>
                <a:ea typeface="黑体" pitchFamily="2" charset="-122"/>
              </a:rPr>
              <a:t>三、统计指数的分类</a:t>
            </a:r>
            <a:endParaRPr lang="zh-CN" altLang="en-US" sz="3200" b="1">
              <a:solidFill>
                <a:schemeClr val="hlink"/>
              </a:solidFill>
              <a:latin typeface="黑体" pitchFamily="2" charset="-122"/>
              <a:ea typeface="黑体" pitchFamily="2" charset="-122"/>
            </a:endParaRPr>
          </a:p>
        </p:txBody>
      </p:sp>
      <p:sp>
        <p:nvSpPr>
          <p:cNvPr id="25605" name="Date Placeholder 3"/>
          <p:cNvSpPr>
            <a:spLocks noGrp="1"/>
          </p:cNvSpPr>
          <p:nvPr>
            <p:ph type="dt" sz="half" idx="2"/>
          </p:nvPr>
        </p:nvSpPr>
        <p:spPr/>
        <p:txBody>
          <a:bodyPr/>
          <a:lstStyle/>
          <a:p>
            <a:pPr lvl="0"/>
            <a:fld id="{3662B96E-1165-44CF-978C-3C7B63632366}" type="datetime1">
              <a:rPr lang="zh-CN" altLang="en-US" sz="1400">
                <a:latin typeface="Arial" pitchFamily="34" charset="0"/>
              </a:rPr>
              <a:t>2024/9/7</a:t>
            </a:fld>
            <a:endParaRPr lang="en-US" altLang="zh-CN" sz="1400">
              <a:latin typeface="Arial" pitchFamily="34" charset="0"/>
            </a:endParaRPr>
          </a:p>
        </p:txBody>
      </p:sp>
      <p:sp>
        <p:nvSpPr>
          <p:cNvPr id="25606" name="Slide Number Placeholder 5"/>
          <p:cNvSpPr>
            <a:spLocks noGrp="1"/>
          </p:cNvSpPr>
          <p:nvPr>
            <p:ph type="sldNum" sz="quarter" idx="4"/>
          </p:nvPr>
        </p:nvSpPr>
        <p:spPr/>
        <p:txBody>
          <a:bodyPr/>
          <a:lstStyle/>
          <a:p>
            <a:pPr lvl="0" algn="r"/>
            <a:fld id="{6F07FFA6-C420-483E-B936-9C049E358C97}" type="slidenum">
              <a:rPr lang="zh-CN" altLang="en-US" sz="1400">
                <a:latin typeface="Arial" pitchFamily="34" charset="0"/>
              </a:rPr>
              <a:t>11</a:t>
            </a:fld>
            <a:endParaRPr lang="en-US"/>
          </a:p>
        </p:txBody>
      </p:sp>
      <p:sp>
        <p:nvSpPr>
          <p:cNvPr id="25607" name="Footer Placeholder 4"/>
          <p:cNvSpPr>
            <a:spLocks noGrp="1"/>
          </p:cNvSpPr>
          <p:nvPr>
            <p:ph type="ftr" sz="quarter" idx="3"/>
          </p:nvPr>
        </p:nvSpPr>
        <p:spPr/>
        <p:txBody>
          <a:bodyPr/>
          <a:lstStyle/>
          <a:p>
            <a:pPr lvl="0" algn="ctr"/>
            <a:fld id="{81E127BF-59BE-490A-87D2-B82AEEC7101B}" type="footer">
              <a:rPr lang="zh-CN" altLang="en-US" sz="1400">
                <a:latin typeface="Arial" pitchFamily="34" charset="0"/>
              </a:rPr>
              <a:t/>
            </a:fld>
            <a:endParaRPr lang="en-US" altLang="zh-CN" sz="1400">
              <a:latin typeface="Arial" pitchFamily="34" charset="0"/>
            </a:endParaRPr>
          </a:p>
        </p:txBody>
      </p:sp>
      <p:sp>
        <p:nvSpPr>
          <p:cNvPr id="25608" name="TextBox 25607"/>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浙江工商大学统计学第九章统计指数共93页，您现在浏览的是第11页!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1" presetClass="entr" presetSubtype="4" dur="500" fill="hold" grpId="0" nodeType="clickEffect">
                                  <p:stCondLst>
                                    <p:cond delay="0"/>
                                  </p:stCondLst>
                                  <p:childTnLst>
                                    <p:set>
                                      <p:cBhvr additive="base">
                                        <p:cTn id="6" dur="1" fill="hold">
                                          <p:stCondLst>
                                            <p:cond delay="0"/>
                                          </p:stCondLst>
                                        </p:cTn>
                                        <p:tgtEl>
                                          <p:spTgt spid="25604"/>
                                        </p:tgtEl>
                                        <p:attrNameLst>
                                          <p:attrName>style.visibility</p:attrName>
                                        </p:attrNameLst>
                                      </p:cBhvr>
                                      <p:to>
                                        <p:strVal val="visible"/>
                                      </p:to>
                                    </p:set>
                                    <p:animEffect transition="in" filter="wheel(4)">
                                      <p:cBhvr additive="base">
                                        <p:cTn id="7" dur="500"/>
                                        <p:tgtEl>
                                          <p:spTgt spid="256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7" name=""/>
          <p:cNvSpPr/>
          <p:nvPr>
            <p:ph type="body" idx="4294967295"/>
          </p:nvPr>
        </p:nvSpPr>
        <p:spPr>
          <a:xfrm>
            <a:off x="609600" y="1066800"/>
            <a:ext cx="8151812" cy="44704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2000" b="0" i="0" u="none" baseline="0">
                <a:solidFill>
                  <a:schemeClr val="tx1"/>
                </a:solidFill>
                <a:latin typeface="Arial" pitchFamily="34" charset="0"/>
                <a:ea typeface="宋体" pitchFamily="2" charset="-122"/>
              </a:defRPr>
            </a:lvl5pPr>
          </a:lstStyle>
          <a:p>
            <a:pPr lvl="0">
              <a:lnSpc>
                <a:spcPct val="90000"/>
              </a:lnSpc>
              <a:buNone/>
            </a:pPr>
            <a:r>
              <a:rPr lang="en-US" altLang="zh-CN" sz="2800" b="1">
                <a:latin typeface="楷体_GB2312" pitchFamily="49" charset="-122"/>
                <a:ea typeface="楷体_GB2312" pitchFamily="49" charset="-122"/>
              </a:rPr>
              <a:t>　　5</a:t>
            </a:r>
            <a:r>
              <a:rPr lang="zh-CN" altLang="en-US" sz="2800" b="1">
                <a:latin typeface="楷体_GB2312" pitchFamily="49" charset="-122"/>
                <a:ea typeface="楷体_GB2312" pitchFamily="49" charset="-122"/>
              </a:rPr>
              <a:t>．按照常用的</a:t>
            </a:r>
            <a:r>
              <a:rPr lang="zh-CN" altLang="en-US" sz="2800" b="1" u="sng">
                <a:effectLst>
                  <a:outerShdw blurRad="38100" dist="38100" dir="2700000" algn="tl">
                    <a:schemeClr val="bg2"/>
                  </a:outerShdw>
                </a:effectLst>
                <a:latin typeface="楷体_GB2312" pitchFamily="49" charset="-122"/>
                <a:ea typeface="楷体_GB2312" pitchFamily="49" charset="-122"/>
              </a:rPr>
              <a:t>计算总指数的方法或形式</a:t>
            </a:r>
            <a:r>
              <a:rPr lang="zh-CN" altLang="en-US" sz="2800" b="1">
                <a:latin typeface="楷体_GB2312" pitchFamily="49" charset="-122"/>
                <a:ea typeface="楷体_GB2312" pitchFamily="49" charset="-122"/>
              </a:rPr>
              <a:t>可以分为综合指数、平均数指数和平均指标指数。</a:t>
            </a:r>
            <a:endParaRPr lang="zh-CN" altLang="en-US" sz="2800" b="1">
              <a:latin typeface="楷体_GB2312" pitchFamily="49" charset="-122"/>
              <a:ea typeface="楷体_GB2312" pitchFamily="49" charset="-122"/>
            </a:endParaRPr>
          </a:p>
          <a:p>
            <a:pPr lvl="0">
              <a:lnSpc>
                <a:spcPct val="90000"/>
              </a:lnSpc>
              <a:buNone/>
            </a:pPr>
            <a:endParaRPr lang="zh-CN" altLang="en-US" sz="2800" b="1">
              <a:latin typeface="楷体_GB2312" pitchFamily="49" charset="-122"/>
              <a:ea typeface="楷体_GB2312" pitchFamily="49" charset="-122"/>
            </a:endParaRPr>
          </a:p>
          <a:p>
            <a:pPr lvl="0">
              <a:lnSpc>
                <a:spcPct val="90000"/>
              </a:lnSpc>
            </a:pPr>
            <a:r>
              <a:rPr lang="zh-CN" altLang="en-US" sz="2800" b="1">
                <a:solidFill>
                  <a:schemeClr val="hlink"/>
                </a:solidFill>
                <a:latin typeface="楷体_GB2312" pitchFamily="49" charset="-122"/>
                <a:ea typeface="楷体_GB2312" pitchFamily="49" charset="-122"/>
              </a:rPr>
              <a:t>综合指数</a:t>
            </a:r>
            <a:r>
              <a:rPr lang="en-US" altLang="zh-CN" sz="2800" b="1">
                <a:latin typeface="楷体_GB2312" pitchFamily="49" charset="-122"/>
                <a:ea typeface="楷体_GB2312" pitchFamily="49" charset="-122"/>
              </a:rPr>
              <a:t>——</a:t>
            </a:r>
            <a:r>
              <a:rPr lang="zh-CN" altLang="en-US" sz="2800" b="1">
                <a:latin typeface="楷体_GB2312" pitchFamily="49" charset="-122"/>
                <a:ea typeface="楷体_GB2312" pitchFamily="49" charset="-122"/>
              </a:rPr>
              <a:t>从数量上表明不能直接相加的社会经济现象的总指数。</a:t>
            </a:r>
            <a:endParaRPr lang="zh-CN" altLang="en-US" sz="2800" b="1">
              <a:latin typeface="楷体_GB2312" pitchFamily="49" charset="-122"/>
              <a:ea typeface="楷体_GB2312" pitchFamily="49" charset="-122"/>
            </a:endParaRPr>
          </a:p>
          <a:p>
            <a:pPr lvl="0">
              <a:lnSpc>
                <a:spcPct val="90000"/>
              </a:lnSpc>
            </a:pPr>
            <a:endParaRPr lang="zh-CN" altLang="en-US" sz="2800" b="1">
              <a:latin typeface="楷体_GB2312" pitchFamily="49" charset="-122"/>
              <a:ea typeface="楷体_GB2312" pitchFamily="49" charset="-122"/>
            </a:endParaRPr>
          </a:p>
          <a:p>
            <a:pPr lvl="0">
              <a:lnSpc>
                <a:spcPct val="90000"/>
              </a:lnSpc>
            </a:pPr>
            <a:r>
              <a:rPr lang="zh-CN" altLang="en-US" sz="2800" b="1">
                <a:solidFill>
                  <a:schemeClr val="hlink"/>
                </a:solidFill>
                <a:latin typeface="楷体_GB2312" pitchFamily="49" charset="-122"/>
                <a:ea typeface="楷体_GB2312" pitchFamily="49" charset="-122"/>
              </a:rPr>
              <a:t>平均数指数</a:t>
            </a:r>
            <a:r>
              <a:rPr lang="en-US" altLang="zh-CN" sz="2800" b="1">
                <a:latin typeface="楷体_GB2312" pitchFamily="49" charset="-122"/>
                <a:ea typeface="楷体_GB2312" pitchFamily="49" charset="-122"/>
              </a:rPr>
              <a:t>——</a:t>
            </a:r>
            <a:r>
              <a:rPr lang="zh-CN" altLang="en-US" sz="2800" b="1">
                <a:latin typeface="楷体_GB2312" pitchFamily="49" charset="-122"/>
                <a:ea typeface="楷体_GB2312" pitchFamily="49" charset="-122"/>
              </a:rPr>
              <a:t>以个体指数为基础，采取平均形式编制的总指数。加权算术和加权调和两种。 </a:t>
            </a:r>
            <a:endParaRPr lang="zh-CN" altLang="en-US" sz="2800" b="1">
              <a:latin typeface="楷体_GB2312" pitchFamily="49" charset="-122"/>
              <a:ea typeface="楷体_GB2312" pitchFamily="49" charset="-122"/>
            </a:endParaRPr>
          </a:p>
          <a:p>
            <a:pPr lvl="0">
              <a:lnSpc>
                <a:spcPct val="90000"/>
              </a:lnSpc>
            </a:pPr>
            <a:endParaRPr lang="zh-CN" altLang="en-US" sz="2800" b="1">
              <a:latin typeface="楷体_GB2312" pitchFamily="49" charset="-122"/>
              <a:ea typeface="楷体_GB2312" pitchFamily="49" charset="-122"/>
            </a:endParaRPr>
          </a:p>
          <a:p>
            <a:pPr lvl="0">
              <a:lnSpc>
                <a:spcPct val="90000"/>
              </a:lnSpc>
            </a:pPr>
            <a:r>
              <a:rPr lang="zh-CN" altLang="en-US" sz="2800" b="1">
                <a:solidFill>
                  <a:schemeClr val="hlink"/>
                </a:solidFill>
                <a:latin typeface="楷体_GB2312" pitchFamily="49" charset="-122"/>
                <a:ea typeface="楷体_GB2312" pitchFamily="49" charset="-122"/>
              </a:rPr>
              <a:t>平均指标指数</a:t>
            </a:r>
            <a:r>
              <a:rPr lang="en-US" altLang="zh-CN" sz="2800" b="1">
                <a:latin typeface="楷体_GB2312" pitchFamily="49" charset="-122"/>
                <a:ea typeface="楷体_GB2312" pitchFamily="49" charset="-122"/>
              </a:rPr>
              <a:t>——</a:t>
            </a:r>
            <a:r>
              <a:rPr lang="zh-CN" altLang="en-US" sz="2800" b="1">
                <a:latin typeface="楷体_GB2312" pitchFamily="49" charset="-122"/>
                <a:ea typeface="楷体_GB2312" pitchFamily="49" charset="-122"/>
              </a:rPr>
              <a:t>是两个同类平均指标在不同时间上对比得到的动态相对数。主要用于加权算术的因素分析。</a:t>
            </a:r>
            <a:endParaRPr lang="zh-CN" altLang="en-US" sz="2800" b="1">
              <a:latin typeface="楷体_GB2312" pitchFamily="49" charset="-122"/>
              <a:ea typeface="楷体_GB2312" pitchFamily="49" charset="-122"/>
            </a:endParaRPr>
          </a:p>
        </p:txBody>
      </p:sp>
      <p:sp>
        <p:nvSpPr>
          <p:cNvPr id="31748" name=""/>
          <p:cNvSpPr/>
          <p:nvPr/>
        </p:nvSpPr>
        <p:spPr>
          <a:xfrm>
            <a:off x="603250" y="0"/>
            <a:ext cx="8540750" cy="1143000"/>
          </a:xfrm>
          <a:prstGeom prst="rect">
            <a:avLst/>
          </a:prstGeom>
          <a:noFill/>
          <a:ln>
            <a:noFill/>
            <a:miter lim="800000"/>
          </a:ln>
        </p:spPr>
        <p:txBody>
          <a:bodyPr anchor="ctr" anchorCtr="0"/>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marL="0" lvl="0" indent="0"/>
            <a:r>
              <a:rPr lang="zh-CN" altLang="en-US" sz="3200" b="1">
                <a:solidFill>
                  <a:schemeClr val="hlink"/>
                </a:solidFill>
                <a:latin typeface="黑体" pitchFamily="2" charset="-122"/>
                <a:ea typeface="黑体" pitchFamily="2" charset="-122"/>
              </a:rPr>
              <a:t>三、统计指数的分类</a:t>
            </a:r>
            <a:endParaRPr lang="zh-CN" altLang="en-US" sz="3200" b="1">
              <a:solidFill>
                <a:schemeClr val="hlink"/>
              </a:solidFill>
              <a:latin typeface="黑体" pitchFamily="2" charset="-122"/>
              <a:ea typeface="黑体" pitchFamily="2" charset="-122"/>
            </a:endParaRPr>
          </a:p>
        </p:txBody>
      </p:sp>
      <p:sp>
        <p:nvSpPr>
          <p:cNvPr id="31749" name="Date Placeholder 3"/>
          <p:cNvSpPr>
            <a:spLocks noGrp="1"/>
          </p:cNvSpPr>
          <p:nvPr>
            <p:ph type="dt" sz="half" idx="2"/>
          </p:nvPr>
        </p:nvSpPr>
        <p:spPr/>
        <p:txBody>
          <a:bodyPr/>
          <a:lstStyle/>
          <a:p>
            <a:pPr lvl="0"/>
            <a:fld id="{D98D9F01-9FF3-4936-9598-594874C09C55}" type="datetime1">
              <a:rPr lang="zh-CN" altLang="en-US" sz="1400">
                <a:latin typeface="Arial" pitchFamily="34" charset="0"/>
              </a:rPr>
              <a:t>2024/9/7</a:t>
            </a:fld>
            <a:endParaRPr lang="en-US" altLang="zh-CN" sz="1400">
              <a:latin typeface="Arial" pitchFamily="34" charset="0"/>
            </a:endParaRPr>
          </a:p>
        </p:txBody>
      </p:sp>
      <p:sp>
        <p:nvSpPr>
          <p:cNvPr id="31750" name="Slide Number Placeholder 5"/>
          <p:cNvSpPr>
            <a:spLocks noGrp="1"/>
          </p:cNvSpPr>
          <p:nvPr>
            <p:ph type="sldNum" sz="quarter" idx="4"/>
          </p:nvPr>
        </p:nvSpPr>
        <p:spPr/>
        <p:txBody>
          <a:bodyPr/>
          <a:lstStyle/>
          <a:p>
            <a:pPr lvl="0" algn="r"/>
            <a:fld id="{6BFC1FDF-2868-4449-A508-269D5998EE6C}" type="slidenum">
              <a:rPr lang="zh-CN" altLang="en-US" sz="1400">
                <a:latin typeface="Arial" pitchFamily="34" charset="0"/>
              </a:rPr>
              <a:t>12</a:t>
            </a:fld>
            <a:endParaRPr lang="en-US"/>
          </a:p>
        </p:txBody>
      </p:sp>
      <p:sp>
        <p:nvSpPr>
          <p:cNvPr id="31751" name="Footer Placeholder 4"/>
          <p:cNvSpPr>
            <a:spLocks noGrp="1"/>
          </p:cNvSpPr>
          <p:nvPr>
            <p:ph type="ftr" sz="quarter" idx="3"/>
          </p:nvPr>
        </p:nvSpPr>
        <p:spPr/>
        <p:txBody>
          <a:bodyPr/>
          <a:lstStyle/>
          <a:p>
            <a:pPr lvl="0" algn="ctr"/>
            <a:fld id="{DDF859D1-980C-4031-BF65-8B83E19F98CD}" type="footer">
              <a:rPr lang="zh-CN" altLang="en-US" sz="1400">
                <a:latin typeface="Arial" pitchFamily="34" charset="0"/>
              </a:rPr>
              <a:t/>
            </a:fld>
            <a:endParaRPr lang="en-US" altLang="zh-CN" sz="1400">
              <a:latin typeface="Arial" pitchFamily="34" charset="0"/>
            </a:endParaRPr>
          </a:p>
        </p:txBody>
      </p:sp>
      <p:sp>
        <p:nvSpPr>
          <p:cNvPr id="31752" name="TextBox 31751"/>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浙江工商大学统计学第九章统计指数共93页，您现在浏览的是第12页!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1" presetClass="entr" presetSubtype="4" dur="500" fill="hold" grpId="0" nodeType="clickEffect">
                                  <p:stCondLst>
                                    <p:cond delay="0"/>
                                  </p:stCondLst>
                                  <p:childTnLst>
                                    <p:set>
                                      <p:cBhvr additive="base">
                                        <p:cTn id="6" dur="1" fill="hold">
                                          <p:stCondLst>
                                            <p:cond delay="0"/>
                                          </p:stCondLst>
                                        </p:cTn>
                                        <p:tgtEl>
                                          <p:spTgt spid="31748"/>
                                        </p:tgtEl>
                                        <p:attrNameLst>
                                          <p:attrName>style.visibility</p:attrName>
                                        </p:attrNameLst>
                                      </p:cBhvr>
                                      <p:to>
                                        <p:strVal val="visible"/>
                                      </p:to>
                                    </p:set>
                                    <p:animEffect transition="in" filter="wheel(4)">
                                      <p:cBhvr additive="base">
                                        <p:cTn id="7" dur="500"/>
                                        <p:tgtEl>
                                          <p:spTgt spid="317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8"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9" name=""/>
          <p:cNvSpPr/>
          <p:nvPr>
            <p:ph type="body" idx="4294967295"/>
          </p:nvPr>
        </p:nvSpPr>
        <p:spPr>
          <a:xfrm>
            <a:off x="611188" y="404812"/>
            <a:ext cx="8153400" cy="56610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2000" b="0" i="0" u="none" baseline="0">
                <a:solidFill>
                  <a:schemeClr val="tx1"/>
                </a:solidFill>
                <a:latin typeface="Arial" pitchFamily="34" charset="0"/>
                <a:ea typeface="宋体" pitchFamily="2" charset="-122"/>
              </a:defRPr>
            </a:lvl5pPr>
          </a:lstStyle>
          <a:p>
            <a:pPr lvl="0">
              <a:buNone/>
            </a:pPr>
            <a:r>
              <a:rPr lang="zh-CN" altLang="en-US" b="1">
                <a:latin typeface="楷体_GB2312" pitchFamily="49" charset="-122"/>
                <a:ea typeface="楷体_GB2312" pitchFamily="49" charset="-122"/>
              </a:rPr>
              <a:t>　　</a:t>
            </a:r>
            <a:r>
              <a:rPr lang="zh-CN" altLang="en-US" sz="2800" b="1">
                <a:latin typeface="楷体_GB2312" pitchFamily="49" charset="-122"/>
                <a:ea typeface="楷体_GB2312" pitchFamily="49" charset="-122"/>
              </a:rPr>
              <a:t>此时我们会遇到这样两个问题：</a:t>
            </a:r>
            <a:endParaRPr lang="zh-CN" altLang="en-US" sz="2800" b="1">
              <a:latin typeface="楷体_GB2312" pitchFamily="49" charset="-122"/>
              <a:ea typeface="楷体_GB2312" pitchFamily="49" charset="-122"/>
            </a:endParaRPr>
          </a:p>
          <a:p>
            <a:pPr lvl="0">
              <a:buNone/>
            </a:pPr>
            <a:r>
              <a:rPr lang="zh-CN" altLang="en-US" sz="2800" b="1">
                <a:latin typeface="楷体_GB2312" pitchFamily="49" charset="-122"/>
                <a:ea typeface="楷体_GB2312" pitchFamily="49" charset="-122"/>
              </a:rPr>
              <a:t>　　　</a:t>
            </a:r>
            <a:r>
              <a:rPr lang="zh-CN" altLang="en-US" sz="2800" b="1" u="sng">
                <a:latin typeface="楷体_GB2312" pitchFamily="49" charset="-122"/>
                <a:ea typeface="楷体_GB2312" pitchFamily="49" charset="-122"/>
              </a:rPr>
              <a:t>一是不同商品的数量和价格不能直接加总</a:t>
            </a:r>
            <a:r>
              <a:rPr lang="zh-CN" altLang="en-US" sz="2800" b="1">
                <a:latin typeface="楷体_GB2312" pitchFamily="49" charset="-122"/>
                <a:ea typeface="楷体_GB2312" pitchFamily="49" charset="-122"/>
              </a:rPr>
              <a:t>，或者说，直接加总的结果没有实际经济含义；</a:t>
            </a:r>
            <a:endParaRPr lang="zh-CN" altLang="en-US" sz="2800" b="1">
              <a:latin typeface="楷体_GB2312" pitchFamily="49" charset="-122"/>
              <a:ea typeface="楷体_GB2312" pitchFamily="49" charset="-122"/>
            </a:endParaRPr>
          </a:p>
          <a:p>
            <a:pPr lvl="0">
              <a:buNone/>
            </a:pPr>
            <a:r>
              <a:rPr lang="zh-CN" altLang="en-US" sz="2800" b="1">
                <a:latin typeface="楷体_GB2312" pitchFamily="49" charset="-122"/>
                <a:ea typeface="楷体_GB2312" pitchFamily="49" charset="-122"/>
              </a:rPr>
              <a:t>　　　</a:t>
            </a:r>
            <a:r>
              <a:rPr lang="zh-CN" altLang="en-US" sz="2800" b="1" u="sng">
                <a:latin typeface="楷体_GB2312" pitchFamily="49" charset="-122"/>
                <a:ea typeface="楷体_GB2312" pitchFamily="49" charset="-122"/>
              </a:rPr>
              <a:t>二是简单综合法编制的指数明显地受到商品计量单位的影响。</a:t>
            </a:r>
            <a:endParaRPr lang="zh-CN" altLang="en-US" sz="2800" b="1" u="sng">
              <a:latin typeface="楷体_GB2312" pitchFamily="49" charset="-122"/>
              <a:ea typeface="楷体_GB2312" pitchFamily="49" charset="-122"/>
            </a:endParaRPr>
          </a:p>
          <a:p>
            <a:pPr lvl="0">
              <a:buNone/>
            </a:pPr>
            <a:endParaRPr lang="zh-CN" altLang="en-US" sz="2800" b="1" u="sng">
              <a:latin typeface="楷体_GB2312" pitchFamily="49" charset="-122"/>
              <a:ea typeface="楷体_GB2312" pitchFamily="49" charset="-122"/>
            </a:endParaRPr>
          </a:p>
          <a:p>
            <a:pPr lvl="0">
              <a:buNone/>
            </a:pPr>
            <a:r>
              <a:rPr lang="zh-CN" altLang="en-US" sz="2800" b="1">
                <a:latin typeface="楷体_GB2312" pitchFamily="49" charset="-122"/>
                <a:ea typeface="楷体_GB2312" pitchFamily="49" charset="-122"/>
              </a:rPr>
              <a:t>　　因此，简单综合指数难以成为现象变动程度的一种客观测度，因为不同商品的价格或销售量都是</a:t>
            </a:r>
            <a:r>
              <a:rPr lang="zh-CN" altLang="en-US" sz="2800" b="1" u="sng">
                <a:latin typeface="楷体_GB2312" pitchFamily="49" charset="-122"/>
                <a:ea typeface="楷体_GB2312" pitchFamily="49" charset="-122"/>
              </a:rPr>
              <a:t>“不同度量”</a:t>
            </a:r>
            <a:r>
              <a:rPr lang="zh-CN" altLang="en-US" sz="2800" b="1">
                <a:latin typeface="楷体_GB2312" pitchFamily="49" charset="-122"/>
                <a:ea typeface="楷体_GB2312" pitchFamily="49" charset="-122"/>
              </a:rPr>
              <a:t>的现象，它们构成了不能直接加总的</a:t>
            </a:r>
            <a:r>
              <a:rPr lang="zh-CN" altLang="en-US" sz="2800" b="1" u="sng">
                <a:latin typeface="楷体_GB2312" pitchFamily="49" charset="-122"/>
                <a:ea typeface="楷体_GB2312" pitchFamily="49" charset="-122"/>
              </a:rPr>
              <a:t>“复杂现象总体”</a:t>
            </a:r>
            <a:r>
              <a:rPr lang="zh-CN" altLang="en-US" sz="2800" b="1">
                <a:latin typeface="楷体_GB2312" pitchFamily="49" charset="-122"/>
                <a:ea typeface="楷体_GB2312" pitchFamily="49" charset="-122"/>
              </a:rPr>
              <a:t>，倘若不解决有关现象的同度量问题就将其直接加总，显然难以得到适当的指数计算结果。</a:t>
            </a:r>
            <a:endParaRPr lang="zh-CN" altLang="en-US" sz="2800" b="1">
              <a:latin typeface="楷体_GB2312" pitchFamily="49" charset="-122"/>
              <a:ea typeface="楷体_GB2312" pitchFamily="49" charset="-122"/>
            </a:endParaRPr>
          </a:p>
        </p:txBody>
      </p:sp>
      <p:sp>
        <p:nvSpPr>
          <p:cNvPr id="29700" name="Date Placeholder 3"/>
          <p:cNvSpPr>
            <a:spLocks noGrp="1"/>
          </p:cNvSpPr>
          <p:nvPr>
            <p:ph type="dt" sz="half" idx="2"/>
          </p:nvPr>
        </p:nvSpPr>
        <p:spPr/>
        <p:txBody>
          <a:bodyPr/>
          <a:lstStyle/>
          <a:p>
            <a:pPr lvl="0"/>
            <a:fld id="{564791B8-3F6C-4999-927A-07E33BB0EB4E}" type="datetime1">
              <a:rPr lang="zh-CN" altLang="en-US" sz="1400">
                <a:latin typeface="Arial" pitchFamily="34" charset="0"/>
              </a:rPr>
              <a:t>2024/9/7</a:t>
            </a:fld>
            <a:endParaRPr lang="en-US" altLang="zh-CN" sz="1400">
              <a:latin typeface="Arial" pitchFamily="34" charset="0"/>
            </a:endParaRPr>
          </a:p>
        </p:txBody>
      </p:sp>
      <p:sp>
        <p:nvSpPr>
          <p:cNvPr id="29701" name="Slide Number Placeholder 5"/>
          <p:cNvSpPr>
            <a:spLocks noGrp="1"/>
          </p:cNvSpPr>
          <p:nvPr>
            <p:ph type="sldNum" sz="quarter" idx="4"/>
          </p:nvPr>
        </p:nvSpPr>
        <p:spPr/>
        <p:txBody>
          <a:bodyPr/>
          <a:lstStyle/>
          <a:p>
            <a:pPr lvl="0" algn="r"/>
            <a:fld id="{579AA9EA-EE45-437A-89D8-41244D761532}" type="slidenum">
              <a:rPr lang="zh-CN" altLang="en-US" sz="1400">
                <a:latin typeface="Arial" pitchFamily="34" charset="0"/>
              </a:rPr>
              <a:t>13</a:t>
            </a:fld>
            <a:endParaRPr lang="en-US"/>
          </a:p>
        </p:txBody>
      </p:sp>
      <p:sp>
        <p:nvSpPr>
          <p:cNvPr id="29702" name="Footer Placeholder 4"/>
          <p:cNvSpPr>
            <a:spLocks noGrp="1"/>
          </p:cNvSpPr>
          <p:nvPr>
            <p:ph type="ftr" sz="quarter" idx="3"/>
          </p:nvPr>
        </p:nvSpPr>
        <p:spPr/>
        <p:txBody>
          <a:bodyPr/>
          <a:lstStyle/>
          <a:p>
            <a:pPr lvl="0" algn="ctr"/>
            <a:fld id="{0A404CE2-67BB-4C2B-BC02-CE8FAD1FAB74}" type="footer">
              <a:rPr lang="zh-CN" altLang="en-US" sz="1400">
                <a:latin typeface="Arial" pitchFamily="34" charset="0"/>
              </a:rPr>
              <a:t/>
            </a:fld>
            <a:endParaRPr lang="en-US" altLang="zh-CN" sz="1400">
              <a:latin typeface="Arial" pitchFamily="34" charset="0"/>
            </a:endParaRPr>
          </a:p>
        </p:txBody>
      </p:sp>
      <p:sp>
        <p:nvSpPr>
          <p:cNvPr id="29703" name="TextBox 29702"/>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5" name=""/>
          <p:cNvSpPr/>
          <p:nvPr>
            <p:ph type="body" idx="4294967295"/>
          </p:nvPr>
        </p:nvSpPr>
        <p:spPr>
          <a:xfrm>
            <a:off x="684212" y="549275"/>
            <a:ext cx="8153400" cy="52562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2000" b="0" i="0" u="none" baseline="0">
                <a:solidFill>
                  <a:schemeClr val="tx1"/>
                </a:solidFill>
                <a:latin typeface="Arial" pitchFamily="34" charset="0"/>
                <a:ea typeface="宋体" pitchFamily="2" charset="-122"/>
              </a:defRPr>
            </a:lvl5pPr>
          </a:lstStyle>
          <a:p>
            <a:pPr lvl="0">
              <a:lnSpc>
                <a:spcPct val="90000"/>
              </a:lnSpc>
            </a:pPr>
            <a:r>
              <a:rPr lang="zh-CN" altLang="en-US" sz="2400" b="1">
                <a:solidFill>
                  <a:schemeClr val="hlink"/>
                </a:solidFill>
                <a:ea typeface="楷体_GB2312" pitchFamily="49" charset="-122"/>
              </a:rPr>
              <a:t>综合指数法与平均指数法是编制统计指数的两个基本方法。</a:t>
            </a:r>
            <a:endParaRPr lang="zh-CN" altLang="en-US" sz="2400" b="1">
              <a:solidFill>
                <a:schemeClr val="hlink"/>
              </a:solidFill>
              <a:ea typeface="楷体_GB2312" pitchFamily="49" charset="-122"/>
            </a:endParaRPr>
          </a:p>
          <a:p>
            <a:pPr lvl="0">
              <a:lnSpc>
                <a:spcPct val="90000"/>
              </a:lnSpc>
              <a:buNone/>
            </a:pPr>
            <a:endParaRPr lang="zh-CN" altLang="en-US" sz="2400" b="1">
              <a:ea typeface="楷体_GB2312" pitchFamily="49" charset="-122"/>
            </a:endParaRPr>
          </a:p>
          <a:p>
            <a:pPr lvl="0">
              <a:lnSpc>
                <a:spcPct val="90000"/>
              </a:lnSpc>
              <a:buNone/>
            </a:pPr>
            <a:r>
              <a:rPr lang="zh-CN" altLang="en-US" sz="2400" b="1">
                <a:ea typeface="楷体_GB2312" pitchFamily="49" charset="-122"/>
              </a:rPr>
              <a:t>　　</a:t>
            </a:r>
            <a:r>
              <a:rPr lang="zh-CN" altLang="en-US" sz="2600" b="1">
                <a:ea typeface="楷体_GB2312" pitchFamily="49" charset="-122"/>
              </a:rPr>
              <a:t>为了运用综合法编制总指数，必须首先考虑被比较的诸现象是否同度量、怎样同度量的问题；因此说：</a:t>
            </a:r>
            <a:r>
              <a:rPr lang="zh-CN" altLang="en-US" sz="2600" b="1" u="sng">
                <a:ea typeface="楷体_GB2312" pitchFamily="49" charset="-122"/>
              </a:rPr>
              <a:t>编制综合指数</a:t>
            </a:r>
            <a:r>
              <a:rPr lang="zh-CN" altLang="en-US" sz="2600" b="1">
                <a:ea typeface="楷体_GB2312" pitchFamily="49" charset="-122"/>
              </a:rPr>
              <a:t>的基本问题是</a:t>
            </a:r>
            <a:r>
              <a:rPr lang="zh-CN" altLang="en-US" sz="2600" b="1" u="sng">
                <a:solidFill>
                  <a:schemeClr val="tx2"/>
                </a:solidFill>
                <a:effectLst>
                  <a:outerShdw blurRad="38100" dist="38100" dir="2700000" algn="tl">
                    <a:schemeClr val="bg2"/>
                  </a:outerShdw>
                </a:effectLst>
                <a:ea typeface="楷体_GB2312" pitchFamily="49" charset="-122"/>
              </a:rPr>
              <a:t>“同度量”</a:t>
            </a:r>
            <a:r>
              <a:rPr lang="zh-CN" altLang="en-US" sz="2600" b="1">
                <a:ea typeface="楷体_GB2312" pitchFamily="49" charset="-122"/>
              </a:rPr>
              <a:t>的问题，解决这一问题的方法就是编制加权综合指数。</a:t>
            </a:r>
            <a:endParaRPr lang="zh-CN" altLang="en-US" sz="2600" b="1">
              <a:ea typeface="楷体_GB2312" pitchFamily="49" charset="-122"/>
            </a:endParaRPr>
          </a:p>
          <a:p>
            <a:pPr lvl="0">
              <a:lnSpc>
                <a:spcPct val="90000"/>
              </a:lnSpc>
              <a:buNone/>
            </a:pPr>
            <a:endParaRPr lang="zh-CN" altLang="en-US" sz="2600" b="1">
              <a:ea typeface="楷体_GB2312" pitchFamily="49" charset="-122"/>
            </a:endParaRPr>
          </a:p>
          <a:p>
            <a:pPr lvl="0">
              <a:lnSpc>
                <a:spcPct val="90000"/>
              </a:lnSpc>
              <a:buNone/>
            </a:pPr>
            <a:r>
              <a:rPr lang="zh-CN" altLang="en-US" sz="2600" b="1">
                <a:ea typeface="楷体_GB2312" pitchFamily="49" charset="-122"/>
              </a:rPr>
              <a:t>　　而为了运用平均法编制总指数，又必须首先考虑被比较诸现象的重要性程度是否相同、怎样衡量的问题（此外，还有选择何种平均数形式的问题）；因此说，编制平均指数的基本问题之一是</a:t>
            </a:r>
            <a:r>
              <a:rPr lang="zh-CN" altLang="en-US" sz="2600" b="1" u="sng">
                <a:solidFill>
                  <a:schemeClr val="tx2"/>
                </a:solidFill>
                <a:effectLst>
                  <a:outerShdw blurRad="38100" dist="38100" dir="2700000" algn="tl">
                    <a:schemeClr val="bg2"/>
                  </a:outerShdw>
                </a:effectLst>
                <a:ea typeface="楷体_GB2312" pitchFamily="49" charset="-122"/>
              </a:rPr>
              <a:t>合理加权</a:t>
            </a:r>
            <a:r>
              <a:rPr lang="zh-CN" altLang="en-US" sz="2600" b="1">
                <a:ea typeface="楷体_GB2312" pitchFamily="49" charset="-122"/>
              </a:rPr>
              <a:t>的问题，解决这一问题的方法就是编制加权平均数。</a:t>
            </a:r>
            <a:endParaRPr lang="zh-CN" altLang="en-US" sz="2600" b="1">
              <a:ea typeface="楷体_GB2312" pitchFamily="49" charset="-122"/>
            </a:endParaRPr>
          </a:p>
        </p:txBody>
      </p:sp>
      <p:sp>
        <p:nvSpPr>
          <p:cNvPr id="38916" name="Date Placeholder 3"/>
          <p:cNvSpPr>
            <a:spLocks noGrp="1"/>
          </p:cNvSpPr>
          <p:nvPr>
            <p:ph type="dt" sz="half" idx="2"/>
          </p:nvPr>
        </p:nvSpPr>
        <p:spPr/>
        <p:txBody>
          <a:bodyPr/>
          <a:lstStyle/>
          <a:p>
            <a:pPr lvl="0"/>
            <a:fld id="{FE288EF9-6008-4757-B892-97CBF681A5A0}" type="datetime1">
              <a:rPr lang="zh-CN" altLang="en-US" sz="1400">
                <a:latin typeface="Arial" pitchFamily="34" charset="0"/>
              </a:rPr>
              <a:t>2024/9/7</a:t>
            </a:fld>
            <a:endParaRPr lang="en-US" altLang="zh-CN" sz="1400">
              <a:latin typeface="Arial" pitchFamily="34" charset="0"/>
            </a:endParaRPr>
          </a:p>
        </p:txBody>
      </p:sp>
      <p:sp>
        <p:nvSpPr>
          <p:cNvPr id="38917" name="Slide Number Placeholder 5"/>
          <p:cNvSpPr>
            <a:spLocks noGrp="1"/>
          </p:cNvSpPr>
          <p:nvPr>
            <p:ph type="sldNum" sz="quarter" idx="4"/>
          </p:nvPr>
        </p:nvSpPr>
        <p:spPr/>
        <p:txBody>
          <a:bodyPr/>
          <a:lstStyle/>
          <a:p>
            <a:pPr lvl="0" algn="r"/>
            <a:fld id="{7FC26D5A-25AC-4852-9B6C-5DADA80461AD}" type="slidenum">
              <a:rPr lang="zh-CN" altLang="en-US" sz="1400">
                <a:latin typeface="Arial" pitchFamily="34" charset="0"/>
              </a:rPr>
              <a:t>14</a:t>
            </a:fld>
            <a:endParaRPr lang="en-US"/>
          </a:p>
        </p:txBody>
      </p:sp>
      <p:sp>
        <p:nvSpPr>
          <p:cNvPr id="38918" name="Footer Placeholder 4"/>
          <p:cNvSpPr>
            <a:spLocks noGrp="1"/>
          </p:cNvSpPr>
          <p:nvPr>
            <p:ph type="ftr" sz="quarter" idx="3"/>
          </p:nvPr>
        </p:nvSpPr>
        <p:spPr/>
        <p:txBody>
          <a:bodyPr/>
          <a:lstStyle/>
          <a:p>
            <a:pPr lvl="0" algn="ctr"/>
            <a:fld id="{506C0B3B-BA01-44B1-84DE-B97C42C7E7ED}" type="footer">
              <a:rPr lang="zh-CN" altLang="en-US" sz="1400">
                <a:latin typeface="Arial" pitchFamily="34" charset="0"/>
              </a:rPr>
              <a:t/>
            </a:fld>
            <a:endParaRPr lang="en-US" altLang="zh-CN" sz="1400">
              <a:latin typeface="Arial" pitchFamily="34" charset="0"/>
            </a:endParaRPr>
          </a:p>
        </p:txBody>
      </p:sp>
      <p:sp>
        <p:nvSpPr>
          <p:cNvPr id="38919" name="TextBox 38918"/>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298" name=""/>
          <p:cNvSpPr/>
          <p:nvPr/>
        </p:nvSpPr>
        <p:spPr>
          <a:xfrm>
            <a:off x="468312" y="333375"/>
            <a:ext cx="8280400" cy="519112"/>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2800" b="1">
                <a:solidFill>
                  <a:schemeClr val="hlink"/>
                </a:solidFill>
                <a:latin typeface="Arial" pitchFamily="34" charset="0"/>
                <a:ea typeface="楷体_GB2312" pitchFamily="49" charset="-122"/>
              </a:rPr>
              <a:t>例子</a:t>
            </a:r>
            <a:r>
              <a:rPr lang="en-US" altLang="zh-CN" sz="2800" b="1">
                <a:solidFill>
                  <a:schemeClr val="hlink"/>
                </a:solidFill>
                <a:latin typeface="Arial" pitchFamily="34" charset="0"/>
                <a:ea typeface="楷体_GB2312" pitchFamily="49" charset="-122"/>
              </a:rPr>
              <a:t>:</a:t>
            </a:r>
            <a:r>
              <a:rPr lang="zh-CN" altLang="en-US" sz="2800" b="1">
                <a:solidFill>
                  <a:schemeClr val="hlink"/>
                </a:solidFill>
                <a:latin typeface="Arial" pitchFamily="34" charset="0"/>
                <a:ea typeface="楷体_GB2312" pitchFamily="49" charset="-122"/>
              </a:rPr>
              <a:t>某商场五种商品销售资料如下表</a:t>
            </a:r>
            <a:r>
              <a:rPr lang="en-US" altLang="zh-CN" sz="2800" b="1">
                <a:solidFill>
                  <a:schemeClr val="hlink"/>
                </a:solidFill>
                <a:latin typeface="Arial" pitchFamily="34" charset="0"/>
                <a:ea typeface="楷体_GB2312" pitchFamily="49" charset="-122"/>
              </a:rPr>
              <a:t>:</a:t>
            </a:r>
            <a:endParaRPr lang="en-US" altLang="zh-CN" sz="2800" b="1">
              <a:solidFill>
                <a:schemeClr val="hlink"/>
              </a:solidFill>
              <a:latin typeface="Arial" pitchFamily="34" charset="0"/>
              <a:ea typeface="楷体_GB2312" pitchFamily="49" charset="-122"/>
            </a:endParaRPr>
          </a:p>
        </p:txBody>
      </p:sp>
      <p:graphicFrame>
        <p:nvGraphicFramePr>
          <p:cNvPr id="55299" name=""/>
          <p:cNvGraphicFramePr>
            <a:graphicFrameLocks noGrp="1"/>
          </p:cNvGraphicFramePr>
          <p:nvPr/>
        </p:nvGraphicFramePr>
        <p:xfrm>
          <a:off x="468312" y="1052512"/>
          <a:ext cx="8064500" cy="3135312"/>
        </p:xfrm>
        <a:graphic>
          <a:graphicData uri="http://schemas.openxmlformats.org/drawingml/2006/table">
            <a:tbl>
              <a:tblPr/>
              <a:tblGrid>
                <a:gridCol w="1343025"/>
                <a:gridCol w="1344612"/>
                <a:gridCol w="1346200"/>
                <a:gridCol w="1343025"/>
                <a:gridCol w="1344612"/>
                <a:gridCol w="1343025"/>
              </a:tblGrid>
              <a:tr h="506412">
                <a:tc rowSpan="2">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200" b="1">
                          <a:latin typeface="楷体_GB2312" pitchFamily="49" charset="-122"/>
                          <a:ea typeface="楷体_GB2312" pitchFamily="49" charset="-122"/>
                        </a:rPr>
                        <a:t>商品</a:t>
                      </a:r>
                      <a:endParaRPr lang="zh-CN" altLang="en-US" sz="2200" b="1">
                        <a:latin typeface="楷体_GB2312" pitchFamily="49" charset="-122"/>
                        <a:ea typeface="楷体_GB2312" pitchFamily="49" charset="-122"/>
                      </a:endParaRPr>
                    </a:p>
                    <a:p>
                      <a:pPr marL="0" lvl="0" indent="0" algn="ctr">
                        <a:buNone/>
                      </a:pPr>
                      <a:r>
                        <a:rPr lang="zh-CN" altLang="en-US" sz="2200" b="1">
                          <a:latin typeface="楷体_GB2312" pitchFamily="49" charset="-122"/>
                          <a:ea typeface="楷体_GB2312" pitchFamily="49" charset="-122"/>
                        </a:rPr>
                        <a:t>类别</a:t>
                      </a:r>
                      <a:endParaRPr lang="zh-CN" altLang="en-US" sz="2200" b="1">
                        <a:latin typeface="楷体_GB2312" pitchFamily="49" charset="-122"/>
                        <a:ea typeface="楷体_GB2312" pitchFamily="49" charset="-122"/>
                      </a:endParaRPr>
                    </a:p>
                  </a:txBody>
                  <a:tcPr anchor="ctr">
                    <a:lnL w="28575" cap="sq">
                      <a:noFill/>
                      <a:miter lim="800000"/>
                    </a:lnL>
                    <a:lnR w="12700">
                      <a:solidFill>
                        <a:schemeClr val="tx1"/>
                      </a:solidFill>
                      <a:miter lim="800000"/>
                    </a:lnR>
                    <a:lnT w="28575" cap="sq">
                      <a:solidFill>
                        <a:schemeClr val="tx1"/>
                      </a:solidFill>
                      <a:miter lim="800000"/>
                    </a:lnT>
                    <a:lnB w="12700">
                      <a:solidFill>
                        <a:schemeClr val="tx1"/>
                      </a:solidFill>
                      <a:miter lim="800000"/>
                    </a:lnB>
                    <a:noFill/>
                  </a:tcPr>
                </a:tc>
                <a:tc rowSpan="2">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200" b="1">
                          <a:latin typeface="楷体_GB2312" pitchFamily="49" charset="-122"/>
                          <a:ea typeface="楷体_GB2312" pitchFamily="49" charset="-122"/>
                        </a:rPr>
                        <a:t>计量</a:t>
                      </a:r>
                      <a:endParaRPr lang="zh-CN" altLang="en-US" sz="2200" b="1">
                        <a:latin typeface="楷体_GB2312" pitchFamily="49" charset="-122"/>
                        <a:ea typeface="楷体_GB2312" pitchFamily="49" charset="-122"/>
                      </a:endParaRPr>
                    </a:p>
                    <a:p>
                      <a:pPr marL="0" lvl="0" indent="0" algn="ctr">
                        <a:buNone/>
                      </a:pPr>
                      <a:r>
                        <a:rPr lang="zh-CN" altLang="en-US" sz="2200" b="1">
                          <a:latin typeface="楷体_GB2312" pitchFamily="49" charset="-122"/>
                          <a:ea typeface="楷体_GB2312" pitchFamily="49" charset="-122"/>
                        </a:rPr>
                        <a:t>单位</a:t>
                      </a:r>
                      <a:endParaRPr lang="zh-CN" altLang="en-US" sz="2200" b="1">
                        <a:latin typeface="楷体_GB2312" pitchFamily="49" charset="-122"/>
                        <a:ea typeface="楷体_GB2312" pitchFamily="49" charset="-122"/>
                      </a:endParaRPr>
                    </a:p>
                  </a:txBody>
                  <a:tcPr anchor="ct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gridSpan="2">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200" b="1">
                          <a:latin typeface="楷体_GB2312" pitchFamily="49" charset="-122"/>
                          <a:ea typeface="楷体_GB2312" pitchFamily="49" charset="-122"/>
                        </a:rPr>
                        <a:t>商品价格</a:t>
                      </a:r>
                      <a:r>
                        <a:rPr lang="en-US" altLang="zh-CN" sz="2200" b="1">
                          <a:latin typeface="楷体_GB2312" pitchFamily="49" charset="-122"/>
                          <a:ea typeface="楷体_GB2312" pitchFamily="49" charset="-122"/>
                        </a:rPr>
                        <a:t>(</a:t>
                      </a:r>
                      <a:r>
                        <a:rPr lang="zh-CN" altLang="en-US" sz="2200" b="1">
                          <a:latin typeface="楷体_GB2312" pitchFamily="49" charset="-122"/>
                          <a:ea typeface="楷体_GB2312" pitchFamily="49" charset="-122"/>
                        </a:rPr>
                        <a:t>元</a:t>
                      </a:r>
                      <a:r>
                        <a:rPr lang="en-US" altLang="zh-CN" sz="2200" b="1">
                          <a:latin typeface="楷体_GB2312" pitchFamily="49" charset="-122"/>
                          <a:ea typeface="楷体_GB2312" pitchFamily="49" charset="-122"/>
                        </a:rPr>
                        <a:t>)</a:t>
                      </a:r>
                      <a:endParaRPr lang="en-US" altLang="zh-CN" sz="2200" b="1">
                        <a:latin typeface="楷体_GB2312" pitchFamily="49" charset="-122"/>
                        <a:ea typeface="楷体_GB2312" pitchFamily="49" charset="-122"/>
                      </a:endParaRPr>
                    </a:p>
                  </a:txBody>
                  <a:tcPr anchor="ct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hMerge="1">
                  <a:txBody>
                    <a:bodyPr vert="horz" wrap="square"/>
                    <a:lstStyle/>
                    <a:p/>
                  </a:txBody>
                  <a:tcPr>
                    <a:lnR w="12700">
                      <a:miter lim="800000"/>
                    </a:lnR>
                    <a:lnT w="28575" cap="sq">
                      <a:solidFill>
                        <a:schemeClr val="tx1"/>
                      </a:solidFill>
                      <a:miter lim="800000"/>
                    </a:lnT>
                    <a:lnB w="12700">
                      <a:solidFill>
                        <a:schemeClr val="tx1"/>
                      </a:solidFill>
                      <a:miter lim="800000"/>
                    </a:lnB>
                  </a:tcPr>
                </a:tc>
                <a:tc gridSpan="2">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200" b="1">
                          <a:latin typeface="楷体_GB2312" pitchFamily="49" charset="-122"/>
                          <a:ea typeface="楷体_GB2312" pitchFamily="49" charset="-122"/>
                        </a:rPr>
                        <a:t>销售量</a:t>
                      </a:r>
                      <a:endParaRPr lang="zh-CN" altLang="en-US" sz="2200" b="1">
                        <a:latin typeface="楷体_GB2312" pitchFamily="49" charset="-122"/>
                        <a:ea typeface="楷体_GB2312" pitchFamily="49" charset="-122"/>
                      </a:endParaRPr>
                    </a:p>
                  </a:txBody>
                  <a:tcPr anchor="ctr">
                    <a:lnL w="12700">
                      <a:solidFill>
                        <a:schemeClr val="tx1"/>
                      </a:solidFill>
                      <a:miter lim="800000"/>
                    </a:lnL>
                    <a:lnR w="28575" cap="sq">
                      <a:noFill/>
                      <a:miter lim="800000"/>
                    </a:lnR>
                    <a:lnT w="28575" cap="sq">
                      <a:solidFill>
                        <a:schemeClr val="tx1"/>
                      </a:solidFill>
                      <a:miter lim="800000"/>
                    </a:lnT>
                    <a:lnB w="12700">
                      <a:solidFill>
                        <a:schemeClr val="tx1"/>
                      </a:solidFill>
                      <a:miter lim="800000"/>
                    </a:lnB>
                    <a:noFill/>
                  </a:tcPr>
                </a:tc>
                <a:tc hMerge="1">
                  <a:txBody>
                    <a:bodyPr vert="horz" wrap="square"/>
                    <a:lstStyle/>
                    <a:p/>
                  </a:txBody>
                  <a:tcPr>
                    <a:lnR w="28575" cap="sq">
                      <a:noFill/>
                      <a:miter lim="800000"/>
                    </a:lnR>
                    <a:lnT w="28575" cap="sq">
                      <a:solidFill>
                        <a:schemeClr val="tx1"/>
                      </a:solidFill>
                      <a:miter lim="800000"/>
                    </a:lnT>
                    <a:lnB w="12700">
                      <a:solidFill>
                        <a:schemeClr val="tx1"/>
                      </a:solidFill>
                      <a:miter lim="800000"/>
                    </a:lnB>
                  </a:tcPr>
                </a:tc>
              </a:tr>
              <a:tr h="525462">
                <a:tc vMerge="1">
                  <a:txBody>
                    <a:bodyPr vert="horz" wrap="square"/>
                    <a:lstStyle/>
                    <a:p/>
                  </a:txBody>
                  <a:tcPr>
                    <a:lnL w="28575" cap="sq">
                      <a:noFill/>
                      <a:miter lim="800000"/>
                    </a:lnL>
                    <a:lnR w="12700">
                      <a:solidFill>
                        <a:schemeClr val="tx1"/>
                      </a:solidFill>
                      <a:miter lim="800000"/>
                    </a:lnR>
                    <a:lnB w="12700">
                      <a:miter lim="800000"/>
                    </a:lnB>
                  </a:tcPr>
                </a:tc>
                <a:tc vMerge="1">
                  <a:txBody>
                    <a:bodyPr vert="horz" wrap="square"/>
                    <a:lstStyle/>
                    <a:p/>
                  </a:txBody>
                  <a:tcPr>
                    <a:lnL w="12700">
                      <a:solidFill>
                        <a:schemeClr val="tx1"/>
                      </a:solidFill>
                      <a:miter lim="800000"/>
                    </a:lnL>
                    <a:lnR w="12700">
                      <a:solidFill>
                        <a:schemeClr val="tx1"/>
                      </a:solidFill>
                      <a:miter lim="800000"/>
                    </a:lnR>
                    <a:lnB w="12700">
                      <a:miter lim="800000"/>
                    </a:lnB>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200" b="1">
                          <a:latin typeface="楷体_GB2312" pitchFamily="49" charset="-122"/>
                          <a:ea typeface="楷体_GB2312" pitchFamily="49" charset="-122"/>
                        </a:rPr>
                        <a:t>基期</a:t>
                      </a:r>
                      <a:r>
                        <a:rPr lang="en-US" altLang="zh-CN" sz="2200" b="1">
                          <a:latin typeface="楷体_GB2312" pitchFamily="49" charset="-122"/>
                          <a:ea typeface="楷体_GB2312" pitchFamily="49" charset="-122"/>
                        </a:rPr>
                        <a:t>p</a:t>
                      </a:r>
                      <a:r>
                        <a:rPr lang="en-US" altLang="zh-CN" sz="2200" b="1" baseline="-25000">
                          <a:latin typeface="楷体_GB2312" pitchFamily="49" charset="-122"/>
                          <a:ea typeface="楷体_GB2312" pitchFamily="49" charset="-122"/>
                        </a:rPr>
                        <a:t>0</a:t>
                      </a:r>
                      <a:endParaRPr lang="en-US" altLang="zh-CN" sz="2200" b="1" baseline="-25000">
                        <a:latin typeface="楷体_GB2312" pitchFamily="49" charset="-122"/>
                        <a:ea typeface="楷体_GB2312" pitchFamily="49" charset="-122"/>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200" b="1">
                          <a:latin typeface="楷体_GB2312" pitchFamily="49" charset="-122"/>
                          <a:ea typeface="楷体_GB2312" pitchFamily="49" charset="-122"/>
                        </a:rPr>
                        <a:t>报告期</a:t>
                      </a:r>
                      <a:r>
                        <a:rPr lang="en-US" altLang="zh-CN" sz="2200" b="1">
                          <a:latin typeface="楷体_GB2312" pitchFamily="49" charset="-122"/>
                          <a:ea typeface="楷体_GB2312" pitchFamily="49" charset="-122"/>
                        </a:rPr>
                        <a:t>p</a:t>
                      </a:r>
                      <a:r>
                        <a:rPr lang="en-US" altLang="zh-CN" sz="2200" b="1" baseline="-25000">
                          <a:latin typeface="楷体_GB2312" pitchFamily="49" charset="-122"/>
                          <a:ea typeface="楷体_GB2312" pitchFamily="49" charset="-122"/>
                        </a:rPr>
                        <a:t>1</a:t>
                      </a:r>
                      <a:endParaRPr lang="en-US" altLang="zh-CN" sz="2200" b="1" baseline="-25000">
                        <a:latin typeface="楷体_GB2312" pitchFamily="49" charset="-122"/>
                        <a:ea typeface="楷体_GB2312" pitchFamily="49" charset="-122"/>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200" b="1">
                          <a:latin typeface="楷体_GB2312" pitchFamily="49" charset="-122"/>
                          <a:ea typeface="楷体_GB2312" pitchFamily="49" charset="-122"/>
                        </a:rPr>
                        <a:t>基期</a:t>
                      </a:r>
                      <a:r>
                        <a:rPr lang="en-US" altLang="zh-CN" sz="2200" b="1">
                          <a:latin typeface="楷体_GB2312" pitchFamily="49" charset="-122"/>
                          <a:ea typeface="楷体_GB2312" pitchFamily="49" charset="-122"/>
                        </a:rPr>
                        <a:t>q</a:t>
                      </a:r>
                      <a:r>
                        <a:rPr lang="en-US" altLang="zh-CN" sz="2200" b="1" baseline="-25000">
                          <a:latin typeface="楷体_GB2312" pitchFamily="49" charset="-122"/>
                          <a:ea typeface="楷体_GB2312" pitchFamily="49" charset="-122"/>
                        </a:rPr>
                        <a:t>0</a:t>
                      </a:r>
                      <a:endParaRPr lang="en-US" altLang="zh-CN" sz="2200" b="1" baseline="-25000">
                        <a:latin typeface="楷体_GB2312" pitchFamily="49" charset="-122"/>
                        <a:ea typeface="楷体_GB2312" pitchFamily="49" charset="-122"/>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200" b="1">
                          <a:latin typeface="楷体_GB2312" pitchFamily="49" charset="-122"/>
                          <a:ea typeface="楷体_GB2312" pitchFamily="49" charset="-122"/>
                        </a:rPr>
                        <a:t>报告期</a:t>
                      </a:r>
                      <a:r>
                        <a:rPr lang="en-US" altLang="zh-CN" sz="2200" b="1">
                          <a:latin typeface="楷体_GB2312" pitchFamily="49" charset="-122"/>
                          <a:ea typeface="楷体_GB2312" pitchFamily="49" charset="-122"/>
                        </a:rPr>
                        <a:t>q</a:t>
                      </a:r>
                      <a:r>
                        <a:rPr lang="en-US" altLang="zh-CN" sz="2200" b="1" baseline="-25000">
                          <a:latin typeface="楷体_GB2312" pitchFamily="49" charset="-122"/>
                          <a:ea typeface="楷体_GB2312" pitchFamily="49" charset="-122"/>
                        </a:rPr>
                        <a:t>1</a:t>
                      </a:r>
                      <a:endParaRPr lang="en-US" altLang="zh-CN" sz="2200" b="1" baseline="-25000">
                        <a:latin typeface="楷体_GB2312" pitchFamily="49" charset="-122"/>
                        <a:ea typeface="楷体_GB2312" pitchFamily="49" charset="-122"/>
                      </a:endParaRPr>
                    </a:p>
                  </a:txBody>
                  <a:tcPr anchor="ctr">
                    <a:lnL w="12700">
                      <a:solidFill>
                        <a:schemeClr val="tx1"/>
                      </a:solidFill>
                      <a:miter lim="800000"/>
                    </a:lnL>
                    <a:lnR w="28575" cap="sq">
                      <a:noFill/>
                      <a:miter lim="800000"/>
                    </a:lnR>
                    <a:lnT w="12700">
                      <a:solidFill>
                        <a:schemeClr val="tx1"/>
                      </a:solidFill>
                      <a:miter lim="800000"/>
                    </a:lnT>
                    <a:lnB w="12700">
                      <a:solidFill>
                        <a:schemeClr val="tx1"/>
                      </a:solidFill>
                      <a:miter lim="800000"/>
                    </a:lnB>
                    <a:noFill/>
                  </a:tcPr>
                </a:tc>
              </a:tr>
              <a:tr h="2103438">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None/>
                      </a:pPr>
                      <a:r>
                        <a:rPr lang="zh-CN" altLang="en-US" sz="2200" b="1">
                          <a:latin typeface="楷体_GB2312" pitchFamily="49" charset="-122"/>
                          <a:ea typeface="楷体_GB2312" pitchFamily="49" charset="-122"/>
                        </a:rPr>
                        <a:t>大米</a:t>
                      </a:r>
                      <a:endParaRPr lang="zh-CN" altLang="en-US" sz="2200" b="1">
                        <a:latin typeface="楷体_GB2312" pitchFamily="49" charset="-122"/>
                        <a:ea typeface="楷体_GB2312" pitchFamily="49" charset="-122"/>
                      </a:endParaRPr>
                    </a:p>
                    <a:p>
                      <a:pPr marL="0" lvl="0" indent="0" algn="ctr">
                        <a:spcBef>
                          <a:spcPct val="0"/>
                        </a:spcBef>
                        <a:buNone/>
                      </a:pPr>
                      <a:r>
                        <a:rPr lang="zh-CN" altLang="en-US" sz="2200" b="1">
                          <a:latin typeface="楷体_GB2312" pitchFamily="49" charset="-122"/>
                          <a:ea typeface="楷体_GB2312" pitchFamily="49" charset="-122"/>
                        </a:rPr>
                        <a:t>猪肉</a:t>
                      </a:r>
                      <a:endParaRPr lang="zh-CN" altLang="en-US" sz="2200" b="1">
                        <a:latin typeface="楷体_GB2312" pitchFamily="49" charset="-122"/>
                        <a:ea typeface="楷体_GB2312" pitchFamily="49" charset="-122"/>
                      </a:endParaRPr>
                    </a:p>
                    <a:p>
                      <a:pPr marL="0" lvl="0" indent="0" algn="ctr">
                        <a:spcBef>
                          <a:spcPct val="0"/>
                        </a:spcBef>
                        <a:buNone/>
                      </a:pPr>
                      <a:r>
                        <a:rPr lang="zh-CN" altLang="en-US" sz="2200" b="1">
                          <a:latin typeface="楷体_GB2312" pitchFamily="49" charset="-122"/>
                          <a:ea typeface="楷体_GB2312" pitchFamily="49" charset="-122"/>
                        </a:rPr>
                        <a:t>食盐</a:t>
                      </a:r>
                      <a:endParaRPr lang="zh-CN" altLang="en-US" sz="2200" b="1">
                        <a:latin typeface="楷体_GB2312" pitchFamily="49" charset="-122"/>
                        <a:ea typeface="楷体_GB2312" pitchFamily="49" charset="-122"/>
                      </a:endParaRPr>
                    </a:p>
                    <a:p>
                      <a:pPr marL="0" lvl="0" indent="0" algn="ctr">
                        <a:spcBef>
                          <a:spcPct val="0"/>
                        </a:spcBef>
                        <a:buNone/>
                      </a:pPr>
                      <a:r>
                        <a:rPr lang="zh-CN" altLang="en-US" sz="2200" b="1">
                          <a:latin typeface="楷体_GB2312" pitchFamily="49" charset="-122"/>
                          <a:ea typeface="楷体_GB2312" pitchFamily="49" charset="-122"/>
                        </a:rPr>
                        <a:t>服装</a:t>
                      </a:r>
                      <a:endParaRPr lang="zh-CN" altLang="en-US" sz="2200" b="1">
                        <a:latin typeface="楷体_GB2312" pitchFamily="49" charset="-122"/>
                        <a:ea typeface="楷体_GB2312" pitchFamily="49" charset="-122"/>
                      </a:endParaRPr>
                    </a:p>
                    <a:p>
                      <a:pPr marL="0" lvl="0" indent="0" algn="ctr">
                        <a:spcBef>
                          <a:spcPct val="0"/>
                        </a:spcBef>
                        <a:buNone/>
                      </a:pPr>
                      <a:r>
                        <a:rPr lang="zh-CN" altLang="en-US" sz="2200" b="1">
                          <a:latin typeface="楷体_GB2312" pitchFamily="49" charset="-122"/>
                          <a:ea typeface="楷体_GB2312" pitchFamily="49" charset="-122"/>
                        </a:rPr>
                        <a:t>电视机</a:t>
                      </a:r>
                      <a:endParaRPr lang="zh-CN" altLang="en-US" sz="2200" b="1">
                        <a:latin typeface="楷体_GB2312" pitchFamily="49" charset="-122"/>
                        <a:ea typeface="楷体_GB2312" pitchFamily="49" charset="-122"/>
                      </a:endParaRPr>
                    </a:p>
                  </a:txBody>
                  <a:tcPr anchor="ctr">
                    <a:lnL w="28575" cap="sq">
                      <a:no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None/>
                      </a:pPr>
                      <a:r>
                        <a:rPr lang="zh-CN" altLang="en-US" sz="2200" b="1">
                          <a:latin typeface="楷体_GB2312" pitchFamily="49" charset="-122"/>
                          <a:ea typeface="楷体_GB2312" pitchFamily="49" charset="-122"/>
                        </a:rPr>
                        <a:t>百公斤</a:t>
                      </a:r>
                      <a:endParaRPr lang="zh-CN" altLang="en-US" sz="2200" b="1">
                        <a:latin typeface="楷体_GB2312" pitchFamily="49" charset="-122"/>
                        <a:ea typeface="楷体_GB2312" pitchFamily="49" charset="-122"/>
                      </a:endParaRPr>
                    </a:p>
                    <a:p>
                      <a:pPr marL="0" lvl="0" indent="0" algn="ctr">
                        <a:spcBef>
                          <a:spcPct val="0"/>
                        </a:spcBef>
                        <a:buNone/>
                      </a:pPr>
                      <a:r>
                        <a:rPr lang="zh-CN" altLang="en-US" sz="2200" b="1">
                          <a:latin typeface="楷体_GB2312" pitchFamily="49" charset="-122"/>
                          <a:ea typeface="楷体_GB2312" pitchFamily="49" charset="-122"/>
                        </a:rPr>
                        <a:t>公斤</a:t>
                      </a:r>
                      <a:endParaRPr lang="zh-CN" altLang="en-US"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500</a:t>
                      </a:r>
                      <a:r>
                        <a:rPr lang="zh-CN" altLang="en-US" sz="2200" b="1">
                          <a:latin typeface="楷体_GB2312" pitchFamily="49" charset="-122"/>
                          <a:ea typeface="楷体_GB2312" pitchFamily="49" charset="-122"/>
                        </a:rPr>
                        <a:t>克</a:t>
                      </a:r>
                      <a:endParaRPr lang="zh-CN" altLang="en-US" sz="2200" b="1">
                        <a:latin typeface="楷体_GB2312" pitchFamily="49" charset="-122"/>
                        <a:ea typeface="楷体_GB2312" pitchFamily="49" charset="-122"/>
                      </a:endParaRPr>
                    </a:p>
                    <a:p>
                      <a:pPr marL="0" lvl="0" indent="0" algn="ctr">
                        <a:spcBef>
                          <a:spcPct val="0"/>
                        </a:spcBef>
                        <a:buNone/>
                      </a:pPr>
                      <a:r>
                        <a:rPr lang="zh-CN" altLang="en-US" sz="2200" b="1">
                          <a:latin typeface="楷体_GB2312" pitchFamily="49" charset="-122"/>
                          <a:ea typeface="楷体_GB2312" pitchFamily="49" charset="-122"/>
                        </a:rPr>
                        <a:t>件</a:t>
                      </a:r>
                      <a:endParaRPr lang="zh-CN" altLang="en-US" sz="2200" b="1">
                        <a:latin typeface="楷体_GB2312" pitchFamily="49" charset="-122"/>
                        <a:ea typeface="楷体_GB2312" pitchFamily="49" charset="-122"/>
                      </a:endParaRPr>
                    </a:p>
                    <a:p>
                      <a:pPr marL="0" lvl="0" indent="0" algn="ctr">
                        <a:spcBef>
                          <a:spcPct val="0"/>
                        </a:spcBef>
                        <a:buNone/>
                      </a:pPr>
                      <a:r>
                        <a:rPr lang="zh-CN" altLang="en-US" sz="2200" b="1">
                          <a:latin typeface="楷体_GB2312" pitchFamily="49" charset="-122"/>
                          <a:ea typeface="楷体_GB2312" pitchFamily="49" charset="-122"/>
                        </a:rPr>
                        <a:t>台</a:t>
                      </a:r>
                      <a:endParaRPr lang="zh-CN" altLang="en-US" sz="2200" b="1">
                        <a:latin typeface="楷体_GB2312" pitchFamily="49" charset="-122"/>
                        <a:ea typeface="楷体_GB2312" pitchFamily="49" charset="-122"/>
                      </a:endParaRPr>
                    </a:p>
                  </a:txBody>
                  <a:tcPr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None/>
                      </a:pPr>
                      <a:r>
                        <a:rPr lang="en-US" altLang="zh-CN" sz="2200" b="1">
                          <a:latin typeface="楷体_GB2312" pitchFamily="49" charset="-122"/>
                          <a:ea typeface="楷体_GB2312" pitchFamily="49" charset="-122"/>
                        </a:rPr>
                        <a:t>300.0</a:t>
                      </a: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18.0</a:t>
                      </a: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1.0</a:t>
                      </a: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100.0</a:t>
                      </a: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4500.0</a:t>
                      </a:r>
                      <a:endParaRPr lang="en-US" altLang="zh-CN" sz="2200" b="1">
                        <a:latin typeface="楷体_GB2312" pitchFamily="49" charset="-122"/>
                        <a:ea typeface="楷体_GB2312" pitchFamily="49" charset="-122"/>
                      </a:endParaRPr>
                    </a:p>
                  </a:txBody>
                  <a:tcPr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None/>
                      </a:pPr>
                      <a:r>
                        <a:rPr lang="en-US" altLang="zh-CN" sz="2200" b="1">
                          <a:latin typeface="楷体_GB2312" pitchFamily="49" charset="-122"/>
                          <a:ea typeface="楷体_GB2312" pitchFamily="49" charset="-122"/>
                        </a:rPr>
                        <a:t>360.0</a:t>
                      </a: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20.0</a:t>
                      </a: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0.8</a:t>
                      </a: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130.0</a:t>
                      </a: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4300.0</a:t>
                      </a:r>
                      <a:endParaRPr lang="en-US" altLang="zh-CN" sz="2200" b="1">
                        <a:latin typeface="楷体_GB2312" pitchFamily="49" charset="-122"/>
                        <a:ea typeface="楷体_GB2312" pitchFamily="49" charset="-122"/>
                      </a:endParaRPr>
                    </a:p>
                  </a:txBody>
                  <a:tcPr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None/>
                      </a:pPr>
                      <a:r>
                        <a:rPr lang="en-US" altLang="zh-CN" sz="2200" b="1">
                          <a:latin typeface="楷体_GB2312" pitchFamily="49" charset="-122"/>
                          <a:ea typeface="楷体_GB2312" pitchFamily="49" charset="-122"/>
                        </a:rPr>
                        <a:t>2400</a:t>
                      </a: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84000</a:t>
                      </a: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10000</a:t>
                      </a: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24000</a:t>
                      </a: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510</a:t>
                      </a:r>
                      <a:endParaRPr lang="en-US" altLang="zh-CN" sz="2200" b="1">
                        <a:latin typeface="楷体_GB2312" pitchFamily="49" charset="-122"/>
                        <a:ea typeface="楷体_GB2312" pitchFamily="49" charset="-122"/>
                      </a:endParaRPr>
                    </a:p>
                  </a:txBody>
                  <a:tcPr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None/>
                      </a:pPr>
                      <a:r>
                        <a:rPr lang="en-US" altLang="zh-CN" sz="2200" b="1">
                          <a:latin typeface="楷体_GB2312" pitchFamily="49" charset="-122"/>
                          <a:ea typeface="楷体_GB2312" pitchFamily="49" charset="-122"/>
                        </a:rPr>
                        <a:t>2600</a:t>
                      </a: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95000</a:t>
                      </a: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15000</a:t>
                      </a: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23000</a:t>
                      </a:r>
                      <a:endParaRPr lang="en-US" altLang="zh-CN" sz="2200" b="1">
                        <a:latin typeface="楷体_GB2312" pitchFamily="49" charset="-122"/>
                        <a:ea typeface="楷体_GB2312" pitchFamily="49" charset="-122"/>
                      </a:endParaRPr>
                    </a:p>
                    <a:p>
                      <a:pPr marL="0" lvl="0" indent="0" algn="ctr">
                        <a:spcBef>
                          <a:spcPct val="0"/>
                        </a:spcBef>
                        <a:buNone/>
                      </a:pPr>
                      <a:r>
                        <a:rPr lang="en-US" altLang="zh-CN" sz="2200" b="1">
                          <a:latin typeface="楷体_GB2312" pitchFamily="49" charset="-122"/>
                          <a:ea typeface="楷体_GB2312" pitchFamily="49" charset="-122"/>
                        </a:rPr>
                        <a:t>612</a:t>
                      </a:r>
                      <a:endParaRPr lang="en-US" altLang="zh-CN" sz="2200" b="1">
                        <a:latin typeface="楷体_GB2312" pitchFamily="49" charset="-122"/>
                        <a:ea typeface="楷体_GB2312" pitchFamily="49" charset="-122"/>
                      </a:endParaRPr>
                    </a:p>
                  </a:txBody>
                  <a:tcPr anchor="ctr">
                    <a:lnL w="12700">
                      <a:solidFill>
                        <a:schemeClr val="tx1"/>
                      </a:solidFill>
                      <a:miter lim="800000"/>
                    </a:lnL>
                    <a:lnR w="28575" cap="sq">
                      <a:noFill/>
                      <a:miter lim="800000"/>
                    </a:lnR>
                    <a:lnT w="12700">
                      <a:solidFill>
                        <a:schemeClr val="tx1"/>
                      </a:solidFill>
                      <a:miter lim="800000"/>
                    </a:lnT>
                    <a:lnB w="28575" cap="sq">
                      <a:solidFill>
                        <a:schemeClr val="tx1"/>
                      </a:solidFill>
                      <a:miter lim="800000"/>
                    </a:lnB>
                    <a:noFill/>
                  </a:tcPr>
                </a:tc>
              </a:tr>
            </a:tbl>
          </a:graphicData>
        </a:graphic>
      </p:graphicFrame>
      <p:sp>
        <p:nvSpPr>
          <p:cNvPr id="55326" name=""/>
          <p:cNvSpPr/>
          <p:nvPr/>
        </p:nvSpPr>
        <p:spPr>
          <a:xfrm>
            <a:off x="1116012" y="4437062"/>
            <a:ext cx="7343775" cy="1160462"/>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lang="en-US" altLang="zh-CN" sz="2800" b="1">
                <a:solidFill>
                  <a:schemeClr val="hlink"/>
                </a:solidFill>
                <a:latin typeface="Arial" pitchFamily="34" charset="0"/>
                <a:ea typeface="楷体_GB2312" pitchFamily="49" charset="-122"/>
              </a:rPr>
              <a:t>1</a:t>
            </a:r>
            <a:r>
              <a:rPr lang="zh-CN" altLang="en-US" sz="2800" b="1">
                <a:solidFill>
                  <a:schemeClr val="hlink"/>
                </a:solidFill>
                <a:latin typeface="Arial" pitchFamily="34" charset="0"/>
                <a:ea typeface="楷体_GB2312" pitchFamily="49" charset="-122"/>
              </a:rPr>
              <a:t>、这五种商品价格的</a:t>
            </a:r>
            <a:r>
              <a:rPr lang="zh-CN" altLang="en-US" sz="2800" b="1" u="sng">
                <a:solidFill>
                  <a:schemeClr val="hlink"/>
                </a:solidFill>
                <a:latin typeface="Arial" pitchFamily="34" charset="0"/>
                <a:ea typeface="楷体_GB2312" pitchFamily="49" charset="-122"/>
              </a:rPr>
              <a:t>综合</a:t>
            </a:r>
            <a:r>
              <a:rPr lang="zh-CN" altLang="en-US" sz="2800" b="1">
                <a:solidFill>
                  <a:schemeClr val="hlink"/>
                </a:solidFill>
                <a:latin typeface="Arial" pitchFamily="34" charset="0"/>
                <a:ea typeface="楷体_GB2312" pitchFamily="49" charset="-122"/>
              </a:rPr>
              <a:t>变动情况如何？</a:t>
            </a:r>
            <a:endParaRPr lang="zh-CN" altLang="en-US" sz="2800" b="1">
              <a:solidFill>
                <a:schemeClr val="hlink"/>
              </a:solidFill>
              <a:latin typeface="Arial" pitchFamily="34" charset="0"/>
              <a:ea typeface="楷体_GB2312" pitchFamily="49" charset="-122"/>
            </a:endParaRPr>
          </a:p>
          <a:p>
            <a:pPr lvl="0">
              <a:spcBef>
                <a:spcPct val="50000"/>
              </a:spcBef>
            </a:pPr>
            <a:r>
              <a:rPr lang="en-US" altLang="zh-CN" sz="2800" b="1">
                <a:solidFill>
                  <a:schemeClr val="hlink"/>
                </a:solidFill>
                <a:latin typeface="Arial" pitchFamily="34" charset="0"/>
                <a:ea typeface="楷体_GB2312" pitchFamily="49" charset="-122"/>
              </a:rPr>
              <a:t>2</a:t>
            </a:r>
            <a:r>
              <a:rPr lang="zh-CN" altLang="en-US" sz="2800" b="1">
                <a:solidFill>
                  <a:schemeClr val="hlink"/>
                </a:solidFill>
                <a:latin typeface="Arial" pitchFamily="34" charset="0"/>
                <a:ea typeface="楷体_GB2312" pitchFamily="49" charset="-122"/>
              </a:rPr>
              <a:t>、这五种商品销售量的</a:t>
            </a:r>
            <a:r>
              <a:rPr lang="zh-CN" altLang="en-US" sz="2800" b="1" u="sng">
                <a:solidFill>
                  <a:schemeClr val="hlink"/>
                </a:solidFill>
                <a:latin typeface="Arial" pitchFamily="34" charset="0"/>
                <a:ea typeface="楷体_GB2312" pitchFamily="49" charset="-122"/>
              </a:rPr>
              <a:t>综合</a:t>
            </a:r>
            <a:r>
              <a:rPr lang="zh-CN" altLang="en-US" sz="2800" b="1">
                <a:solidFill>
                  <a:schemeClr val="hlink"/>
                </a:solidFill>
                <a:latin typeface="Arial" pitchFamily="34" charset="0"/>
                <a:ea typeface="楷体_GB2312" pitchFamily="49" charset="-122"/>
              </a:rPr>
              <a:t>变动情况如何？</a:t>
            </a:r>
            <a:endParaRPr lang="zh-CN" altLang="en-US" sz="2800" b="1">
              <a:solidFill>
                <a:schemeClr val="hlink"/>
              </a:solidFill>
              <a:latin typeface="Arial" pitchFamily="34" charset="0"/>
              <a:ea typeface="楷体_GB2312" pitchFamily="49" charset="-122"/>
            </a:endParaRPr>
          </a:p>
        </p:txBody>
      </p:sp>
      <p:sp>
        <p:nvSpPr>
          <p:cNvPr id="55327" name=""/>
          <p:cNvSpPr/>
          <p:nvPr/>
        </p:nvSpPr>
        <p:spPr>
          <a:xfrm>
            <a:off x="215900" y="4437062"/>
            <a:ext cx="900112" cy="457200"/>
          </a:xfrm>
          <a:solidFill>
            <a:schemeClr val="accent2"/>
          </a:solidFill>
          <a:ln w="19050">
            <a:solidFill>
              <a:srgbClr val="99CCFF"/>
            </a:solidFill>
            <a:miter lim="800000"/>
          </a:ln>
          <a:effectLst>
            <a:outerShdw dist="35921" dir="2700000" algn="ctr">
              <a:srgbClr val="990000"/>
            </a:outerShdw>
          </a:effectLst>
        </p:spPr>
        <p:txBody>
          <a:bodyPr fromWordArt="1">
            <a:prstTxWarp prst="textPlain">
              <a:avLst/>
            </a:prstTxWarp>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Pr algn="ctr"/>
            <a:r>
              <a:rPr sz="3600" b="1" kern="10" spc="-90">
                <a:ln w="19050">
                  <a:solidFill>
                    <a:srgbClr val="99CCFF"/>
                  </a:solidFill>
                </a:ln>
                <a:solidFill>
                  <a:schemeClr val="accent2"/>
                </a:solidFill>
                <a:effectLst>
                  <a:outerShdw dist="35921" dir="2700000" algn="ctr">
                    <a:srgbClr val="990000"/>
                  </a:outerShdw>
                </a:effectLst>
                <a:latin typeface="华文新魏"/>
              </a:rPr>
              <a:t>问题：</a:t>
            </a:r>
          </a:p>
        </p:txBody>
      </p:sp>
      <p:pic>
        <p:nvPicPr>
          <p:cNvPr id="55328" name=""/>
          <p:cNvPicPr/>
          <p:nvPr/>
        </p:nvPicPr>
        <p:blipFill>
          <a:blip r:embed="rId2"/>
          <a:stretch>
            <a:fillRect/>
          </a:stretch>
        </p:blipFill>
        <p:spPr>
          <a:xfrm>
            <a:off x="8243888" y="4437062"/>
            <a:ext cx="900112" cy="1257300"/>
          </a:xfrm>
          <a:prstGeom prst="rect">
            <a:avLst/>
          </a:prstGeom>
          <a:noFill/>
          <a:ln>
            <a:miter lim="800000"/>
          </a:ln>
        </p:spPr>
      </p:pic>
      <p:pic>
        <p:nvPicPr>
          <p:cNvPr id="55329" name=""/>
          <p:cNvPicPr/>
          <p:nvPr/>
        </p:nvPicPr>
        <p:blipFill>
          <a:blip r:embed="rId3"/>
          <a:stretch>
            <a:fillRect/>
          </a:stretch>
        </p:blipFill>
        <p:spPr>
          <a:xfrm>
            <a:off x="0" y="5819775"/>
            <a:ext cx="9144000" cy="488950"/>
          </a:xfrm>
          <a:prstGeom prst="rect">
            <a:avLst/>
          </a:prstGeom>
          <a:noFill/>
          <a:ln>
            <a:miter lim="800000"/>
          </a:ln>
        </p:spPr>
      </p:pic>
      <p:sp>
        <p:nvSpPr>
          <p:cNvPr id="55330" name="Date Placeholder 1"/>
          <p:cNvSpPr>
            <a:spLocks noGrp="1"/>
          </p:cNvSpPr>
          <p:nvPr>
            <p:ph type="dt" sz="half"/>
          </p:nvPr>
        </p:nvSpPr>
        <p:spPr/>
        <p:txBody>
          <a:bodyPr/>
          <a:lstStyle/>
          <a:p>
            <a:pPr lvl="0"/>
            <a:fld id="{70F84DF2-62CD-4C87-AC09-43FC27457BEE}" type="datetime1">
              <a:rPr lang="zh-CN" altLang="en-US" sz="1400">
                <a:latin typeface="Arial" pitchFamily="34" charset="0"/>
              </a:rPr>
              <a:t>2024/9/7</a:t>
            </a:fld>
            <a:endParaRPr lang="en-US" altLang="zh-CN" sz="1400">
              <a:latin typeface="Arial" pitchFamily="34" charset="0"/>
            </a:endParaRPr>
          </a:p>
        </p:txBody>
      </p:sp>
      <p:sp>
        <p:nvSpPr>
          <p:cNvPr id="55331" name="Slide Number Placeholder 3"/>
          <p:cNvSpPr>
            <a:spLocks noGrp="1"/>
          </p:cNvSpPr>
          <p:nvPr>
            <p:ph type="sldNum" sz="quarter" idx="2"/>
          </p:nvPr>
        </p:nvSpPr>
        <p:spPr/>
        <p:txBody>
          <a:bodyPr/>
          <a:lstStyle/>
          <a:p>
            <a:pPr lvl="0" algn="r"/>
            <a:fld id="{C23A30CB-C50B-45B7-B323-7BDCE31A610B}" type="slidenum">
              <a:rPr lang="zh-CN" altLang="en-US" sz="1400">
                <a:latin typeface="Arial" pitchFamily="34" charset="0"/>
              </a:rPr>
              <a:t>15</a:t>
            </a:fld>
            <a:endParaRPr lang="en-US"/>
          </a:p>
        </p:txBody>
      </p:sp>
      <p:sp>
        <p:nvSpPr>
          <p:cNvPr id="55332" name="Footer Placeholder 2"/>
          <p:cNvSpPr>
            <a:spLocks noGrp="1"/>
          </p:cNvSpPr>
          <p:nvPr>
            <p:ph type="ftr" sz="quarter" idx="1"/>
          </p:nvPr>
        </p:nvSpPr>
        <p:spPr/>
        <p:txBody>
          <a:bodyPr/>
          <a:lstStyle/>
          <a:p>
            <a:pPr lvl="0" algn="ctr"/>
            <a:fld id="{40F16535-DE63-468A-AE18-41D14D1627AB}" type="footer">
              <a:rPr lang="zh-CN" altLang="en-US" sz="1400">
                <a:latin typeface="Arial" pitchFamily="34" charset="0"/>
              </a:rPr>
              <a:t/>
            </a:fld>
            <a:endParaRPr lang="en-US" altLang="zh-CN" sz="1400">
              <a:latin typeface="Arial" pitchFamily="34" charset="0"/>
            </a:endParaRPr>
          </a:p>
        </p:txBody>
      </p:sp>
      <p:sp>
        <p:nvSpPr>
          <p:cNvPr id="55333" name="TextBox 55332"/>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浙江工商大学统计学第九章统计指数共93页，您现在浏览的是第15页!</a:t>
            </a:r>
          </a:p>
        </p:txBody>
      </p:sp>
    </p:spTree>
  </p:cSld>
  <p:clrMapOvr>
    <a:masterClrMapping/>
  </p:clrMapOvr>
  <p:transition>
    <p:comb/>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3907" name=""/>
          <p:cNvSpPr/>
          <p:nvPr>
            <p:ph type="body" idx="4294967295"/>
          </p:nvPr>
        </p:nvSpPr>
        <p:spPr>
          <a:xfrm>
            <a:off x="609600" y="476250"/>
            <a:ext cx="8153400" cy="56229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2000" b="0" i="0" u="none" baseline="0">
                <a:solidFill>
                  <a:schemeClr val="tx1"/>
                </a:solidFill>
                <a:latin typeface="Arial" pitchFamily="34" charset="0"/>
                <a:ea typeface="宋体" pitchFamily="2" charset="-122"/>
              </a:defRPr>
            </a:lvl5pPr>
          </a:lstStyle>
          <a:p>
            <a:pPr lvl="0"/>
            <a:r>
              <a:rPr lang="zh-CN" altLang="en-US" sz="2800" b="1">
                <a:latin typeface="楷体_GB2312" pitchFamily="49" charset="-122"/>
                <a:ea typeface="楷体_GB2312" pitchFamily="49" charset="-122"/>
              </a:rPr>
              <a:t>如果不考虑商品的计量单位</a:t>
            </a:r>
            <a:r>
              <a:rPr lang="en-US" altLang="zh-CN" sz="2800" b="1">
                <a:latin typeface="楷体_GB2312" pitchFamily="49" charset="-122"/>
                <a:ea typeface="楷体_GB2312" pitchFamily="49" charset="-122"/>
              </a:rPr>
              <a:t>,</a:t>
            </a:r>
            <a:r>
              <a:rPr lang="zh-CN" altLang="en-US" sz="2800" b="1">
                <a:latin typeface="楷体_GB2312" pitchFamily="49" charset="-122"/>
                <a:ea typeface="楷体_GB2312" pitchFamily="49" charset="-122"/>
              </a:rPr>
              <a:t>而将各商品价格直接加总</a:t>
            </a:r>
            <a:r>
              <a:rPr lang="en-US" altLang="zh-CN" sz="2800" b="1">
                <a:latin typeface="楷体_GB2312" pitchFamily="49" charset="-122"/>
                <a:ea typeface="楷体_GB2312" pitchFamily="49" charset="-122"/>
              </a:rPr>
              <a:t>,</a:t>
            </a:r>
            <a:r>
              <a:rPr lang="zh-CN" altLang="en-US" sz="2800" b="1">
                <a:latin typeface="楷体_GB2312" pitchFamily="49" charset="-122"/>
                <a:ea typeface="楷体_GB2312" pitchFamily="49" charset="-122"/>
              </a:rPr>
              <a:t>得到</a:t>
            </a:r>
            <a:r>
              <a:rPr lang="en-US" altLang="zh-CN" sz="2800" b="1">
                <a:latin typeface="楷体_GB2312" pitchFamily="49" charset="-122"/>
                <a:ea typeface="楷体_GB2312" pitchFamily="49" charset="-122"/>
              </a:rPr>
              <a:t>:</a:t>
            </a:r>
            <a:endParaRPr lang="en-US" altLang="zh-CN" sz="2800" b="1">
              <a:latin typeface="楷体_GB2312" pitchFamily="49" charset="-122"/>
              <a:ea typeface="楷体_GB2312" pitchFamily="49" charset="-122"/>
            </a:endParaRPr>
          </a:p>
          <a:p>
            <a:pPr lvl="0"/>
            <a:endParaRPr lang="en-US" altLang="zh-CN" sz="2800" b="1">
              <a:latin typeface="楷体_GB2312" pitchFamily="49" charset="-122"/>
              <a:ea typeface="楷体_GB2312" pitchFamily="49" charset="-122"/>
            </a:endParaRPr>
          </a:p>
          <a:p>
            <a:pPr lvl="0"/>
            <a:endParaRPr lang="en-US" altLang="zh-CN" sz="2800" b="1">
              <a:latin typeface="楷体_GB2312" pitchFamily="49" charset="-122"/>
              <a:ea typeface="楷体_GB2312" pitchFamily="49" charset="-122"/>
            </a:endParaRPr>
          </a:p>
          <a:p>
            <a:pPr lvl="0">
              <a:buNone/>
            </a:pPr>
            <a:endParaRPr lang="zh-CN" altLang="en-US" sz="2800" b="1">
              <a:latin typeface="楷体_GB2312" pitchFamily="49" charset="-122"/>
              <a:ea typeface="楷体_GB2312" pitchFamily="49" charset="-122"/>
            </a:endParaRPr>
          </a:p>
          <a:p>
            <a:pPr lvl="0">
              <a:buNone/>
            </a:pPr>
            <a:r>
              <a:rPr lang="zh-CN" altLang="en-US" sz="2800" b="1">
                <a:latin typeface="楷体_GB2312" pitchFamily="49" charset="-122"/>
                <a:ea typeface="楷体_GB2312" pitchFamily="49" charset="-122"/>
              </a:rPr>
              <a:t>问</a:t>
            </a:r>
            <a:r>
              <a:rPr lang="en-US" altLang="zh-CN" sz="2800" b="1">
                <a:latin typeface="楷体_GB2312" pitchFamily="49" charset="-122"/>
                <a:ea typeface="楷体_GB2312" pitchFamily="49" charset="-122"/>
              </a:rPr>
              <a:t>:</a:t>
            </a:r>
            <a:r>
              <a:rPr lang="zh-CN" altLang="en-US" sz="2800" b="1">
                <a:latin typeface="楷体_GB2312" pitchFamily="49" charset="-122"/>
                <a:ea typeface="楷体_GB2312" pitchFamily="49" charset="-122"/>
              </a:rPr>
              <a:t>这样做正确吗</a:t>
            </a:r>
            <a:r>
              <a:rPr lang="en-US" altLang="zh-CN" sz="2800" b="1">
                <a:latin typeface="楷体_GB2312" pitchFamily="49" charset="-122"/>
                <a:ea typeface="楷体_GB2312" pitchFamily="49" charset="-122"/>
              </a:rPr>
              <a:t>?</a:t>
            </a:r>
            <a:r>
              <a:rPr lang="zh-CN" altLang="en-US" sz="2800" b="1">
                <a:latin typeface="楷体_GB2312" pitchFamily="49" charset="-122"/>
                <a:ea typeface="楷体_GB2312" pitchFamily="49" charset="-122"/>
              </a:rPr>
              <a:t>为什么</a:t>
            </a:r>
            <a:r>
              <a:rPr lang="en-US" altLang="zh-CN" sz="2800" b="1">
                <a:latin typeface="楷体_GB2312" pitchFamily="49" charset="-122"/>
                <a:ea typeface="楷体_GB2312" pitchFamily="49" charset="-122"/>
              </a:rPr>
              <a:t>?</a:t>
            </a:r>
            <a:endParaRPr lang="en-US" altLang="zh-CN" sz="2800" b="1">
              <a:latin typeface="楷体_GB2312" pitchFamily="49" charset="-122"/>
              <a:ea typeface="楷体_GB2312" pitchFamily="49" charset="-122"/>
            </a:endParaRPr>
          </a:p>
          <a:p>
            <a:pPr lvl="0">
              <a:buNone/>
            </a:pPr>
            <a:r>
              <a:rPr lang="zh-CN" altLang="en-US" b="1">
                <a:solidFill>
                  <a:schemeClr val="hlink"/>
                </a:solidFill>
                <a:ea typeface="楷体_GB2312" pitchFamily="49" charset="-122"/>
              </a:rPr>
              <a:t>    </a:t>
            </a:r>
            <a:endParaRPr lang="zh-CN" altLang="en-US" b="1">
              <a:solidFill>
                <a:schemeClr val="hlink"/>
              </a:solidFill>
              <a:ea typeface="楷体_GB2312" pitchFamily="49" charset="-122"/>
            </a:endParaRPr>
          </a:p>
          <a:p>
            <a:pPr lvl="0">
              <a:buNone/>
            </a:pPr>
            <a:r>
              <a:rPr lang="zh-CN" altLang="en-US" b="1">
                <a:solidFill>
                  <a:schemeClr val="hlink"/>
                </a:solidFill>
                <a:ea typeface="楷体_GB2312" pitchFamily="49" charset="-122"/>
              </a:rPr>
              <a:t>   </a:t>
            </a:r>
            <a:endParaRPr lang="zh-CN" altLang="en-US" b="1">
              <a:solidFill>
                <a:schemeClr val="hlink"/>
              </a:solidFill>
              <a:ea typeface="楷体_GB2312" pitchFamily="49" charset="-122"/>
            </a:endParaRPr>
          </a:p>
          <a:p>
            <a:pPr lvl="0">
              <a:buNone/>
            </a:pPr>
            <a:endParaRPr lang="zh-CN" altLang="en-US" sz="2400" b="1">
              <a:solidFill>
                <a:schemeClr val="hlink"/>
              </a:solidFill>
              <a:ea typeface="楷体_GB2312" pitchFamily="49" charset="-122"/>
            </a:endParaRPr>
          </a:p>
          <a:p>
            <a:pPr lvl="0">
              <a:buNone/>
            </a:pPr>
            <a:r>
              <a:rPr lang="zh-CN" altLang="en-US" sz="2400" b="1">
                <a:solidFill>
                  <a:schemeClr val="hlink"/>
                </a:solidFill>
                <a:ea typeface="楷体_GB2312" pitchFamily="49" charset="-122"/>
              </a:rPr>
              <a:t>我们可归纳出编制质量指数（价格指数）的基本原理：</a:t>
            </a:r>
            <a:endParaRPr lang="zh-CN" altLang="en-US" sz="2400" b="1">
              <a:solidFill>
                <a:schemeClr val="hlink"/>
              </a:solidFill>
              <a:ea typeface="楷体_GB2312" pitchFamily="49" charset="-122"/>
            </a:endParaRPr>
          </a:p>
          <a:p>
            <a:pPr lvl="0">
              <a:buNone/>
            </a:pPr>
            <a:endParaRPr lang="en-US" altLang="zh-CN" sz="2400" b="1">
              <a:latin typeface="楷体_GB2312" pitchFamily="49" charset="-122"/>
              <a:ea typeface="楷体_GB2312" pitchFamily="49" charset="-122"/>
            </a:endParaRPr>
          </a:p>
        </p:txBody>
      </p:sp>
      <p:pic>
        <p:nvPicPr>
          <p:cNvPr id="123908" name=""/>
          <p:cNvPicPr/>
          <p:nvPr/>
        </p:nvPicPr>
        <p:blipFill>
          <a:blip r:embed="rId2"/>
          <a:stretch>
            <a:fillRect/>
          </a:stretch>
        </p:blipFill>
        <p:spPr>
          <a:xfrm>
            <a:off x="1331912" y="1773238"/>
            <a:ext cx="6059488" cy="914400"/>
          </a:xfrm>
          <a:prstGeom prst="rect">
            <a:avLst/>
          </a:prstGeom>
          <a:noFill/>
          <a:ln>
            <a:miter lim="800000"/>
          </a:ln>
        </p:spPr>
      </p:pic>
      <p:sp>
        <p:nvSpPr>
          <p:cNvPr id="123910" name=""/>
          <p:cNvSpPr/>
          <p:nvPr/>
        </p:nvSpPr>
        <p:spPr>
          <a:xfrm>
            <a:off x="900112" y="3573462"/>
            <a:ext cx="7775575" cy="1187450"/>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lang="zh-CN" altLang="en-US" b="1">
                <a:solidFill>
                  <a:schemeClr val="tx2"/>
                </a:solidFill>
                <a:latin typeface="Arial" pitchFamily="34" charset="0"/>
                <a:ea typeface="楷体_GB2312" pitchFamily="49" charset="-122"/>
              </a:rPr>
              <a:t>　显然错误！这是一个复杂总体，由于各种商品的使用价值不同，加总的结果没有任何意义。而且，当我们任意变换一种商品的计量单位，最后结果有很大差异！</a:t>
            </a:r>
            <a:endParaRPr lang="zh-CN" altLang="en-US" b="1">
              <a:solidFill>
                <a:schemeClr val="tx2"/>
              </a:solidFill>
              <a:latin typeface="Arial" pitchFamily="34" charset="0"/>
              <a:ea typeface="楷体_GB2312" pitchFamily="49" charset="-122"/>
            </a:endParaRPr>
          </a:p>
        </p:txBody>
      </p:sp>
      <p:sp>
        <p:nvSpPr>
          <p:cNvPr id="123911" name="Date Placeholder 3"/>
          <p:cNvSpPr>
            <a:spLocks noGrp="1"/>
          </p:cNvSpPr>
          <p:nvPr>
            <p:ph type="dt" sz="half" idx="2"/>
          </p:nvPr>
        </p:nvSpPr>
        <p:spPr/>
        <p:txBody>
          <a:bodyPr/>
          <a:lstStyle/>
          <a:p>
            <a:pPr lvl="0"/>
            <a:fld id="{E231D29C-5CFB-49D2-8F4D-BC46C8128A15}" type="datetime1">
              <a:rPr lang="zh-CN" altLang="en-US" sz="1400">
                <a:latin typeface="Arial" pitchFamily="34" charset="0"/>
              </a:rPr>
              <a:t>2024/9/7</a:t>
            </a:fld>
            <a:endParaRPr lang="en-US" altLang="zh-CN" sz="1400">
              <a:latin typeface="Arial" pitchFamily="34" charset="0"/>
            </a:endParaRPr>
          </a:p>
        </p:txBody>
      </p:sp>
      <p:sp>
        <p:nvSpPr>
          <p:cNvPr id="123912" name="Slide Number Placeholder 5"/>
          <p:cNvSpPr>
            <a:spLocks noGrp="1"/>
          </p:cNvSpPr>
          <p:nvPr>
            <p:ph type="sldNum" sz="quarter" idx="4"/>
          </p:nvPr>
        </p:nvSpPr>
        <p:spPr/>
        <p:txBody>
          <a:bodyPr/>
          <a:lstStyle/>
          <a:p>
            <a:pPr lvl="0" algn="r"/>
            <a:fld id="{99F949E2-3C3A-440D-9C33-A51872C6EBE0}" type="slidenum">
              <a:rPr lang="zh-CN" altLang="en-US" sz="1400">
                <a:latin typeface="Arial" pitchFamily="34" charset="0"/>
              </a:rPr>
              <a:t>16</a:t>
            </a:fld>
            <a:endParaRPr lang="en-US"/>
          </a:p>
        </p:txBody>
      </p:sp>
      <p:sp>
        <p:nvSpPr>
          <p:cNvPr id="123913" name="Footer Placeholder 4"/>
          <p:cNvSpPr>
            <a:spLocks noGrp="1"/>
          </p:cNvSpPr>
          <p:nvPr>
            <p:ph type="ftr" sz="quarter" idx="3"/>
          </p:nvPr>
        </p:nvSpPr>
        <p:spPr/>
        <p:txBody>
          <a:bodyPr/>
          <a:lstStyle/>
          <a:p>
            <a:pPr lvl="0" algn="ctr"/>
            <a:fld id="{FBF467B2-F9BE-4509-A69B-70914B70FF24}" type="footer">
              <a:rPr lang="zh-CN" altLang="en-US" sz="1400">
                <a:latin typeface="Arial" pitchFamily="34" charset="0"/>
              </a:rPr>
              <a:t/>
            </a:fld>
            <a:endParaRPr lang="en-US" altLang="zh-CN" sz="1400">
              <a:latin typeface="Arial" pitchFamily="34" charset="0"/>
            </a:endParaRPr>
          </a:p>
        </p:txBody>
      </p:sp>
      <p:sp>
        <p:nvSpPr>
          <p:cNvPr id="123914" name="TextBox 123913"/>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浙江工商大学统计学第九章统计指数共93页，您现在浏览的是第16页!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123910"/>
                                        </p:tgtEl>
                                        <p:attrNameLst>
                                          <p:attrName>style.visibility</p:attrName>
                                        </p:attrNameLst>
                                      </p:cBhvr>
                                      <p:to>
                                        <p:strVal val="visible"/>
                                      </p:to>
                                    </p:set>
                                    <p:anim calcmode="lin" valueType="num">
                                      <p:cBhvr additive="base">
                                        <p:cTn id="7" dur="500" fill="hold"/>
                                        <p:tgtEl>
                                          <p:spTgt spid="123910"/>
                                        </p:tgtEl>
                                        <p:attrNameLst>
                                          <p:attrName>ppt_x</p:attrName>
                                        </p:attrNameLst>
                                      </p:cBhvr>
                                      <p:tavLst>
                                        <p:tav tm="0">
                                          <p:val>
                                            <p:strVal val="#ppt_x"/>
                                          </p:val>
                                        </p:tav>
                                        <p:tav tm="100000">
                                          <p:val>
                                            <p:strVal val="#ppt_x"/>
                                          </p:val>
                                        </p:tav>
                                      </p:tavLst>
                                    </p:anim>
                                    <p:anim calcmode="lin" valueType="num">
                                      <p:cBhvr additive="base">
                                        <p:cTn id="8" dur="500" fill="hold"/>
                                        <p:tgtEl>
                                          <p:spTgt spid="1239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910"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706" name=""/>
          <p:cNvSpPr/>
          <p:nvPr/>
        </p:nvSpPr>
        <p:spPr>
          <a:xfrm>
            <a:off x="395288" y="692150"/>
            <a:ext cx="8064500" cy="1282700"/>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a:spcBef>
                <a:spcPct val="50000"/>
              </a:spcBef>
            </a:pPr>
            <a:r>
              <a:rPr lang="zh-CN" altLang="en-US" sz="3600" b="1">
                <a:solidFill>
                  <a:schemeClr val="hlink"/>
                </a:solidFill>
                <a:latin typeface="Arial" pitchFamily="34" charset="0"/>
                <a:ea typeface="楷体_GB2312" pitchFamily="49" charset="-122"/>
              </a:rPr>
              <a:t>质量指数的编制公式</a:t>
            </a:r>
            <a:endParaRPr lang="zh-CN" altLang="en-US" sz="3600" b="1">
              <a:solidFill>
                <a:schemeClr val="hlink"/>
              </a:solidFill>
              <a:latin typeface="Arial" pitchFamily="34" charset="0"/>
              <a:ea typeface="楷体_GB2312" pitchFamily="49" charset="-122"/>
            </a:endParaRPr>
          </a:p>
          <a:p>
            <a:pPr lvl="0">
              <a:spcBef>
                <a:spcPct val="50000"/>
              </a:spcBef>
            </a:pPr>
            <a:r>
              <a:rPr lang="zh-CN" altLang="en-US" sz="2800" b="1">
                <a:solidFill>
                  <a:schemeClr val="hlink"/>
                </a:solidFill>
                <a:latin typeface="Arial" pitchFamily="34" charset="0"/>
                <a:ea typeface="楷体_GB2312" pitchFamily="49" charset="-122"/>
              </a:rPr>
              <a:t>     质量指数可用如下两个公式来编制：</a:t>
            </a:r>
            <a:endParaRPr lang="zh-CN" altLang="en-US" sz="2800" b="1">
              <a:solidFill>
                <a:schemeClr val="hlink"/>
              </a:solidFill>
              <a:latin typeface="Arial" pitchFamily="34" charset="0"/>
              <a:ea typeface="楷体_GB2312" pitchFamily="49" charset="-122"/>
            </a:endParaRPr>
          </a:p>
        </p:txBody>
      </p:sp>
      <p:pic>
        <p:nvPicPr>
          <p:cNvPr id="72707" name=""/>
          <p:cNvPicPr/>
          <p:nvPr/>
        </p:nvPicPr>
        <p:blipFill>
          <a:blip r:embed="rId2">
            <a:clrChange useA="0">
              <a:clrFrom>
                <a:srgbClr val="000000"/>
              </a:clrFrom>
              <a:clrTo>
                <a:schemeClr val="accent2"/>
              </a:clrTo>
            </a:clrChange>
          </a:blip>
          <a:stretch>
            <a:fillRect/>
          </a:stretch>
        </p:blipFill>
        <p:spPr>
          <a:xfrm>
            <a:off x="1116012" y="2566988"/>
            <a:ext cx="3097212" cy="1293812"/>
          </a:xfrm>
          <a:prstGeom prst="rect">
            <a:avLst/>
          </a:prstGeom>
          <a:solidFill>
            <a:srgbClr val="008000"/>
          </a:solidFill>
          <a:ln>
            <a:noFill/>
            <a:miter lim="800000"/>
          </a:ln>
          <a:effectLst/>
        </p:spPr>
      </p:pic>
      <p:pic>
        <p:nvPicPr>
          <p:cNvPr id="72708" name=""/>
          <p:cNvPicPr/>
          <p:nvPr/>
        </p:nvPicPr>
        <p:blipFill>
          <a:blip r:embed="rId3">
            <a:clrChange useA="0">
              <a:clrFrom>
                <a:srgbClr val="000000"/>
              </a:clrFrom>
              <a:clrTo>
                <a:schemeClr val="accent2"/>
              </a:clrTo>
            </a:clrChange>
          </a:blip>
          <a:stretch>
            <a:fillRect/>
          </a:stretch>
        </p:blipFill>
        <p:spPr>
          <a:xfrm>
            <a:off x="1116012" y="4178300"/>
            <a:ext cx="3168650" cy="1338262"/>
          </a:xfrm>
          <a:prstGeom prst="rect">
            <a:avLst/>
          </a:prstGeom>
          <a:solidFill>
            <a:srgbClr val="008000"/>
          </a:solidFill>
          <a:ln>
            <a:noFill/>
            <a:miter lim="800000"/>
          </a:ln>
          <a:effectLst/>
        </p:spPr>
      </p:pic>
      <p:sp>
        <p:nvSpPr>
          <p:cNvPr id="72709" name=""/>
          <p:cNvSpPr/>
          <p:nvPr/>
        </p:nvSpPr>
        <p:spPr>
          <a:xfrm>
            <a:off x="4572000" y="2997200"/>
            <a:ext cx="2376488" cy="519112"/>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2800" b="1">
                <a:solidFill>
                  <a:srgbClr val="FF33CC"/>
                </a:solidFill>
                <a:latin typeface="Arial" pitchFamily="34" charset="0"/>
                <a:ea typeface="楷体_GB2312" pitchFamily="49" charset="-122"/>
              </a:rPr>
              <a:t>拉氏质量指数</a:t>
            </a:r>
            <a:endParaRPr lang="zh-CN" altLang="en-US" sz="2800" b="1">
              <a:solidFill>
                <a:srgbClr val="FF33CC"/>
              </a:solidFill>
              <a:latin typeface="Arial" pitchFamily="34" charset="0"/>
              <a:ea typeface="楷体_GB2312" pitchFamily="49" charset="-122"/>
            </a:endParaRPr>
          </a:p>
        </p:txBody>
      </p:sp>
      <p:sp>
        <p:nvSpPr>
          <p:cNvPr id="72710" name=""/>
          <p:cNvSpPr/>
          <p:nvPr/>
        </p:nvSpPr>
        <p:spPr>
          <a:xfrm>
            <a:off x="4572000" y="4565650"/>
            <a:ext cx="2376488" cy="519112"/>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2800" b="1">
                <a:solidFill>
                  <a:schemeClr val="tx2"/>
                </a:solidFill>
                <a:latin typeface="Arial" pitchFamily="34" charset="0"/>
                <a:ea typeface="楷体_GB2312" pitchFamily="49" charset="-122"/>
              </a:rPr>
              <a:t>派氏质量指数</a:t>
            </a:r>
            <a:endParaRPr lang="zh-CN" altLang="en-US" sz="2800" b="1">
              <a:solidFill>
                <a:schemeClr val="tx2"/>
              </a:solidFill>
              <a:latin typeface="Arial" pitchFamily="34" charset="0"/>
              <a:ea typeface="楷体_GB2312" pitchFamily="49" charset="-122"/>
            </a:endParaRPr>
          </a:p>
        </p:txBody>
      </p:sp>
      <p:sp>
        <p:nvSpPr>
          <p:cNvPr id="72711" name="">
            <a:hlinkClick r:id="rId4"/>
          </p:cNvPr>
          <p:cNvSpPr/>
          <p:nvPr/>
        </p:nvSpPr>
        <p:spPr>
          <a:xfrm>
            <a:off x="6948488" y="2852738"/>
            <a:ext cx="1944688" cy="719138"/>
          </a:xfrm>
          <a:custGeom>
            <a:avLst>
              <a:gd name="adj0" fmla="val 20750"/>
            </a:avLst>
            <a:gdLst>
              <a:gd name="GT5" fmla="*/ adj0 21600 100000"/>
              <a:gd name="GT6" fmla="+- l w 0"/>
              <a:gd name="GT7" fmla="+- w 0 h"/>
              <a:gd name="GT8" fmla="*/ h 1 w"/>
              <a:gd name="GT9" fmla="?: GT7 GT8 1"/>
              <a:gd name="GT15" fmla="+- h 0 w"/>
              <a:gd name="GT16" fmla="*/ w 1 h"/>
              <a:gd name="GT17" fmla="?: GT15 GT16 1"/>
              <a:gd name="GT24" fmla="+- t h 0"/>
              <a:gd name="G0" fmla="+- GT5 0 0"/>
              <a:gd name="G1" fmla="+- 0 GT5 0"/>
              <a:gd name="G2" fmla="+- 0 GT5 0"/>
              <a:gd name="G3" fmla="+- 21600 0 GT5"/>
              <a:gd name="G4" fmla="+- 21600 0 GT5"/>
              <a:gd name="GT10" fmla="+- 21600 0 G3"/>
              <a:gd name="GT11" fmla="*/ GT10 GT9 1"/>
              <a:gd name="GT12" fmla="+- 21600 0 GT11"/>
              <a:gd name="GT13" fmla="*/ GT12 w 21600"/>
              <a:gd name="GT14" fmla="+- l GT13 0"/>
              <a:gd name="GT18" fmla="*/ G2 GT17 1"/>
              <a:gd name="GT19" fmla="*/ GT18 h 21600"/>
              <a:gd name="GT20" fmla="+- t GT19 0"/>
              <a:gd name="GT21" fmla="*/ G1 GT9 1"/>
              <a:gd name="GT22" fmla="*/ GT21 w 21600"/>
              <a:gd name="GT23" fmla="+- l GT22 0"/>
              <a:gd name="GT25" fmla="+- 21600 0 G4"/>
              <a:gd name="GT26" fmla="*/ GT25 GT17 1"/>
              <a:gd name="GT27" fmla="+- 21600 0 GT26"/>
              <a:gd name="GT28" fmla="*/ GT27 h 21600"/>
              <a:gd name="GT29" fmla="+- t GT28 0"/>
            </a:gdLst>
            <a:cxnLst>
              <a:cxn ang="0">
                <a:pos x="10800" y="0"/>
              </a:cxn>
              <a:cxn ang="0">
                <a:pos x="0" y="10800"/>
              </a:cxn>
              <a:cxn ang="0">
                <a:pos x="10800" y="21600"/>
              </a:cxn>
              <a:cxn ang="0">
                <a:pos x="21600" y="10800"/>
              </a:cxn>
            </a:cxnLst>
            <a:rect l="l" t="t" r="GT6" b="GT24"/>
            <a:pathLst>
              <a:path w="21600" h="21600">
                <a:moveTo>
                  <a:pt x="0" y="0"/>
                </a:moveTo>
                <a:lnTo>
                  <a:pt x="21600" y="0"/>
                </a:lnTo>
                <a:lnTo>
                  <a:pt x="21600" y="21600"/>
                </a:lnTo>
                <a:lnTo>
                  <a:pt x="0" y="21600"/>
                </a:lnTo>
                <a:close/>
              </a:path>
              <a:path>
                <a:moveTo>
                  <a:pt x="l" y="t"/>
                </a:moveTo>
                <a:lnTo>
                  <a:pt x="GT6" y="t"/>
                </a:lnTo>
                <a:lnTo>
                  <a:pt x="GT14" y="GT20"/>
                </a:lnTo>
                <a:lnTo>
                  <a:pt x="GT23" y="GT20"/>
                </a:lnTo>
                <a:close/>
              </a:path>
              <a:path>
                <a:moveTo>
                  <a:pt x="GT6" y="t"/>
                </a:moveTo>
                <a:lnTo>
                  <a:pt x="GT6" y="GT24"/>
                </a:lnTo>
                <a:lnTo>
                  <a:pt x="GT14" y="GT29"/>
                </a:lnTo>
                <a:lnTo>
                  <a:pt x="GT14" y="GT20"/>
                </a:lnTo>
                <a:close/>
              </a:path>
              <a:path>
                <a:moveTo>
                  <a:pt x="GT6" y="GT24"/>
                </a:moveTo>
                <a:lnTo>
                  <a:pt x="l" y="GT24"/>
                </a:lnTo>
                <a:lnTo>
                  <a:pt x="GT23" y="GT29"/>
                </a:lnTo>
                <a:lnTo>
                  <a:pt x="GT14" y="GT29"/>
                </a:lnTo>
                <a:close/>
              </a:path>
              <a:path>
                <a:moveTo>
                  <a:pt x="l" y="GT24"/>
                </a:moveTo>
                <a:lnTo>
                  <a:pt x="l" y="t"/>
                </a:lnTo>
                <a:lnTo>
                  <a:pt x="GT23" y="GT20"/>
                </a:lnTo>
                <a:lnTo>
                  <a:pt x="GT23" y="GT29"/>
                </a:lnTo>
                <a:close/>
              </a:path>
            </a:pathLst>
          </a:custGeom>
          <a:solidFill>
            <a:schemeClr val="accent2"/>
          </a:solidFill>
          <a:ln>
            <a:noFill/>
            <a:miter lim="800000"/>
          </a:ln>
          <a:effectLst>
            <a:prstShdw prst="shdw17" dist="28398" dir="3806097">
              <a:schemeClr val="accent1">
                <a:gamma/>
                <a:shade val="60000"/>
                <a:invGamma/>
              </a:schemeClr>
            </a:prstShdw>
          </a:effectLst>
        </p:spPr>
        <p:txBody>
          <a:bodyPr wrap="none" anchor="ctr" anchorCtr="0"/>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a:r>
              <a:rPr lang="zh-CN" altLang="en-US" sz="2800" b="1">
                <a:solidFill>
                  <a:srgbClr val="FF33CC"/>
                </a:solidFill>
                <a:latin typeface="Arial" pitchFamily="34" charset="0"/>
                <a:ea typeface="楷体_GB2312" pitchFamily="49" charset="-122"/>
                <a:hlinkClick action="ppaction://noaction" tooltip="→"/>
              </a:rPr>
              <a:t>拉氏简介</a:t>
            </a:r>
            <a:endParaRPr lang="zh-CN" altLang="en-US" sz="2800" b="1">
              <a:solidFill>
                <a:srgbClr val="FF33CC"/>
              </a:solidFill>
              <a:latin typeface="Arial" pitchFamily="34" charset="0"/>
              <a:ea typeface="楷体_GB2312" pitchFamily="49" charset="-122"/>
            </a:endParaRPr>
          </a:p>
        </p:txBody>
      </p:sp>
      <p:sp>
        <p:nvSpPr>
          <p:cNvPr id="72712" name="">
            <a:hlinkClick r:id="rId5"/>
          </p:cNvPr>
          <p:cNvSpPr/>
          <p:nvPr/>
        </p:nvSpPr>
        <p:spPr>
          <a:xfrm>
            <a:off x="6948488" y="4365625"/>
            <a:ext cx="1944688" cy="863600"/>
          </a:xfrm>
          <a:custGeom>
            <a:avLst>
              <a:gd name="adj0" fmla="val 20037"/>
            </a:avLst>
            <a:gdLst>
              <a:gd name="GT5" fmla="*/ adj0 21600 100000"/>
              <a:gd name="GT6" fmla="+- l w 0"/>
              <a:gd name="GT7" fmla="+- w 0 h"/>
              <a:gd name="GT8" fmla="*/ h 1 w"/>
              <a:gd name="GT9" fmla="?: GT7 GT8 1"/>
              <a:gd name="GT15" fmla="+- h 0 w"/>
              <a:gd name="GT16" fmla="*/ w 1 h"/>
              <a:gd name="GT17" fmla="?: GT15 GT16 1"/>
              <a:gd name="GT24" fmla="+- t h 0"/>
              <a:gd name="G0" fmla="+- GT5 0 0"/>
              <a:gd name="G1" fmla="+- 0 GT5 0"/>
              <a:gd name="G2" fmla="+- 0 GT5 0"/>
              <a:gd name="G3" fmla="+- 21600 0 GT5"/>
              <a:gd name="G4" fmla="+- 21600 0 GT5"/>
              <a:gd name="GT10" fmla="+- 21600 0 G3"/>
              <a:gd name="GT11" fmla="*/ GT10 GT9 1"/>
              <a:gd name="GT12" fmla="+- 21600 0 GT11"/>
              <a:gd name="GT13" fmla="*/ GT12 w 21600"/>
              <a:gd name="GT14" fmla="+- l GT13 0"/>
              <a:gd name="GT18" fmla="*/ G2 GT17 1"/>
              <a:gd name="GT19" fmla="*/ GT18 h 21600"/>
              <a:gd name="GT20" fmla="+- t GT19 0"/>
              <a:gd name="GT21" fmla="*/ G1 GT9 1"/>
              <a:gd name="GT22" fmla="*/ GT21 w 21600"/>
              <a:gd name="GT23" fmla="+- l GT22 0"/>
              <a:gd name="GT25" fmla="+- 21600 0 G4"/>
              <a:gd name="GT26" fmla="*/ GT25 GT17 1"/>
              <a:gd name="GT27" fmla="+- 21600 0 GT26"/>
              <a:gd name="GT28" fmla="*/ GT27 h 21600"/>
              <a:gd name="GT29" fmla="+- t GT28 0"/>
            </a:gdLst>
            <a:cxnLst>
              <a:cxn ang="0">
                <a:pos x="10800" y="0"/>
              </a:cxn>
              <a:cxn ang="0">
                <a:pos x="0" y="10800"/>
              </a:cxn>
              <a:cxn ang="0">
                <a:pos x="10800" y="21600"/>
              </a:cxn>
              <a:cxn ang="0">
                <a:pos x="21600" y="10800"/>
              </a:cxn>
            </a:cxnLst>
            <a:rect l="l" t="t" r="GT6" b="GT24"/>
            <a:pathLst>
              <a:path w="21600" h="21600">
                <a:moveTo>
                  <a:pt x="0" y="0"/>
                </a:moveTo>
                <a:lnTo>
                  <a:pt x="21600" y="0"/>
                </a:lnTo>
                <a:lnTo>
                  <a:pt x="21600" y="21600"/>
                </a:lnTo>
                <a:lnTo>
                  <a:pt x="0" y="21600"/>
                </a:lnTo>
                <a:close/>
              </a:path>
              <a:path>
                <a:moveTo>
                  <a:pt x="l" y="t"/>
                </a:moveTo>
                <a:lnTo>
                  <a:pt x="GT6" y="t"/>
                </a:lnTo>
                <a:lnTo>
                  <a:pt x="GT14" y="GT20"/>
                </a:lnTo>
                <a:lnTo>
                  <a:pt x="GT23" y="GT20"/>
                </a:lnTo>
                <a:close/>
              </a:path>
              <a:path>
                <a:moveTo>
                  <a:pt x="GT6" y="t"/>
                </a:moveTo>
                <a:lnTo>
                  <a:pt x="GT6" y="GT24"/>
                </a:lnTo>
                <a:lnTo>
                  <a:pt x="GT14" y="GT29"/>
                </a:lnTo>
                <a:lnTo>
                  <a:pt x="GT14" y="GT20"/>
                </a:lnTo>
                <a:close/>
              </a:path>
              <a:path>
                <a:moveTo>
                  <a:pt x="GT6" y="GT24"/>
                </a:moveTo>
                <a:lnTo>
                  <a:pt x="l" y="GT24"/>
                </a:lnTo>
                <a:lnTo>
                  <a:pt x="GT23" y="GT29"/>
                </a:lnTo>
                <a:lnTo>
                  <a:pt x="GT14" y="GT29"/>
                </a:lnTo>
                <a:close/>
              </a:path>
              <a:path>
                <a:moveTo>
                  <a:pt x="l" y="GT24"/>
                </a:moveTo>
                <a:lnTo>
                  <a:pt x="l" y="t"/>
                </a:lnTo>
                <a:lnTo>
                  <a:pt x="GT23" y="GT20"/>
                </a:lnTo>
                <a:lnTo>
                  <a:pt x="GT23" y="GT29"/>
                </a:lnTo>
                <a:close/>
              </a:path>
            </a:pathLst>
          </a:custGeom>
          <a:blipFill rotWithShape="1">
            <a:blip r:embed="rId6"/>
            <a:tile tx="0" ty="0" sx="100000" sy="100000" flip="none" algn="tl"/>
          </a:blipFill>
          <a:ln>
            <a:noFill/>
            <a:miter lim="800000"/>
          </a:ln>
        </p:spPr>
        <p:txBody>
          <a:bodyPr wrap="none" anchor="ctr" anchorCtr="0"/>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a:r>
              <a:rPr lang="zh-CN" altLang="en-US" sz="2800" b="1" u="sng">
                <a:solidFill>
                  <a:schemeClr val="hlink"/>
                </a:solidFill>
                <a:latin typeface="Arial" pitchFamily="34" charset="0"/>
                <a:ea typeface="楷体_GB2312" pitchFamily="49" charset="-122"/>
              </a:rPr>
              <a:t>派</a:t>
            </a:r>
            <a:r>
              <a:rPr lang="zh-CN" altLang="en-US" sz="2800" b="1">
                <a:solidFill>
                  <a:srgbClr val="FF33CC"/>
                </a:solidFill>
                <a:latin typeface="Arial" pitchFamily="34" charset="0"/>
                <a:ea typeface="楷体_GB2312" pitchFamily="49" charset="-122"/>
                <a:hlinkClick action="ppaction://noaction" tooltip="→"/>
              </a:rPr>
              <a:t>氏简介</a:t>
            </a:r>
            <a:endParaRPr lang="en-US" altLang="zh-CN" sz="2800" b="1">
              <a:solidFill>
                <a:srgbClr val="FF33CC"/>
              </a:solidFill>
              <a:latin typeface="Arial" pitchFamily="34" charset="0"/>
              <a:ea typeface="楷体_GB2312" pitchFamily="49" charset="-122"/>
            </a:endParaRPr>
          </a:p>
        </p:txBody>
      </p:sp>
      <p:pic>
        <p:nvPicPr>
          <p:cNvPr id="72713" name=""/>
          <p:cNvPicPr/>
          <p:nvPr/>
        </p:nvPicPr>
        <p:blipFill>
          <a:blip r:embed="rId7"/>
          <a:stretch>
            <a:fillRect/>
          </a:stretch>
        </p:blipFill>
        <p:spPr>
          <a:xfrm>
            <a:off x="0" y="6705600"/>
            <a:ext cx="9144000" cy="152400"/>
          </a:xfrm>
          <a:prstGeom prst="rect">
            <a:avLst/>
          </a:prstGeom>
          <a:noFill/>
          <a:ln>
            <a:miter lim="800000"/>
          </a:ln>
        </p:spPr>
      </p:pic>
      <p:sp>
        <p:nvSpPr>
          <p:cNvPr id="72714" name="Date Placeholder 1"/>
          <p:cNvSpPr>
            <a:spLocks noGrp="1"/>
          </p:cNvSpPr>
          <p:nvPr>
            <p:ph type="dt" sz="half"/>
          </p:nvPr>
        </p:nvSpPr>
        <p:spPr/>
        <p:txBody>
          <a:bodyPr/>
          <a:lstStyle/>
          <a:p>
            <a:pPr lvl="0"/>
            <a:fld id="{BE76CFEC-BEDF-4DE2-81E4-1EAAD39D1DF8}" type="datetime1">
              <a:rPr lang="zh-CN" altLang="en-US" sz="1400">
                <a:latin typeface="Arial" pitchFamily="34" charset="0"/>
              </a:rPr>
              <a:t>2024/9/7</a:t>
            </a:fld>
            <a:endParaRPr lang="en-US" altLang="zh-CN" sz="1400">
              <a:latin typeface="Arial" pitchFamily="34" charset="0"/>
            </a:endParaRPr>
          </a:p>
        </p:txBody>
      </p:sp>
      <p:sp>
        <p:nvSpPr>
          <p:cNvPr id="72715" name="Slide Number Placeholder 3"/>
          <p:cNvSpPr>
            <a:spLocks noGrp="1"/>
          </p:cNvSpPr>
          <p:nvPr>
            <p:ph type="sldNum" sz="quarter" idx="2"/>
          </p:nvPr>
        </p:nvSpPr>
        <p:spPr/>
        <p:txBody>
          <a:bodyPr/>
          <a:lstStyle/>
          <a:p>
            <a:pPr lvl="0" algn="r"/>
            <a:fld id="{E6C8BBCA-491A-4D8E-AC4B-678E35E6251F}" type="slidenum">
              <a:rPr lang="zh-CN" altLang="en-US" sz="1400">
                <a:latin typeface="Arial" pitchFamily="34" charset="0"/>
              </a:rPr>
              <a:t>17</a:t>
            </a:fld>
            <a:endParaRPr lang="en-US"/>
          </a:p>
        </p:txBody>
      </p:sp>
      <p:sp>
        <p:nvSpPr>
          <p:cNvPr id="72716" name="Footer Placeholder 2"/>
          <p:cNvSpPr>
            <a:spLocks noGrp="1"/>
          </p:cNvSpPr>
          <p:nvPr>
            <p:ph type="ftr" sz="quarter" idx="1"/>
          </p:nvPr>
        </p:nvSpPr>
        <p:spPr/>
        <p:txBody>
          <a:bodyPr/>
          <a:lstStyle/>
          <a:p>
            <a:pPr lvl="0" algn="ctr"/>
            <a:fld id="{167765DC-F99B-436F-AE77-433C8F36909D}" type="footer">
              <a:rPr lang="zh-CN" altLang="en-US" sz="1400">
                <a:latin typeface="Arial" pitchFamily="34" charset="0"/>
              </a:rPr>
              <a:t/>
            </a:fld>
            <a:endParaRPr lang="en-US" altLang="zh-CN" sz="1400">
              <a:latin typeface="Arial" pitchFamily="34" charset="0"/>
            </a:endParaRPr>
          </a:p>
        </p:txBody>
      </p:sp>
      <p:sp>
        <p:nvSpPr>
          <p:cNvPr id="72717" name="TextBox 72716"/>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4754" name=""/>
          <p:cNvPicPr/>
          <p:nvPr/>
        </p:nvPicPr>
        <p:blipFill>
          <a:blip r:embed="rId2"/>
          <a:stretch>
            <a:fillRect/>
          </a:stretch>
        </p:blipFill>
        <p:spPr>
          <a:xfrm>
            <a:off x="873125" y="1125538"/>
            <a:ext cx="3698875" cy="4535488"/>
          </a:xfrm>
          <a:prstGeom prst="rect">
            <a:avLst/>
          </a:prstGeom>
          <a:noFill/>
          <a:ln>
            <a:miter lim="800000"/>
          </a:ln>
        </p:spPr>
      </p:pic>
      <p:sp>
        <p:nvSpPr>
          <p:cNvPr id="74755" name=""/>
          <p:cNvSpPr/>
          <p:nvPr/>
        </p:nvSpPr>
        <p:spPr>
          <a:xfrm>
            <a:off x="4643438" y="1222375"/>
            <a:ext cx="4176712" cy="3508375"/>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2800" b="1">
                <a:solidFill>
                  <a:schemeClr val="tx2"/>
                </a:solidFill>
                <a:latin typeface="Arial" pitchFamily="34" charset="0"/>
              </a:rPr>
              <a:t>派许</a:t>
            </a:r>
            <a:r>
              <a:rPr lang="zh-CN" altLang="en-US" sz="2800" b="1">
                <a:solidFill>
                  <a:schemeClr val="tx2"/>
                </a:solidFill>
                <a:latin typeface="Arial" pitchFamily="34" charset="0"/>
                <a:ea typeface="楷体_GB2312" pitchFamily="49" charset="-122"/>
              </a:rPr>
              <a:t>（</a:t>
            </a:r>
            <a:r>
              <a:rPr lang="en-US" altLang="zh-CN" sz="2800" b="1">
                <a:solidFill>
                  <a:schemeClr val="tx2"/>
                </a:solidFill>
                <a:latin typeface="Arial" pitchFamily="34" charset="0"/>
                <a:ea typeface="楷体_GB2312" pitchFamily="49" charset="-122"/>
              </a:rPr>
              <a:t>Hermann Paasche</a:t>
            </a:r>
            <a:r>
              <a:rPr lang="zh-CN" altLang="en-US" sz="2800" b="1">
                <a:solidFill>
                  <a:schemeClr val="tx2"/>
                </a:solidFill>
                <a:latin typeface="Arial" pitchFamily="34" charset="0"/>
                <a:ea typeface="楷体_GB2312" pitchFamily="49" charset="-122"/>
              </a:rPr>
              <a:t>），</a:t>
            </a:r>
            <a:r>
              <a:rPr lang="en-US" altLang="zh-CN" sz="2800" b="1">
                <a:solidFill>
                  <a:schemeClr val="tx2"/>
                </a:solidFill>
                <a:latin typeface="Arial" pitchFamily="34" charset="0"/>
                <a:ea typeface="楷体_GB2312" pitchFamily="49" charset="-122"/>
              </a:rPr>
              <a:t>1851——1925</a:t>
            </a:r>
            <a:r>
              <a:rPr lang="zh-CN" altLang="en-US" sz="2800" b="1">
                <a:solidFill>
                  <a:schemeClr val="tx2"/>
                </a:solidFill>
                <a:latin typeface="Arial" pitchFamily="34" charset="0"/>
                <a:ea typeface="楷体_GB2312" pitchFamily="49" charset="-122"/>
              </a:rPr>
              <a:t>年，德国著名经济统计学家。在</a:t>
            </a:r>
            <a:r>
              <a:rPr lang="en-US" altLang="zh-CN" sz="2800" b="1">
                <a:solidFill>
                  <a:schemeClr val="tx2"/>
                </a:solidFill>
                <a:latin typeface="Arial" pitchFamily="34" charset="0"/>
                <a:ea typeface="楷体_GB2312" pitchFamily="49" charset="-122"/>
              </a:rPr>
              <a:t>1874</a:t>
            </a:r>
            <a:r>
              <a:rPr lang="zh-CN" altLang="en-US" sz="2800" b="1">
                <a:solidFill>
                  <a:schemeClr val="tx2"/>
                </a:solidFill>
                <a:latin typeface="Arial" pitchFamily="34" charset="0"/>
                <a:ea typeface="楷体_GB2312" pitchFamily="49" charset="-122"/>
              </a:rPr>
              <a:t>年，年仅</a:t>
            </a:r>
            <a:r>
              <a:rPr lang="en-US" altLang="zh-CN" sz="2800" b="1">
                <a:solidFill>
                  <a:schemeClr val="tx2"/>
                </a:solidFill>
                <a:latin typeface="Arial" pitchFamily="34" charset="0"/>
                <a:ea typeface="楷体_GB2312" pitchFamily="49" charset="-122"/>
              </a:rPr>
              <a:t>23</a:t>
            </a:r>
            <a:r>
              <a:rPr lang="zh-CN" altLang="en-US" sz="2800" b="1">
                <a:solidFill>
                  <a:schemeClr val="tx2"/>
                </a:solidFill>
                <a:latin typeface="Arial" pitchFamily="34" charset="0"/>
                <a:ea typeface="楷体_GB2312" pitchFamily="49" charset="-122"/>
              </a:rPr>
              <a:t>岁的</a:t>
            </a:r>
            <a:r>
              <a:rPr lang="zh-CN" altLang="en-US" sz="2800" b="1">
                <a:solidFill>
                  <a:schemeClr val="tx2"/>
                </a:solidFill>
                <a:latin typeface="Arial" pitchFamily="34" charset="0"/>
              </a:rPr>
              <a:t>派许</a:t>
            </a:r>
            <a:r>
              <a:rPr lang="zh-CN" altLang="en-US" sz="2800" b="1">
                <a:solidFill>
                  <a:schemeClr val="tx2"/>
                </a:solidFill>
                <a:latin typeface="Arial" pitchFamily="34" charset="0"/>
                <a:ea typeface="楷体_GB2312" pitchFamily="49" charset="-122"/>
              </a:rPr>
              <a:t>提出了“报告期加权综合指数”编制方法，人们将这种方法称为“</a:t>
            </a:r>
            <a:r>
              <a:rPr lang="zh-CN" altLang="en-US" sz="2800" b="1">
                <a:solidFill>
                  <a:schemeClr val="tx2"/>
                </a:solidFill>
                <a:latin typeface="Arial" pitchFamily="34" charset="0"/>
              </a:rPr>
              <a:t>派氏</a:t>
            </a:r>
            <a:r>
              <a:rPr lang="zh-CN" altLang="en-US" sz="2800" b="1">
                <a:solidFill>
                  <a:schemeClr val="tx2"/>
                </a:solidFill>
                <a:latin typeface="Arial" pitchFamily="34" charset="0"/>
                <a:ea typeface="楷体_GB2312" pitchFamily="49" charset="-122"/>
              </a:rPr>
              <a:t>指数”。</a:t>
            </a:r>
            <a:endParaRPr lang="zh-CN" altLang="en-US" sz="2800" b="1">
              <a:solidFill>
                <a:schemeClr val="tx2"/>
              </a:solidFill>
              <a:latin typeface="Arial" pitchFamily="34" charset="0"/>
              <a:ea typeface="楷体_GB2312" pitchFamily="49" charset="-122"/>
            </a:endParaRPr>
          </a:p>
        </p:txBody>
      </p:sp>
      <p:sp>
        <p:nvSpPr>
          <p:cNvPr id="74756" name=""/>
          <p:cNvSpPr/>
          <p:nvPr/>
        </p:nvSpPr>
        <p:spPr>
          <a:xfrm>
            <a:off x="1187450" y="5734050"/>
            <a:ext cx="5365750" cy="1160462"/>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2800" b="1">
                <a:solidFill>
                  <a:schemeClr val="hlink"/>
                </a:solidFill>
                <a:latin typeface="Arial" pitchFamily="34" charset="0"/>
                <a:ea typeface="楷体_GB2312" pitchFamily="49" charset="-122"/>
              </a:rPr>
              <a:t>敬业、认真的</a:t>
            </a:r>
            <a:r>
              <a:rPr lang="zh-CN" altLang="en-US" sz="2800" b="1">
                <a:solidFill>
                  <a:schemeClr val="hlink"/>
                </a:solidFill>
                <a:latin typeface="Arial" pitchFamily="34" charset="0"/>
              </a:rPr>
              <a:t>派许</a:t>
            </a:r>
            <a:r>
              <a:rPr lang="zh-CN" altLang="en-US" sz="2800" b="1">
                <a:solidFill>
                  <a:schemeClr val="hlink"/>
                </a:solidFill>
                <a:latin typeface="Arial" pitchFamily="34" charset="0"/>
                <a:ea typeface="楷体_GB2312" pitchFamily="49" charset="-122"/>
              </a:rPr>
              <a:t>先生！</a:t>
            </a:r>
            <a:r>
              <a:rPr lang="en-US" altLang="zh-CN" sz="2800" b="1">
                <a:solidFill>
                  <a:schemeClr val="hlink"/>
                </a:solidFill>
                <a:latin typeface="Arial" pitchFamily="34" charset="0"/>
                <a:ea typeface="楷体_GB2312" pitchFamily="49" charset="-122"/>
                <a:hlinkClick action="ppaction://noaction" tooltip="→"/>
              </a:rPr>
              <a:t>→</a:t>
            </a:r>
            <a:endParaRPr lang="en-US" altLang="zh-CN" sz="2800" b="1">
              <a:solidFill>
                <a:schemeClr val="hlink"/>
              </a:solidFill>
              <a:latin typeface="Arial" pitchFamily="34" charset="0"/>
              <a:ea typeface="楷体_GB2312" pitchFamily="49" charset="-122"/>
            </a:endParaRPr>
          </a:p>
          <a:p>
            <a:pPr lvl="0">
              <a:spcBef>
                <a:spcPct val="50000"/>
              </a:spcBef>
            </a:pPr>
            <a:endParaRPr lang="zh-CN" altLang="en-US" sz="2800" b="1">
              <a:solidFill>
                <a:schemeClr val="hlink"/>
              </a:solidFill>
              <a:latin typeface="Arial" pitchFamily="34" charset="0"/>
              <a:ea typeface="楷体_GB2312" pitchFamily="49" charset="-122"/>
            </a:endParaRPr>
          </a:p>
        </p:txBody>
      </p:sp>
      <p:sp>
        <p:nvSpPr>
          <p:cNvPr id="74757" name=""/>
          <p:cNvSpPr>
            <a:spLocks noGrp="1"/>
          </p:cNvSpPr>
          <p:nvPr>
            <p:ph type="dt" sz="half" idx="2"/>
          </p:nvPr>
        </p:nvSpPr>
        <p:spPr/>
        <p:txBody>
          <a:bodyPr/>
          <a:lstStyle/>
          <a:p>
            <a:pPr lvl="0"/>
            <a:fld id="{68DBDD67-689B-47D7-B28C-184F75A27F2D}" type="datetime1">
              <a:rPr lang="zh-CN" altLang="en-US" sz="1400">
                <a:latin typeface="Arial" pitchFamily="34" charset="0"/>
              </a:rPr>
              <a:t>2024/9/7</a:t>
            </a:fld>
            <a:endParaRPr lang="en-US" altLang="zh-CN" sz="1400">
              <a:latin typeface="Arial" pitchFamily="34" charset="0"/>
            </a:endParaRPr>
          </a:p>
        </p:txBody>
      </p:sp>
      <p:sp>
        <p:nvSpPr>
          <p:cNvPr id="74758" name=""/>
          <p:cNvSpPr>
            <a:spLocks noGrp="1"/>
          </p:cNvSpPr>
          <p:nvPr>
            <p:ph type="sldNum" sz="quarter" idx="4"/>
          </p:nvPr>
        </p:nvSpPr>
        <p:spPr/>
        <p:txBody>
          <a:bodyPr/>
          <a:lstStyle/>
          <a:p>
            <a:pPr lvl="0" algn="r"/>
            <a:fld id="{7B6B2D9F-69A9-49A4-8799-62356910E676}" type="slidenum">
              <a:rPr lang="zh-CN" altLang="en-US" sz="1400">
                <a:latin typeface="Arial" pitchFamily="34" charset="0"/>
              </a:rPr>
              <a:t>18</a:t>
            </a:fld>
            <a:endParaRPr lang="en-US" altLang="zh-CN" sz="1400">
              <a:latin typeface="Arial" pitchFamily="34" charset="0"/>
            </a:endParaRPr>
          </a:p>
        </p:txBody>
      </p:sp>
      <p:sp>
        <p:nvSpPr>
          <p:cNvPr id="74759" name=""/>
          <p:cNvSpPr>
            <a:spLocks noGrp="1"/>
          </p:cNvSpPr>
          <p:nvPr>
            <p:ph type="ftr" sz="quarter" idx="3"/>
          </p:nvPr>
        </p:nvSpPr>
        <p:spPr/>
        <p:txBody>
          <a:bodyPr/>
          <a:lstStyle/>
          <a:p>
            <a:pPr lvl="0" algn="ctr"/>
            <a:fld id="{C18D72C9-53FE-4CDF-ADA4-88756112DA38}" type="footer">
              <a:rPr lang="zh-CN" altLang="en-US" sz="1400">
                <a:latin typeface="Arial" pitchFamily="34" charset="0"/>
              </a:rPr>
              <a:t/>
            </a:fld>
            <a:endParaRPr lang="en-US" altLang="zh-CN" sz="1400">
              <a:latin typeface="Arial" pitchFamily="34" charset="0"/>
            </a:endParaRPr>
          </a:p>
        </p:txBody>
      </p:sp>
      <p:sp>
        <p:nvSpPr>
          <p:cNvPr id="74760" name="TextBox 74759"/>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850" name=""/>
          <p:cNvSpPr/>
          <p:nvPr/>
        </p:nvSpPr>
        <p:spPr>
          <a:xfrm>
            <a:off x="395288" y="404812"/>
            <a:ext cx="8424862" cy="579438"/>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lang="en-US" altLang="zh-CN" sz="3200" b="1">
                <a:solidFill>
                  <a:schemeClr val="hlink"/>
                </a:solidFill>
                <a:latin typeface="Arial" pitchFamily="34" charset="0"/>
                <a:ea typeface="楷体_GB2312" pitchFamily="49" charset="-122"/>
              </a:rPr>
              <a:t>5</a:t>
            </a:r>
            <a:r>
              <a:rPr lang="zh-CN" altLang="en-US" sz="3200" b="1">
                <a:solidFill>
                  <a:schemeClr val="hlink"/>
                </a:solidFill>
                <a:latin typeface="Arial" pitchFamily="34" charset="0"/>
                <a:ea typeface="楷体_GB2312" pitchFamily="49" charset="-122"/>
              </a:rPr>
              <a:t>种商品的派氏价格指数为：</a:t>
            </a:r>
            <a:endParaRPr lang="zh-CN" altLang="en-US" sz="3200" b="1">
              <a:solidFill>
                <a:schemeClr val="hlink"/>
              </a:solidFill>
              <a:latin typeface="Arial" pitchFamily="34" charset="0"/>
              <a:ea typeface="楷体_GB2312" pitchFamily="49" charset="-122"/>
            </a:endParaRPr>
          </a:p>
        </p:txBody>
      </p:sp>
      <p:pic>
        <p:nvPicPr>
          <p:cNvPr id="78851" name=""/>
          <p:cNvPicPr/>
          <p:nvPr/>
        </p:nvPicPr>
        <p:blipFill>
          <a:blip r:embed="rId2">
            <a:clrChange useA="0">
              <a:clrFrom>
                <a:srgbClr val="000000"/>
              </a:clrFrom>
              <a:clrTo>
                <a:schemeClr val="accent2"/>
              </a:clrTo>
            </a:clrChange>
          </a:blip>
          <a:stretch>
            <a:fillRect/>
          </a:stretch>
        </p:blipFill>
        <p:spPr>
          <a:xfrm>
            <a:off x="179388" y="1052512"/>
            <a:ext cx="8837612" cy="3200400"/>
          </a:xfrm>
          <a:prstGeom prst="rect">
            <a:avLst/>
          </a:prstGeom>
          <a:solidFill>
            <a:srgbClr val="008000"/>
          </a:solidFill>
          <a:ln>
            <a:noFill/>
            <a:miter lim="800000"/>
          </a:ln>
          <a:effectLst/>
        </p:spPr>
      </p:pic>
      <p:sp>
        <p:nvSpPr>
          <p:cNvPr id="78852" name=""/>
          <p:cNvSpPr/>
          <p:nvPr/>
        </p:nvSpPr>
        <p:spPr>
          <a:xfrm>
            <a:off x="250825" y="4724400"/>
            <a:ext cx="8642350" cy="1066800"/>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2800" b="1">
                <a:solidFill>
                  <a:schemeClr val="accent2"/>
                </a:solidFill>
                <a:latin typeface="Arial" pitchFamily="34" charset="0"/>
                <a:ea typeface="楷体_GB2312" pitchFamily="49" charset="-122"/>
              </a:rPr>
              <a:t> </a:t>
            </a:r>
            <a:r>
              <a:rPr lang="zh-CN" altLang="en-US" sz="3200" b="1">
                <a:solidFill>
                  <a:schemeClr val="hlink"/>
                </a:solidFill>
                <a:latin typeface="Arial" pitchFamily="34" charset="0"/>
                <a:ea typeface="楷体_GB2312" pitchFamily="49" charset="-122"/>
              </a:rPr>
              <a:t>表明：</a:t>
            </a:r>
            <a:r>
              <a:rPr lang="en-US" altLang="zh-CN" sz="3200" b="1">
                <a:solidFill>
                  <a:schemeClr val="hlink"/>
                </a:solidFill>
                <a:latin typeface="Arial" pitchFamily="34" charset="0"/>
                <a:ea typeface="楷体_GB2312" pitchFamily="49" charset="-122"/>
              </a:rPr>
              <a:t>5</a:t>
            </a:r>
            <a:r>
              <a:rPr lang="zh-CN" altLang="en-US" sz="3200" b="1">
                <a:solidFill>
                  <a:schemeClr val="hlink"/>
                </a:solidFill>
                <a:latin typeface="Arial" pitchFamily="34" charset="0"/>
                <a:ea typeface="楷体_GB2312" pitchFamily="49" charset="-122"/>
              </a:rPr>
              <a:t>种商品的价格平均上涨了</a:t>
            </a:r>
            <a:r>
              <a:rPr lang="en-US" altLang="zh-CN" sz="3200" b="1">
                <a:solidFill>
                  <a:schemeClr val="hlink"/>
                </a:solidFill>
                <a:latin typeface="Arial" pitchFamily="34" charset="0"/>
                <a:ea typeface="楷体_GB2312" pitchFamily="49" charset="-122"/>
              </a:rPr>
              <a:t>12.05</a:t>
            </a:r>
            <a:r>
              <a:rPr lang="zh-CN" altLang="en-US" sz="3200" b="1">
                <a:solidFill>
                  <a:schemeClr val="hlink"/>
                </a:solidFill>
                <a:latin typeface="Arial" pitchFamily="34" charset="0"/>
                <a:ea typeface="楷体_GB2312" pitchFamily="49" charset="-122"/>
              </a:rPr>
              <a:t>％。由于价格上涨使得销售额增加了</a:t>
            </a:r>
            <a:r>
              <a:rPr lang="en-US" altLang="zh-CN" sz="3200" b="1">
                <a:solidFill>
                  <a:schemeClr val="hlink"/>
                </a:solidFill>
                <a:latin typeface="Arial" pitchFamily="34" charset="0"/>
                <a:ea typeface="楷体_GB2312" pitchFamily="49" charset="-122"/>
              </a:rPr>
              <a:t>91.06</a:t>
            </a:r>
            <a:r>
              <a:rPr lang="zh-CN" altLang="en-US" sz="3200" b="1">
                <a:solidFill>
                  <a:schemeClr val="hlink"/>
                </a:solidFill>
                <a:latin typeface="Arial" pitchFamily="34" charset="0"/>
                <a:ea typeface="楷体_GB2312" pitchFamily="49" charset="-122"/>
              </a:rPr>
              <a:t>万元。</a:t>
            </a:r>
            <a:endParaRPr lang="zh-CN" altLang="en-US" sz="3200" b="1">
              <a:solidFill>
                <a:schemeClr val="hlink"/>
              </a:solidFill>
              <a:latin typeface="Arial" pitchFamily="34" charset="0"/>
              <a:ea typeface="楷体_GB2312" pitchFamily="49" charset="-122"/>
            </a:endParaRPr>
          </a:p>
        </p:txBody>
      </p:sp>
      <p:sp>
        <p:nvSpPr>
          <p:cNvPr id="78853" name="Date Placeholder 1"/>
          <p:cNvSpPr>
            <a:spLocks noGrp="1"/>
          </p:cNvSpPr>
          <p:nvPr>
            <p:ph type="dt" sz="half"/>
          </p:nvPr>
        </p:nvSpPr>
        <p:spPr/>
        <p:txBody>
          <a:bodyPr/>
          <a:lstStyle/>
          <a:p>
            <a:pPr lvl="0"/>
            <a:fld id="{1C81A8EC-43CB-4EFE-B29A-7A9FF44C8026}" type="datetime1">
              <a:rPr lang="zh-CN" altLang="en-US" sz="1400">
                <a:latin typeface="Arial" pitchFamily="34" charset="0"/>
              </a:rPr>
              <a:t>2024/9/7</a:t>
            </a:fld>
            <a:endParaRPr lang="en-US" altLang="zh-CN" sz="1400">
              <a:latin typeface="Arial" pitchFamily="34" charset="0"/>
            </a:endParaRPr>
          </a:p>
        </p:txBody>
      </p:sp>
      <p:sp>
        <p:nvSpPr>
          <p:cNvPr id="78854" name="Slide Number Placeholder 3"/>
          <p:cNvSpPr>
            <a:spLocks noGrp="1"/>
          </p:cNvSpPr>
          <p:nvPr>
            <p:ph type="sldNum" sz="quarter" idx="2"/>
          </p:nvPr>
        </p:nvSpPr>
        <p:spPr/>
        <p:txBody>
          <a:bodyPr/>
          <a:lstStyle/>
          <a:p>
            <a:pPr lvl="0" algn="r"/>
            <a:fld id="{D9C72641-395E-4CC9-A0E5-5A567F3572D0}" type="slidenum">
              <a:rPr lang="zh-CN" altLang="en-US" sz="1400">
                <a:latin typeface="Arial" pitchFamily="34" charset="0"/>
              </a:rPr>
              <a:t>19</a:t>
            </a:fld>
            <a:endParaRPr lang="en-US"/>
          </a:p>
        </p:txBody>
      </p:sp>
      <p:sp>
        <p:nvSpPr>
          <p:cNvPr id="78855" name="Footer Placeholder 2"/>
          <p:cNvSpPr>
            <a:spLocks noGrp="1"/>
          </p:cNvSpPr>
          <p:nvPr>
            <p:ph type="ftr" sz="quarter" idx="1"/>
          </p:nvPr>
        </p:nvSpPr>
        <p:spPr/>
        <p:txBody>
          <a:bodyPr/>
          <a:lstStyle/>
          <a:p>
            <a:pPr lvl="0" algn="ctr"/>
            <a:fld id="{C4744B44-1AD7-48C8-9F6B-E2DF13807BF9}" type="footer">
              <a:rPr lang="zh-CN" altLang="en-US" sz="1400">
                <a:latin typeface="Arial" pitchFamily="34" charset="0"/>
              </a:rPr>
              <a:t/>
            </a:fld>
            <a:endParaRPr lang="en-US" altLang="zh-CN" sz="1400">
              <a:latin typeface="Arial" pitchFamily="34" charset="0"/>
            </a:endParaRPr>
          </a:p>
        </p:txBody>
      </p:sp>
      <p:sp>
        <p:nvSpPr>
          <p:cNvPr id="78856" name="TextBox 78855"/>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浙江工商大学统计学第九章统计指数共93页，您现在浏览的是第19页!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898" name=""/>
          <p:cNvSpPr/>
          <p:nvPr/>
        </p:nvSpPr>
        <p:spPr>
          <a:xfrm>
            <a:off x="107950" y="195262"/>
            <a:ext cx="8567738" cy="641350"/>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3600" b="1">
                <a:latin typeface="Arial" pitchFamily="34" charset="0"/>
                <a:ea typeface="楷体_GB2312" pitchFamily="49" charset="-122"/>
              </a:rPr>
              <a:t>（三）拉氏指数与派氏指数的比较</a:t>
            </a:r>
            <a:endParaRPr lang="zh-CN" altLang="en-US" sz="3600" b="1">
              <a:latin typeface="Arial" pitchFamily="34" charset="0"/>
              <a:ea typeface="楷体_GB2312" pitchFamily="49" charset="-122"/>
            </a:endParaRPr>
          </a:p>
        </p:txBody>
      </p:sp>
      <p:sp>
        <p:nvSpPr>
          <p:cNvPr id="80899" name=""/>
          <p:cNvSpPr/>
          <p:nvPr/>
        </p:nvSpPr>
        <p:spPr>
          <a:xfrm>
            <a:off x="468312" y="1125538"/>
            <a:ext cx="8207375" cy="4451350"/>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nSpc>
                <a:spcPct val="120000"/>
              </a:lnSpc>
              <a:spcBef>
                <a:spcPct val="30000"/>
              </a:spcBef>
              <a:buFont typeface="Wingdings" pitchFamily="2" charset="2"/>
              <a:buChar char="u"/>
            </a:pPr>
            <a:r>
              <a:rPr lang="zh-CN" altLang="en-US" sz="2800" b="1">
                <a:solidFill>
                  <a:schemeClr val="hlink"/>
                </a:solidFill>
                <a:latin typeface="Arial" pitchFamily="34" charset="0"/>
                <a:ea typeface="楷体_GB2312" pitchFamily="49" charset="-122"/>
              </a:rPr>
              <a:t>拉氏指数与派氏指数选取的</a:t>
            </a:r>
            <a:r>
              <a:rPr lang="zh-CN" altLang="en-US" sz="2800" b="1" u="sng">
                <a:solidFill>
                  <a:schemeClr val="tx2"/>
                </a:solidFill>
                <a:latin typeface="Arial" pitchFamily="34" charset="0"/>
                <a:ea typeface="楷体_GB2312" pitchFamily="49" charset="-122"/>
              </a:rPr>
              <a:t>同度量因素</a:t>
            </a:r>
            <a:r>
              <a:rPr lang="zh-CN" altLang="en-US" sz="2800" b="1">
                <a:solidFill>
                  <a:schemeClr val="hlink"/>
                </a:solidFill>
                <a:latin typeface="Arial" pitchFamily="34" charset="0"/>
                <a:ea typeface="楷体_GB2312" pitchFamily="49" charset="-122"/>
              </a:rPr>
              <a:t>不同，即使利用同样的资料来编制指数，两者的结果一般不会相同。</a:t>
            </a:r>
            <a:endParaRPr lang="zh-CN" altLang="en-US" sz="2800" b="1">
              <a:solidFill>
                <a:schemeClr val="hlink"/>
              </a:solidFill>
              <a:latin typeface="Arial" pitchFamily="34" charset="0"/>
              <a:ea typeface="楷体_GB2312" pitchFamily="49" charset="-122"/>
            </a:endParaRPr>
          </a:p>
          <a:p>
            <a:pPr lvl="0">
              <a:lnSpc>
                <a:spcPct val="120000"/>
              </a:lnSpc>
              <a:spcBef>
                <a:spcPct val="30000"/>
              </a:spcBef>
              <a:buFont typeface="Wingdings" pitchFamily="2" charset="2"/>
              <a:buChar char="u"/>
            </a:pPr>
            <a:r>
              <a:rPr lang="zh-CN" altLang="en-US" sz="2800" b="1">
                <a:solidFill>
                  <a:schemeClr val="hlink"/>
                </a:solidFill>
                <a:latin typeface="Arial" pitchFamily="34" charset="0"/>
                <a:ea typeface="楷体_GB2312" pitchFamily="49" charset="-122"/>
              </a:rPr>
              <a:t>拉氏指数与派氏指数的</a:t>
            </a:r>
            <a:r>
              <a:rPr lang="zh-CN" altLang="en-US" sz="2800" b="1" u="sng">
                <a:solidFill>
                  <a:schemeClr val="tx2"/>
                </a:solidFill>
                <a:latin typeface="Arial" pitchFamily="34" charset="0"/>
                <a:ea typeface="楷体_GB2312" pitchFamily="49" charset="-122"/>
              </a:rPr>
              <a:t>同度量因素水平</a:t>
            </a:r>
            <a:r>
              <a:rPr lang="zh-CN" altLang="en-US" sz="2800" b="1">
                <a:solidFill>
                  <a:schemeClr val="hlink"/>
                </a:solidFill>
                <a:latin typeface="Arial" pitchFamily="34" charset="0"/>
                <a:ea typeface="楷体_GB2312" pitchFamily="49" charset="-122"/>
              </a:rPr>
              <a:t>和计算结果的不同，表明它们具有不完全相同的经济意义。</a:t>
            </a:r>
            <a:endParaRPr lang="zh-CN" altLang="en-US" sz="2800" b="1">
              <a:solidFill>
                <a:schemeClr val="hlink"/>
              </a:solidFill>
              <a:latin typeface="Arial" pitchFamily="34" charset="0"/>
              <a:ea typeface="楷体_GB2312" pitchFamily="49" charset="-122"/>
            </a:endParaRPr>
          </a:p>
          <a:p>
            <a:pPr lvl="0">
              <a:lnSpc>
                <a:spcPct val="120000"/>
              </a:lnSpc>
              <a:spcBef>
                <a:spcPct val="30000"/>
              </a:spcBef>
              <a:buFont typeface="Wingdings" pitchFamily="2" charset="2"/>
              <a:buChar char="u"/>
            </a:pPr>
            <a:r>
              <a:rPr lang="zh-CN" altLang="en-US" sz="2800" b="1">
                <a:solidFill>
                  <a:schemeClr val="hlink"/>
                </a:solidFill>
                <a:latin typeface="Arial" pitchFamily="34" charset="0"/>
                <a:ea typeface="楷体_GB2312" pitchFamily="49" charset="-122"/>
              </a:rPr>
              <a:t>拉氏指数与派氏指数之间的差异有一定的规律，对于同样的资料，一般情况下拉氏指数</a:t>
            </a:r>
            <a:r>
              <a:rPr lang="zh-CN" altLang="en-US" sz="2800" b="1" u="sng">
                <a:solidFill>
                  <a:schemeClr val="tx2"/>
                </a:solidFill>
                <a:latin typeface="Arial" pitchFamily="34" charset="0"/>
                <a:ea typeface="楷体_GB2312" pitchFamily="49" charset="-122"/>
              </a:rPr>
              <a:t>略大于</a:t>
            </a:r>
            <a:r>
              <a:rPr lang="zh-CN" altLang="en-US" sz="2800" b="1">
                <a:solidFill>
                  <a:schemeClr val="hlink"/>
                </a:solidFill>
                <a:latin typeface="Arial" pitchFamily="34" charset="0"/>
                <a:ea typeface="楷体_GB2312" pitchFamily="49" charset="-122"/>
              </a:rPr>
              <a:t>派氏指数。</a:t>
            </a:r>
            <a:endParaRPr lang="zh-CN" altLang="en-US" sz="2800" b="1">
              <a:solidFill>
                <a:schemeClr val="hlink"/>
              </a:solidFill>
              <a:latin typeface="Arial" pitchFamily="34" charset="0"/>
              <a:ea typeface="楷体_GB2312" pitchFamily="49" charset="-122"/>
            </a:endParaRPr>
          </a:p>
        </p:txBody>
      </p:sp>
      <p:sp>
        <p:nvSpPr>
          <p:cNvPr id="80900" name="Date Placeholder 1"/>
          <p:cNvSpPr>
            <a:spLocks noGrp="1"/>
          </p:cNvSpPr>
          <p:nvPr>
            <p:ph type="dt" sz="half"/>
          </p:nvPr>
        </p:nvSpPr>
        <p:spPr/>
        <p:txBody>
          <a:bodyPr/>
          <a:lstStyle/>
          <a:p>
            <a:pPr lvl="0"/>
            <a:fld id="{76B3F3DA-2A1D-4206-96B5-42E78C44ADD8}" type="datetime1">
              <a:rPr lang="zh-CN" altLang="en-US" sz="1400">
                <a:latin typeface="Arial" pitchFamily="34" charset="0"/>
              </a:rPr>
              <a:t>2024/9/7</a:t>
            </a:fld>
            <a:endParaRPr lang="en-US" altLang="zh-CN" sz="1400">
              <a:latin typeface="Arial" pitchFamily="34" charset="0"/>
            </a:endParaRPr>
          </a:p>
        </p:txBody>
      </p:sp>
      <p:sp>
        <p:nvSpPr>
          <p:cNvPr id="80901" name="Slide Number Placeholder 3"/>
          <p:cNvSpPr>
            <a:spLocks noGrp="1"/>
          </p:cNvSpPr>
          <p:nvPr>
            <p:ph type="sldNum" sz="quarter" idx="2"/>
          </p:nvPr>
        </p:nvSpPr>
        <p:spPr/>
        <p:txBody>
          <a:bodyPr/>
          <a:lstStyle/>
          <a:p>
            <a:pPr lvl="0" algn="r"/>
            <a:fld id="{D6F85D29-5EE7-4370-AEBB-FE41B9AC7D8A}" type="slidenum">
              <a:rPr lang="zh-CN" altLang="en-US" sz="1400">
                <a:latin typeface="Arial" pitchFamily="34" charset="0"/>
              </a:rPr>
              <a:t>20</a:t>
            </a:fld>
            <a:endParaRPr lang="en-US"/>
          </a:p>
        </p:txBody>
      </p:sp>
      <p:sp>
        <p:nvSpPr>
          <p:cNvPr id="80902" name="Footer Placeholder 2"/>
          <p:cNvSpPr>
            <a:spLocks noGrp="1"/>
          </p:cNvSpPr>
          <p:nvPr>
            <p:ph type="ftr" sz="quarter" idx="1"/>
          </p:nvPr>
        </p:nvSpPr>
        <p:spPr/>
        <p:txBody>
          <a:bodyPr/>
          <a:lstStyle/>
          <a:p>
            <a:pPr lvl="0" algn="ctr"/>
            <a:fld id="{E1638906-E793-4730-B560-22C4DC6312EE}" type="footer">
              <a:rPr lang="zh-CN" altLang="en-US" sz="1400">
                <a:latin typeface="Arial" pitchFamily="34" charset="0"/>
              </a:rPr>
              <a:t/>
            </a:fld>
            <a:endParaRPr lang="en-US" altLang="zh-CN" sz="1400">
              <a:latin typeface="Arial" pitchFamily="34" charset="0"/>
            </a:endParaRPr>
          </a:p>
        </p:txBody>
      </p:sp>
      <p:sp>
        <p:nvSpPr>
          <p:cNvPr id="80903" name="TextBox 80902"/>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浙江工商大学统计学第九章统计指数共93页，您现在浏览的是第20页!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3187" name=""/>
          <p:cNvSpPr/>
          <p:nvPr>
            <p:ph type="body" idx="4294967295"/>
          </p:nvPr>
        </p:nvSpPr>
        <p:spPr>
          <a:xfrm>
            <a:off x="539750" y="620712"/>
            <a:ext cx="8139112" cy="478155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lvl="0" algn="just">
              <a:lnSpc>
                <a:spcPct val="90000"/>
              </a:lnSpc>
              <a:spcBef>
                <a:spcPct val="0"/>
              </a:spcBef>
              <a:buClrTx/>
              <a:buFontTx/>
              <a:buNone/>
            </a:pPr>
            <a:r>
              <a:rPr kumimoji="1" lang="zh-CN" altLang="en-US" sz="2400" b="1">
                <a:solidFill>
                  <a:srgbClr val="FF0000"/>
                </a:solidFill>
                <a:ea typeface="楷体_GB2312" pitchFamily="49" charset="-122"/>
              </a:rPr>
              <a:t>　派氏指数</a:t>
            </a:r>
            <a:r>
              <a:rPr kumimoji="1" lang="zh-CN" altLang="en-US" sz="2400" b="1">
                <a:solidFill>
                  <a:srgbClr val="0000FF"/>
                </a:solidFill>
                <a:ea typeface="楷体_GB2312" pitchFamily="49" charset="-122"/>
              </a:rPr>
              <a:t>因以报告期变量值为权数，不能消除权数变动对指数的影响，因而不同时期的指数缺乏可比性。但派氏指数可以同时反映出价格和消费结构的变化，具有比较明确的经济意义。</a:t>
            </a:r>
            <a:endParaRPr kumimoji="1" lang="zh-CN" altLang="en-US" sz="2400" b="1">
              <a:solidFill>
                <a:srgbClr val="0000FF"/>
              </a:solidFill>
              <a:ea typeface="楷体_GB2312" pitchFamily="49" charset="-122"/>
            </a:endParaRPr>
          </a:p>
          <a:p>
            <a:pPr lvl="0" algn="just">
              <a:lnSpc>
                <a:spcPct val="90000"/>
              </a:lnSpc>
              <a:spcBef>
                <a:spcPct val="0"/>
              </a:spcBef>
              <a:buClrTx/>
              <a:buFontTx/>
              <a:buNone/>
            </a:pPr>
            <a:endParaRPr kumimoji="1" lang="zh-CN" altLang="en-US" sz="2400" b="1">
              <a:solidFill>
                <a:srgbClr val="0000FF"/>
              </a:solidFill>
              <a:ea typeface="楷体_GB2312" pitchFamily="49" charset="-122"/>
            </a:endParaRPr>
          </a:p>
          <a:p>
            <a:pPr lvl="0" algn="just">
              <a:lnSpc>
                <a:spcPct val="90000"/>
              </a:lnSpc>
              <a:spcBef>
                <a:spcPct val="0"/>
              </a:spcBef>
              <a:buClrTx/>
              <a:buFontTx/>
              <a:buNone/>
            </a:pPr>
            <a:endParaRPr kumimoji="1" lang="zh-CN" altLang="en-US" sz="2400" b="1">
              <a:solidFill>
                <a:srgbClr val="0000FF"/>
              </a:solidFill>
              <a:ea typeface="楷体_GB2312" pitchFamily="49" charset="-122"/>
            </a:endParaRPr>
          </a:p>
          <a:p>
            <a:pPr lvl="0" algn="just">
              <a:lnSpc>
                <a:spcPct val="90000"/>
              </a:lnSpc>
              <a:spcBef>
                <a:spcPct val="0"/>
              </a:spcBef>
              <a:buClrTx/>
              <a:buFontTx/>
              <a:buNone/>
            </a:pPr>
            <a:endParaRPr kumimoji="1" lang="zh-CN" altLang="en-US" sz="2400" b="1">
              <a:solidFill>
                <a:srgbClr val="0000FF"/>
              </a:solidFill>
              <a:ea typeface="楷体_GB2312" pitchFamily="49" charset="-122"/>
            </a:endParaRPr>
          </a:p>
          <a:p>
            <a:pPr lvl="0" algn="just">
              <a:lnSpc>
                <a:spcPct val="90000"/>
              </a:lnSpc>
              <a:spcBef>
                <a:spcPct val="0"/>
              </a:spcBef>
              <a:buClrTx/>
              <a:buFontTx/>
              <a:buNone/>
            </a:pPr>
            <a:endParaRPr kumimoji="1" lang="zh-CN" altLang="en-US" sz="2400" b="1">
              <a:solidFill>
                <a:srgbClr val="0000FF"/>
              </a:solidFill>
              <a:ea typeface="楷体_GB2312" pitchFamily="49" charset="-122"/>
            </a:endParaRPr>
          </a:p>
          <a:p>
            <a:pPr lvl="0" algn="just">
              <a:lnSpc>
                <a:spcPct val="90000"/>
              </a:lnSpc>
              <a:spcBef>
                <a:spcPct val="0"/>
              </a:spcBef>
              <a:buClrTx/>
              <a:buFontTx/>
              <a:buNone/>
            </a:pPr>
            <a:endParaRPr kumimoji="1" lang="zh-CN" altLang="en-US" sz="2400" b="1">
              <a:solidFill>
                <a:srgbClr val="0000FF"/>
              </a:solidFill>
              <a:ea typeface="楷体_GB2312" pitchFamily="49" charset="-122"/>
            </a:endParaRPr>
          </a:p>
          <a:p>
            <a:pPr lvl="0" algn="just">
              <a:lnSpc>
                <a:spcPct val="90000"/>
              </a:lnSpc>
              <a:spcBef>
                <a:spcPct val="0"/>
              </a:spcBef>
              <a:buClrTx/>
              <a:buFontTx/>
              <a:buNone/>
            </a:pPr>
            <a:r>
              <a:rPr kumimoji="1" lang="zh-CN" altLang="en-US" sz="2400" b="1">
                <a:solidFill>
                  <a:srgbClr val="0000FF"/>
                </a:solidFill>
                <a:ea typeface="楷体_GB2312" pitchFamily="49" charset="-122"/>
              </a:rPr>
              <a:t>　　　在实际应用中，</a:t>
            </a:r>
            <a:r>
              <a:rPr kumimoji="1" lang="zh-CN" altLang="en-US" sz="2400" b="1">
                <a:solidFill>
                  <a:srgbClr val="FF0000"/>
                </a:solidFill>
                <a:ea typeface="楷体_GB2312" pitchFamily="49" charset="-122"/>
              </a:rPr>
              <a:t>常采用派氏公式计算价格、成本等质量指数</a:t>
            </a:r>
            <a:r>
              <a:rPr kumimoji="1" lang="zh-CN" altLang="en-US" sz="2400" b="1">
                <a:solidFill>
                  <a:srgbClr val="0000FF"/>
                </a:solidFill>
                <a:ea typeface="楷体_GB2312" pitchFamily="49" charset="-122"/>
              </a:rPr>
              <a:t>。而派氏数量指数由于包含了价格的变动，意味着按调整后的价格来测定物量的综合变动，这本身不符合计算物量指数的目的，</a:t>
            </a:r>
            <a:r>
              <a:rPr kumimoji="1" lang="zh-CN" altLang="en-US" sz="2400" b="1">
                <a:solidFill>
                  <a:schemeClr val="tx2"/>
                </a:solidFill>
                <a:ea typeface="楷体_GB2312" pitchFamily="49" charset="-122"/>
              </a:rPr>
              <a:t>因此派氏数量指数在实际中应用得较少。</a:t>
            </a:r>
            <a:endParaRPr kumimoji="1" lang="zh-CN" altLang="en-US" sz="2400" b="1">
              <a:solidFill>
                <a:schemeClr val="tx2"/>
              </a:solidFill>
              <a:ea typeface="楷体_GB2312" pitchFamily="49" charset="-122"/>
            </a:endParaRPr>
          </a:p>
          <a:p>
            <a:pPr lvl="0">
              <a:lnSpc>
                <a:spcPct val="90000"/>
              </a:lnSpc>
              <a:buChar char="•"/>
            </a:pPr>
            <a:endParaRPr lang="zh-CN" altLang="en-US" sz="2400">
              <a:solidFill>
                <a:schemeClr val="tx2"/>
              </a:solidFill>
              <a:ea typeface="楷体_GB2312" pitchFamily="49" charset="-122"/>
            </a:endParaRPr>
          </a:p>
        </p:txBody>
      </p:sp>
      <p:pic>
        <p:nvPicPr>
          <p:cNvPr id="93188" name=""/>
          <p:cNvPicPr/>
          <p:nvPr>
            <p:ph sz="quarter" idx="2"/>
          </p:nvPr>
        </p:nvPicPr>
        <p:blipFill>
          <a:blip r:embed="rId2">
            <a:clrChange useA="0">
              <a:clrFrom>
                <a:srgbClr val="000000"/>
              </a:clrFrom>
              <a:clrTo>
                <a:schemeClr val="accent2"/>
              </a:clrTo>
            </a:clrChange>
          </a:blip>
          <a:stretch>
            <a:fillRect/>
          </a:stretch>
        </p:blipFill>
        <p:spPr>
          <a:xfrm>
            <a:off x="4643438" y="2276475"/>
            <a:ext cx="3744912" cy="1149350"/>
          </a:xfrm>
          <a:prstGeom prst="rect">
            <a:avLst/>
          </a:prstGeom>
          <a:solidFill>
            <a:srgbClr val="008000"/>
          </a:solidFill>
          <a:ln>
            <a:noFill/>
            <a:miter lim="800000"/>
          </a:ln>
          <a:effectLst/>
        </p:spPr>
      </p:pic>
      <p:pic>
        <p:nvPicPr>
          <p:cNvPr id="93191" name=""/>
          <p:cNvPicPr/>
          <p:nvPr>
            <p:ph sz="quarter" idx="3"/>
          </p:nvPr>
        </p:nvPicPr>
        <p:blipFill>
          <a:blip r:embed="rId3">
            <a:clrChange useA="0">
              <a:clrFrom>
                <a:srgbClr val="000000"/>
              </a:clrFrom>
              <a:clrTo>
                <a:schemeClr val="accent2"/>
              </a:clrTo>
            </a:clrChange>
          </a:blip>
          <a:stretch>
            <a:fillRect/>
          </a:stretch>
        </p:blipFill>
        <p:spPr>
          <a:xfrm>
            <a:off x="1692275" y="2276475"/>
            <a:ext cx="2497138" cy="1150938"/>
          </a:xfrm>
          <a:prstGeom prst="rect">
            <a:avLst/>
          </a:prstGeom>
          <a:solidFill>
            <a:srgbClr val="008000"/>
          </a:solidFill>
          <a:ln>
            <a:noFill/>
            <a:miter lim="800000"/>
          </a:ln>
          <a:effectLst/>
        </p:spPr>
      </p:pic>
      <p:sp>
        <p:nvSpPr>
          <p:cNvPr id="93192" name="Date Placeholder 1"/>
          <p:cNvSpPr>
            <a:spLocks noGrp="1"/>
          </p:cNvSpPr>
          <p:nvPr>
            <p:ph type="dt" sz="half"/>
          </p:nvPr>
        </p:nvSpPr>
        <p:spPr/>
        <p:txBody>
          <a:bodyPr/>
          <a:lstStyle/>
          <a:p>
            <a:pPr lvl="0"/>
            <a:fld id="{D66B2CB8-F6C6-4E22-93DD-3933AFAD9905}" type="datetime1">
              <a:rPr lang="zh-CN" altLang="en-US" sz="1400">
                <a:latin typeface="Arial" pitchFamily="34" charset="0"/>
              </a:rPr>
              <a:t>2024/9/7</a:t>
            </a:fld>
            <a:endParaRPr lang="en-US" altLang="zh-CN" sz="1400">
              <a:latin typeface="Arial" pitchFamily="34" charset="0"/>
            </a:endParaRPr>
          </a:p>
        </p:txBody>
      </p:sp>
      <p:sp>
        <p:nvSpPr>
          <p:cNvPr id="93193" name="Slide Number Placeholder 3"/>
          <p:cNvSpPr>
            <a:spLocks noGrp="1"/>
          </p:cNvSpPr>
          <p:nvPr>
            <p:ph type="sldNum" sz="quarter" idx="2"/>
          </p:nvPr>
        </p:nvSpPr>
        <p:spPr/>
        <p:txBody>
          <a:bodyPr/>
          <a:lstStyle/>
          <a:p>
            <a:pPr lvl="0" algn="r"/>
            <a:fld id="{9D761D88-7119-43D5-9AAE-C26EC2FD72BF}" type="slidenum">
              <a:rPr lang="zh-CN" altLang="en-US" sz="1400">
                <a:latin typeface="Arial" pitchFamily="34" charset="0"/>
              </a:rPr>
              <a:t>21</a:t>
            </a:fld>
            <a:endParaRPr lang="en-US"/>
          </a:p>
        </p:txBody>
      </p:sp>
      <p:sp>
        <p:nvSpPr>
          <p:cNvPr id="93194" name="Footer Placeholder 2"/>
          <p:cNvSpPr>
            <a:spLocks noGrp="1"/>
          </p:cNvSpPr>
          <p:nvPr>
            <p:ph type="ftr" sz="quarter" idx="1"/>
          </p:nvPr>
        </p:nvSpPr>
        <p:spPr/>
        <p:txBody>
          <a:bodyPr/>
          <a:lstStyle/>
          <a:p>
            <a:pPr lvl="0" algn="ctr"/>
            <a:fld id="{62BAEFEA-B1EB-4F56-8900-132E646D3D4B}" type="footer">
              <a:rPr lang="zh-CN" altLang="en-US" sz="1400">
                <a:latin typeface="Arial" pitchFamily="34" charset="0"/>
              </a:rPr>
              <a:t/>
            </a:fld>
            <a:endParaRPr lang="en-US" altLang="zh-CN" sz="1400">
              <a:latin typeface="Arial" pitchFamily="34" charset="0"/>
            </a:endParaRPr>
          </a:p>
        </p:txBody>
      </p:sp>
      <p:sp>
        <p:nvSpPr>
          <p:cNvPr id="93195" name="TextBox 93194"/>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浙江工商大学统计学第九章统计指数共93页，您现在浏览的是第21页!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1314" name=""/>
          <p:cNvSpPr/>
          <p:nvPr>
            <p:ph type="title"/>
          </p:nvPr>
        </p:nvSpPr>
        <p:spPr>
          <a:xfrm>
            <a:off x="298450" y="228600"/>
            <a:ext cx="7513638" cy="67945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pitchFamily="34" charset="0"/>
                <a:ea typeface="宋体" pitchFamily="2" charset="-122"/>
              </a:defRPr>
            </a:lvl1pPr>
          </a:lstStyle>
          <a:p>
            <a:pPr lvl="0" algn="l"/>
            <a:r>
              <a:rPr lang="zh-CN" altLang="en-US" sz="2800" b="1">
                <a:ea typeface="楷体_GB2312" pitchFamily="49" charset="-122"/>
              </a:rPr>
              <a:t>其他指数编制方法</a:t>
            </a:r>
            <a:endParaRPr lang="zh-CN" altLang="en-US" sz="2800" b="1">
              <a:ea typeface="楷体_GB2312" pitchFamily="49" charset="-122"/>
            </a:endParaRPr>
          </a:p>
        </p:txBody>
      </p:sp>
      <p:sp>
        <p:nvSpPr>
          <p:cNvPr id="141315" name=""/>
          <p:cNvSpPr/>
          <p:nvPr>
            <p:ph type="body" idx="4294967295"/>
          </p:nvPr>
        </p:nvSpPr>
        <p:spPr>
          <a:xfrm>
            <a:off x="609600" y="908050"/>
            <a:ext cx="8153400" cy="51911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2000" b="0" i="0" u="none" baseline="0">
                <a:solidFill>
                  <a:schemeClr val="tx1"/>
                </a:solidFill>
                <a:latin typeface="Arial" pitchFamily="34" charset="0"/>
                <a:ea typeface="宋体" pitchFamily="2" charset="-122"/>
              </a:defRPr>
            </a:lvl5pPr>
          </a:lstStyle>
          <a:p>
            <a:pPr lvl="0"/>
            <a:r>
              <a:rPr lang="zh-CN" altLang="en-US" sz="2800" b="1">
                <a:ea typeface="楷体_GB2312" pitchFamily="49" charset="-122"/>
              </a:rPr>
              <a:t>交叉加权综合法</a:t>
            </a:r>
            <a:r>
              <a:rPr lang="en-US" altLang="zh-CN" sz="2800" b="1">
                <a:ea typeface="楷体_GB2312" pitchFamily="49" charset="-122"/>
              </a:rPr>
              <a:t>(</a:t>
            </a:r>
            <a:r>
              <a:rPr lang="zh-CN" altLang="en-US" sz="2800" b="1">
                <a:ea typeface="楷体_GB2312" pitchFamily="49" charset="-122"/>
              </a:rPr>
              <a:t>马－艾指数）</a:t>
            </a:r>
            <a:endParaRPr lang="zh-CN" altLang="en-US" sz="2800" b="1">
              <a:ea typeface="楷体_GB2312" pitchFamily="49" charset="-122"/>
            </a:endParaRPr>
          </a:p>
          <a:p>
            <a:pPr lvl="0">
              <a:buNone/>
            </a:pPr>
            <a:endParaRPr lang="zh-CN" altLang="en-US" sz="2800" b="1">
              <a:ea typeface="楷体_GB2312" pitchFamily="49" charset="-122"/>
            </a:endParaRPr>
          </a:p>
          <a:p>
            <a:pPr lvl="0">
              <a:buNone/>
            </a:pPr>
            <a:endParaRPr lang="zh-CN" altLang="en-US" sz="2800" b="1">
              <a:ea typeface="楷体_GB2312" pitchFamily="49" charset="-122"/>
            </a:endParaRPr>
          </a:p>
          <a:p>
            <a:pPr lvl="0">
              <a:buNone/>
            </a:pPr>
            <a:r>
              <a:rPr lang="zh-CN" altLang="en-US" sz="2800" b="1">
                <a:ea typeface="楷体_GB2312" pitchFamily="49" charset="-122"/>
              </a:rPr>
              <a:t>几何平均综合法（</a:t>
            </a:r>
            <a:r>
              <a:rPr lang="en-US" altLang="zh-CN" sz="2800" b="1">
                <a:ea typeface="楷体_GB2312" pitchFamily="49" charset="-122"/>
              </a:rPr>
              <a:t>Fisher</a:t>
            </a:r>
            <a:r>
              <a:rPr lang="zh-CN" altLang="en-US" sz="2800" b="1">
                <a:ea typeface="楷体_GB2312" pitchFamily="49" charset="-122"/>
              </a:rPr>
              <a:t>理想指数）：</a:t>
            </a:r>
            <a:endParaRPr lang="zh-CN" altLang="en-US" sz="2800" b="1">
              <a:ea typeface="楷体_GB2312" pitchFamily="49" charset="-122"/>
            </a:endParaRPr>
          </a:p>
          <a:p>
            <a:pPr lvl="0"/>
            <a:endParaRPr lang="zh-CN" altLang="en-US" sz="2800" b="1">
              <a:ea typeface="楷体_GB2312" pitchFamily="49" charset="-122"/>
            </a:endParaRPr>
          </a:p>
          <a:p>
            <a:pPr lvl="0"/>
            <a:endParaRPr lang="zh-CN" altLang="en-US" sz="2800" b="1">
              <a:ea typeface="楷体_GB2312" pitchFamily="49" charset="-122"/>
            </a:endParaRPr>
          </a:p>
          <a:p>
            <a:pPr lvl="0"/>
            <a:r>
              <a:rPr lang="zh-CN" altLang="en-US" sz="2800" b="1">
                <a:ea typeface="楷体_GB2312" pitchFamily="49" charset="-122"/>
              </a:rPr>
              <a:t>固定加权综合法（杨格指数）</a:t>
            </a:r>
            <a:endParaRPr lang="zh-CN" altLang="en-US" sz="2800" b="1">
              <a:ea typeface="楷体_GB2312" pitchFamily="49" charset="-122"/>
            </a:endParaRPr>
          </a:p>
        </p:txBody>
      </p:sp>
      <p:sp>
        <p:nvSpPr>
          <p:cNvPr id="141317" name=""/>
          <p:cNvSpPr/>
          <p:nvPr/>
        </p:nvSpPr>
        <p:spPr>
          <a:xfrm>
            <a:off x="0" y="3033712"/>
            <a:ext cx="9144000" cy="0"/>
          </a:xfrm>
          <a:prstGeom prst="rect">
            <a:avLst/>
          </a:prstGeom>
          <a:noFill/>
          <a:ln>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pic>
        <p:nvPicPr>
          <p:cNvPr id="141316" name=""/>
          <p:cNvPicPr/>
          <p:nvPr/>
        </p:nvPicPr>
        <p:blipFill>
          <a:blip r:embed="rId2"/>
          <a:stretch>
            <a:fillRect/>
          </a:stretch>
        </p:blipFill>
        <p:spPr>
          <a:xfrm>
            <a:off x="971550" y="1412875"/>
            <a:ext cx="2232025" cy="1150938"/>
          </a:xfrm>
          <a:prstGeom prst="rect">
            <a:avLst/>
          </a:prstGeom>
          <a:noFill/>
          <a:ln>
            <a:miter lim="800000"/>
          </a:ln>
        </p:spPr>
      </p:pic>
      <p:sp>
        <p:nvSpPr>
          <p:cNvPr id="141319" name=""/>
          <p:cNvSpPr/>
          <p:nvPr/>
        </p:nvSpPr>
        <p:spPr>
          <a:xfrm>
            <a:off x="0" y="3033712"/>
            <a:ext cx="9144000" cy="0"/>
          </a:xfrm>
          <a:prstGeom prst="rect">
            <a:avLst/>
          </a:prstGeom>
          <a:noFill/>
          <a:ln>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pic>
        <p:nvPicPr>
          <p:cNvPr id="141318" name=""/>
          <p:cNvPicPr/>
          <p:nvPr/>
        </p:nvPicPr>
        <p:blipFill>
          <a:blip r:embed="rId3"/>
          <a:stretch>
            <a:fillRect/>
          </a:stretch>
        </p:blipFill>
        <p:spPr>
          <a:xfrm>
            <a:off x="3779838" y="1341438"/>
            <a:ext cx="2736850" cy="1225550"/>
          </a:xfrm>
          <a:prstGeom prst="rect">
            <a:avLst/>
          </a:prstGeom>
          <a:noFill/>
          <a:ln>
            <a:miter lim="800000"/>
          </a:ln>
        </p:spPr>
      </p:pic>
      <p:sp>
        <p:nvSpPr>
          <p:cNvPr id="141321" name=""/>
          <p:cNvSpPr/>
          <p:nvPr/>
        </p:nvSpPr>
        <p:spPr>
          <a:xfrm>
            <a:off x="0" y="3162300"/>
            <a:ext cx="9144000" cy="0"/>
          </a:xfrm>
          <a:prstGeom prst="rect">
            <a:avLst/>
          </a:prstGeom>
          <a:noFill/>
          <a:ln>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pic>
        <p:nvPicPr>
          <p:cNvPr id="141320" name=""/>
          <p:cNvPicPr/>
          <p:nvPr/>
        </p:nvPicPr>
        <p:blipFill>
          <a:blip r:embed="rId4"/>
          <a:stretch>
            <a:fillRect/>
          </a:stretch>
        </p:blipFill>
        <p:spPr>
          <a:xfrm>
            <a:off x="971550" y="2997200"/>
            <a:ext cx="2879725" cy="1068388"/>
          </a:xfrm>
          <a:prstGeom prst="rect">
            <a:avLst/>
          </a:prstGeom>
          <a:noFill/>
          <a:ln>
            <a:miter lim="800000"/>
          </a:ln>
        </p:spPr>
      </p:pic>
      <p:sp>
        <p:nvSpPr>
          <p:cNvPr id="141323" name=""/>
          <p:cNvSpPr/>
          <p:nvPr/>
        </p:nvSpPr>
        <p:spPr>
          <a:xfrm>
            <a:off x="0" y="3162300"/>
            <a:ext cx="9144000" cy="0"/>
          </a:xfrm>
          <a:prstGeom prst="rect">
            <a:avLst/>
          </a:prstGeom>
          <a:noFill/>
          <a:ln>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pic>
        <p:nvPicPr>
          <p:cNvPr id="141322" name=""/>
          <p:cNvPicPr/>
          <p:nvPr/>
        </p:nvPicPr>
        <p:blipFill>
          <a:blip r:embed="rId5"/>
          <a:stretch>
            <a:fillRect/>
          </a:stretch>
        </p:blipFill>
        <p:spPr>
          <a:xfrm>
            <a:off x="4284662" y="2997200"/>
            <a:ext cx="2879725" cy="1139825"/>
          </a:xfrm>
          <a:prstGeom prst="rect">
            <a:avLst/>
          </a:prstGeom>
          <a:noFill/>
          <a:ln>
            <a:miter lim="800000"/>
          </a:ln>
        </p:spPr>
      </p:pic>
      <p:sp>
        <p:nvSpPr>
          <p:cNvPr id="141325" name=""/>
          <p:cNvSpPr/>
          <p:nvPr/>
        </p:nvSpPr>
        <p:spPr>
          <a:xfrm>
            <a:off x="0" y="3186112"/>
            <a:ext cx="9144000" cy="0"/>
          </a:xfrm>
          <a:prstGeom prst="rect">
            <a:avLst/>
          </a:prstGeom>
          <a:noFill/>
          <a:ln>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pic>
        <p:nvPicPr>
          <p:cNvPr id="141324" name=""/>
          <p:cNvPicPr/>
          <p:nvPr/>
        </p:nvPicPr>
        <p:blipFill>
          <a:blip r:embed="rId6"/>
          <a:stretch>
            <a:fillRect/>
          </a:stretch>
        </p:blipFill>
        <p:spPr>
          <a:xfrm>
            <a:off x="1258888" y="4724400"/>
            <a:ext cx="1944688" cy="968375"/>
          </a:xfrm>
          <a:prstGeom prst="rect">
            <a:avLst/>
          </a:prstGeom>
          <a:noFill/>
          <a:ln>
            <a:miter lim="800000"/>
          </a:ln>
        </p:spPr>
      </p:pic>
      <p:sp>
        <p:nvSpPr>
          <p:cNvPr id="141327" name=""/>
          <p:cNvSpPr/>
          <p:nvPr/>
        </p:nvSpPr>
        <p:spPr>
          <a:xfrm>
            <a:off x="0" y="3186112"/>
            <a:ext cx="9144000" cy="0"/>
          </a:xfrm>
          <a:prstGeom prst="rect">
            <a:avLst/>
          </a:prstGeom>
          <a:noFill/>
          <a:ln>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pic>
        <p:nvPicPr>
          <p:cNvPr id="141326" name=""/>
          <p:cNvPicPr/>
          <p:nvPr/>
        </p:nvPicPr>
        <p:blipFill>
          <a:blip r:embed="rId7"/>
          <a:stretch>
            <a:fillRect/>
          </a:stretch>
        </p:blipFill>
        <p:spPr>
          <a:xfrm>
            <a:off x="4211638" y="4868862"/>
            <a:ext cx="2305050" cy="938212"/>
          </a:xfrm>
          <a:prstGeom prst="rect">
            <a:avLst/>
          </a:prstGeom>
          <a:noFill/>
          <a:ln>
            <a:miter lim="800000"/>
          </a:ln>
        </p:spPr>
      </p:pic>
      <p:sp>
        <p:nvSpPr>
          <p:cNvPr id="141328" name="Date Placeholder 3"/>
          <p:cNvSpPr>
            <a:spLocks noGrp="1"/>
          </p:cNvSpPr>
          <p:nvPr>
            <p:ph type="dt" sz="half" idx="2"/>
          </p:nvPr>
        </p:nvSpPr>
        <p:spPr/>
        <p:txBody>
          <a:bodyPr/>
          <a:lstStyle/>
          <a:p>
            <a:pPr lvl="0"/>
            <a:fld id="{02A85CBF-3CCE-4855-9DDD-F59E2C009E3D}" type="datetime1">
              <a:rPr lang="zh-CN" altLang="en-US" sz="1400">
                <a:latin typeface="Arial" pitchFamily="34" charset="0"/>
              </a:rPr>
              <a:t>2024/9/7</a:t>
            </a:fld>
            <a:endParaRPr lang="en-US" altLang="zh-CN" sz="1400">
              <a:latin typeface="Arial" pitchFamily="34" charset="0"/>
            </a:endParaRPr>
          </a:p>
        </p:txBody>
      </p:sp>
      <p:sp>
        <p:nvSpPr>
          <p:cNvPr id="141329" name="Slide Number Placeholder 5"/>
          <p:cNvSpPr>
            <a:spLocks noGrp="1"/>
          </p:cNvSpPr>
          <p:nvPr>
            <p:ph type="sldNum" sz="quarter" idx="4"/>
          </p:nvPr>
        </p:nvSpPr>
        <p:spPr/>
        <p:txBody>
          <a:bodyPr/>
          <a:lstStyle/>
          <a:p>
            <a:pPr lvl="0" algn="r"/>
            <a:fld id="{00301EA9-D09B-4542-A978-F36F2B50296E}" type="slidenum">
              <a:rPr lang="zh-CN" altLang="en-US" sz="1400">
                <a:latin typeface="Arial" pitchFamily="34" charset="0"/>
              </a:rPr>
              <a:t>22</a:t>
            </a:fld>
            <a:endParaRPr lang="en-US"/>
          </a:p>
        </p:txBody>
      </p:sp>
      <p:sp>
        <p:nvSpPr>
          <p:cNvPr id="141330" name="Footer Placeholder 4"/>
          <p:cNvSpPr>
            <a:spLocks noGrp="1"/>
          </p:cNvSpPr>
          <p:nvPr>
            <p:ph type="ftr" sz="quarter" idx="3"/>
          </p:nvPr>
        </p:nvSpPr>
        <p:spPr/>
        <p:txBody>
          <a:bodyPr/>
          <a:lstStyle/>
          <a:p>
            <a:pPr lvl="0" algn="ctr"/>
            <a:fld id="{C77FDD0F-5D7D-408E-8383-19FFC073CBF0}" type="footer">
              <a:rPr lang="zh-CN" altLang="en-US" sz="1400">
                <a:latin typeface="Arial" pitchFamily="34" charset="0"/>
              </a:rPr>
              <a:t/>
            </a:fld>
            <a:endParaRPr lang="en-US" altLang="zh-CN" sz="1400">
              <a:latin typeface="Arial" pitchFamily="34" charset="0"/>
            </a:endParaRPr>
          </a:p>
        </p:txBody>
      </p:sp>
      <p:sp>
        <p:nvSpPr>
          <p:cNvPr id="141331" name="TextBox 141330"/>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浙江工商大学统计学第九章统计指数共93页，您现在浏览的是第22页!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275" name=""/>
          <p:cNvSpPr/>
          <p:nvPr/>
        </p:nvSpPr>
        <p:spPr>
          <a:xfrm>
            <a:off x="539750" y="1628775"/>
            <a:ext cx="8399462" cy="946150"/>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800" b="1">
                <a:solidFill>
                  <a:schemeClr val="hlink"/>
                </a:solidFill>
                <a:ea typeface="楷体_GB2312" pitchFamily="49" charset="-122"/>
              </a:rPr>
              <a:t>　当研究销售量的变动时，销售量是数量指标，则与</a:t>
            </a:r>
            <a:endParaRPr kumimoji="1" lang="zh-CN" altLang="en-US" sz="2800" b="1">
              <a:solidFill>
                <a:schemeClr val="hlink"/>
              </a:solidFill>
              <a:ea typeface="楷体_GB2312" pitchFamily="49" charset="-122"/>
            </a:endParaRPr>
          </a:p>
          <a:p>
            <a:pPr lvl="0"/>
            <a:r>
              <a:rPr kumimoji="1" lang="zh-CN" altLang="en-US" sz="2800" b="1">
                <a:solidFill>
                  <a:schemeClr val="hlink"/>
                </a:solidFill>
                <a:ea typeface="楷体_GB2312" pitchFamily="49" charset="-122"/>
              </a:rPr>
              <a:t>之相联系的质量指标</a:t>
            </a:r>
            <a:r>
              <a:rPr kumimoji="1" lang="en-US" altLang="zh-CN" sz="2800" b="1">
                <a:solidFill>
                  <a:schemeClr val="hlink"/>
                </a:solidFill>
                <a:ea typeface="楷体_GB2312" pitchFamily="49" charset="-122"/>
              </a:rPr>
              <a:t>——</a:t>
            </a:r>
            <a:r>
              <a:rPr kumimoji="1" lang="zh-CN" altLang="en-US" sz="2800" b="1">
                <a:solidFill>
                  <a:schemeClr val="hlink"/>
                </a:solidFill>
                <a:ea typeface="楷体_GB2312" pitchFamily="49" charset="-122"/>
              </a:rPr>
              <a:t>价格，就是同度量因素。</a:t>
            </a:r>
            <a:endParaRPr kumimoji="1" lang="zh-CN" altLang="en-US" sz="2800" b="1">
              <a:solidFill>
                <a:schemeClr val="hlink"/>
              </a:solidFill>
              <a:ea typeface="楷体_GB2312" pitchFamily="49" charset="-122"/>
            </a:endParaRPr>
          </a:p>
        </p:txBody>
      </p:sp>
      <p:sp>
        <p:nvSpPr>
          <p:cNvPr id="54276" name=""/>
          <p:cNvSpPr/>
          <p:nvPr/>
        </p:nvSpPr>
        <p:spPr>
          <a:xfrm>
            <a:off x="304800" y="4149725"/>
            <a:ext cx="8610600" cy="946150"/>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800" b="1">
                <a:solidFill>
                  <a:schemeClr val="hlink"/>
                </a:solidFill>
                <a:ea typeface="楷体_GB2312" pitchFamily="49" charset="-122"/>
              </a:rPr>
              <a:t>　当研究价格的变动时，商品价格是质量指标，则与之相联系的数量指标</a:t>
            </a:r>
            <a:r>
              <a:rPr kumimoji="1" lang="en-US" altLang="zh-CN" sz="2800" b="1">
                <a:solidFill>
                  <a:schemeClr val="hlink"/>
                </a:solidFill>
                <a:ea typeface="楷体_GB2312" pitchFamily="49" charset="-122"/>
              </a:rPr>
              <a:t>——</a:t>
            </a:r>
            <a:r>
              <a:rPr kumimoji="1" lang="zh-CN" altLang="en-US" sz="2800" b="1">
                <a:solidFill>
                  <a:schemeClr val="hlink"/>
                </a:solidFill>
                <a:ea typeface="楷体_GB2312" pitchFamily="49" charset="-122"/>
              </a:rPr>
              <a:t>销售量，就是同度量因素。</a:t>
            </a:r>
            <a:endParaRPr kumimoji="1" lang="zh-CN" altLang="en-US" sz="2800" b="1">
              <a:solidFill>
                <a:schemeClr val="hlink"/>
              </a:solidFill>
              <a:ea typeface="楷体_GB2312" pitchFamily="49" charset="-122"/>
            </a:endParaRPr>
          </a:p>
        </p:txBody>
      </p:sp>
      <p:sp>
        <p:nvSpPr>
          <p:cNvPr id="54277" name=""/>
          <p:cNvSpPr/>
          <p:nvPr/>
        </p:nvSpPr>
        <p:spPr>
          <a:xfrm>
            <a:off x="1066800" y="620712"/>
            <a:ext cx="7391400" cy="946150"/>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800" b="1">
                <a:solidFill>
                  <a:srgbClr val="CC0000"/>
                </a:solidFill>
              </a:rPr>
              <a:t>例如：</a:t>
            </a:r>
            <a:r>
              <a:rPr kumimoji="1" lang="zh-CN" altLang="en-US" sz="2800" b="1"/>
              <a:t>研究多种商品销售量和销售价格的综合变动情况</a:t>
            </a:r>
            <a:endParaRPr kumimoji="1" lang="zh-CN" altLang="en-US" sz="2800" b="1"/>
          </a:p>
        </p:txBody>
      </p:sp>
      <p:sp>
        <p:nvSpPr>
          <p:cNvPr id="54278" name=""/>
          <p:cNvSpPr/>
          <p:nvPr/>
        </p:nvSpPr>
        <p:spPr>
          <a:xfrm>
            <a:off x="1676400" y="2895600"/>
            <a:ext cx="2514600" cy="457200"/>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t>（商品销售量</a:t>
            </a:r>
            <a:r>
              <a:rPr kumimoji="1" lang="zh-CN" altLang="en-US"/>
              <a:t> </a:t>
            </a:r>
            <a:endParaRPr kumimoji="1" lang="zh-CN" altLang="en-US"/>
          </a:p>
        </p:txBody>
      </p:sp>
      <p:sp>
        <p:nvSpPr>
          <p:cNvPr id="54279" name=""/>
          <p:cNvSpPr/>
          <p:nvPr/>
        </p:nvSpPr>
        <p:spPr>
          <a:xfrm>
            <a:off x="3124200" y="5105400"/>
            <a:ext cx="488950" cy="396875"/>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sz="2000"/>
              <a:t>×</a:t>
            </a:r>
            <a:endParaRPr kumimoji="1" lang="en-US" altLang="zh-CN" sz="2000"/>
          </a:p>
        </p:txBody>
      </p:sp>
      <p:sp>
        <p:nvSpPr>
          <p:cNvPr id="54280" name=""/>
          <p:cNvSpPr/>
          <p:nvPr/>
        </p:nvSpPr>
        <p:spPr>
          <a:xfrm>
            <a:off x="3657600" y="2895600"/>
            <a:ext cx="1973262"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t>商品销售价格）</a:t>
            </a:r>
            <a:endParaRPr kumimoji="1" lang="zh-CN" altLang="en-US" sz="2000" b="1"/>
          </a:p>
        </p:txBody>
      </p:sp>
      <p:sp>
        <p:nvSpPr>
          <p:cNvPr id="54281" name=""/>
          <p:cNvSpPr/>
          <p:nvPr/>
        </p:nvSpPr>
        <p:spPr>
          <a:xfrm>
            <a:off x="5562600" y="2971800"/>
            <a:ext cx="1925638"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sz="2000" b="1"/>
              <a:t>= </a:t>
            </a:r>
            <a:r>
              <a:rPr kumimoji="1" lang="zh-CN" altLang="en-US" sz="2000" b="1"/>
              <a:t>商品销售总额</a:t>
            </a:r>
            <a:endParaRPr kumimoji="1" lang="zh-CN" altLang="en-US" sz="2000" b="1"/>
          </a:p>
        </p:txBody>
      </p:sp>
      <p:sp>
        <p:nvSpPr>
          <p:cNvPr id="54282" name=""/>
          <p:cNvSpPr/>
          <p:nvPr/>
        </p:nvSpPr>
        <p:spPr>
          <a:xfrm>
            <a:off x="1447800" y="3733800"/>
            <a:ext cx="2484438"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t>所研究的指数化指标</a:t>
            </a:r>
            <a:endParaRPr kumimoji="1" lang="zh-CN" altLang="en-US" sz="2000" b="1"/>
          </a:p>
        </p:txBody>
      </p:sp>
      <p:sp>
        <p:nvSpPr>
          <p:cNvPr id="54283" name=""/>
          <p:cNvSpPr/>
          <p:nvPr/>
        </p:nvSpPr>
        <p:spPr>
          <a:xfrm>
            <a:off x="4267200" y="3733800"/>
            <a:ext cx="1462088"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t>同度量因素</a:t>
            </a:r>
            <a:endParaRPr kumimoji="1" lang="zh-CN" altLang="en-US" sz="2000" b="1"/>
          </a:p>
        </p:txBody>
      </p:sp>
      <p:sp>
        <p:nvSpPr>
          <p:cNvPr id="54284" name=""/>
          <p:cNvSpPr/>
          <p:nvPr/>
        </p:nvSpPr>
        <p:spPr>
          <a:xfrm>
            <a:off x="1524000" y="2895600"/>
            <a:ext cx="439738"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sz="2000" b="1"/>
              <a:t>∑</a:t>
            </a:r>
            <a:endParaRPr kumimoji="1" lang="en-US" altLang="zh-CN" sz="2000" b="1"/>
          </a:p>
        </p:txBody>
      </p:sp>
      <p:sp>
        <p:nvSpPr>
          <p:cNvPr id="54285" name=""/>
          <p:cNvSpPr/>
          <p:nvPr/>
        </p:nvSpPr>
        <p:spPr>
          <a:xfrm>
            <a:off x="6172200" y="3733800"/>
            <a:ext cx="1462088"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t>价值量指标</a:t>
            </a:r>
            <a:endParaRPr kumimoji="1" lang="zh-CN" altLang="en-US" sz="2000" b="1"/>
          </a:p>
        </p:txBody>
      </p:sp>
      <p:cxnSp>
        <p:nvCxnSpPr>
          <p:cNvPr id="54286" name=""/>
          <p:cNvCxnSpPr/>
          <p:nvPr/>
        </p:nvCxnSpPr>
        <p:spPr>
          <a:xfrm flipH="1">
            <a:off x="2438400" y="3276600"/>
            <a:ext cx="0" cy="457200"/>
          </a:xfrm>
          <a:prstGeom prst="line">
            <a:avLst/>
          </a:prstGeom>
          <a:noFill/>
          <a:ln>
            <a:solidFill>
              <a:schemeClr val="tx1"/>
            </a:solidFill>
            <a:miter lim="800000"/>
            <a:tailEnd type="triangle"/>
          </a:ln>
        </p:spPr>
      </p:cxnSp>
      <p:cxnSp>
        <p:nvCxnSpPr>
          <p:cNvPr id="54287" name=""/>
          <p:cNvCxnSpPr/>
          <p:nvPr/>
        </p:nvCxnSpPr>
        <p:spPr>
          <a:xfrm flipH="1">
            <a:off x="4495800" y="5486400"/>
            <a:ext cx="0" cy="457200"/>
          </a:xfrm>
          <a:prstGeom prst="line">
            <a:avLst/>
          </a:prstGeom>
          <a:noFill/>
          <a:ln>
            <a:solidFill>
              <a:schemeClr val="tx1"/>
            </a:solidFill>
            <a:miter lim="800000"/>
            <a:tailEnd type="triangle"/>
          </a:ln>
        </p:spPr>
      </p:cxnSp>
      <p:cxnSp>
        <p:nvCxnSpPr>
          <p:cNvPr id="54288" name=""/>
          <p:cNvCxnSpPr/>
          <p:nvPr/>
        </p:nvCxnSpPr>
        <p:spPr>
          <a:xfrm flipH="1">
            <a:off x="6934200" y="3429000"/>
            <a:ext cx="0" cy="381000"/>
          </a:xfrm>
          <a:prstGeom prst="line">
            <a:avLst/>
          </a:prstGeom>
          <a:noFill/>
          <a:ln>
            <a:solidFill>
              <a:schemeClr val="tx1"/>
            </a:solidFill>
            <a:miter lim="800000"/>
            <a:tailEnd type="triangle"/>
          </a:ln>
        </p:spPr>
      </p:cxnSp>
      <p:sp>
        <p:nvSpPr>
          <p:cNvPr id="54289" name=""/>
          <p:cNvSpPr/>
          <p:nvPr/>
        </p:nvSpPr>
        <p:spPr>
          <a:xfrm>
            <a:off x="1524000" y="5105400"/>
            <a:ext cx="1752600" cy="457200"/>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t>（商品销售量</a:t>
            </a:r>
            <a:r>
              <a:rPr kumimoji="1" lang="zh-CN" altLang="en-US"/>
              <a:t> </a:t>
            </a:r>
            <a:endParaRPr kumimoji="1" lang="zh-CN" altLang="en-US"/>
          </a:p>
        </p:txBody>
      </p:sp>
      <p:sp>
        <p:nvSpPr>
          <p:cNvPr id="54290" name=""/>
          <p:cNvSpPr/>
          <p:nvPr/>
        </p:nvSpPr>
        <p:spPr>
          <a:xfrm>
            <a:off x="3200400" y="2895600"/>
            <a:ext cx="488950" cy="396875"/>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sz="2000"/>
              <a:t>×</a:t>
            </a:r>
            <a:endParaRPr kumimoji="1" lang="en-US" altLang="zh-CN" sz="2000"/>
          </a:p>
        </p:txBody>
      </p:sp>
      <p:sp>
        <p:nvSpPr>
          <p:cNvPr id="54291" name=""/>
          <p:cNvSpPr/>
          <p:nvPr/>
        </p:nvSpPr>
        <p:spPr>
          <a:xfrm>
            <a:off x="3505200" y="5105400"/>
            <a:ext cx="1973262"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t>商品销售价格）</a:t>
            </a:r>
            <a:endParaRPr kumimoji="1" lang="zh-CN" altLang="en-US" sz="2000" b="1"/>
          </a:p>
        </p:txBody>
      </p:sp>
      <p:sp>
        <p:nvSpPr>
          <p:cNvPr id="54292" name=""/>
          <p:cNvSpPr/>
          <p:nvPr/>
        </p:nvSpPr>
        <p:spPr>
          <a:xfrm>
            <a:off x="1371600" y="5105400"/>
            <a:ext cx="439738"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sz="2000" b="1"/>
              <a:t>∑</a:t>
            </a:r>
            <a:endParaRPr kumimoji="1" lang="en-US" altLang="zh-CN" sz="2000" b="1"/>
          </a:p>
        </p:txBody>
      </p:sp>
      <p:sp>
        <p:nvSpPr>
          <p:cNvPr id="54293" name=""/>
          <p:cNvSpPr/>
          <p:nvPr/>
        </p:nvSpPr>
        <p:spPr>
          <a:xfrm>
            <a:off x="5410200" y="5105400"/>
            <a:ext cx="1925638"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sz="2000" b="1"/>
              <a:t>= </a:t>
            </a:r>
            <a:r>
              <a:rPr kumimoji="1" lang="zh-CN" altLang="en-US" sz="2000" b="1"/>
              <a:t>商品销售总额</a:t>
            </a:r>
            <a:endParaRPr kumimoji="1" lang="zh-CN" altLang="en-US" sz="2000" b="1"/>
          </a:p>
        </p:txBody>
      </p:sp>
      <p:sp>
        <p:nvSpPr>
          <p:cNvPr id="54294" name=""/>
          <p:cNvSpPr/>
          <p:nvPr/>
        </p:nvSpPr>
        <p:spPr>
          <a:xfrm>
            <a:off x="3429000" y="5867400"/>
            <a:ext cx="2484438"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t>所研究的指数化指标</a:t>
            </a:r>
            <a:endParaRPr kumimoji="1" lang="zh-CN" altLang="en-US" sz="2000" b="1"/>
          </a:p>
        </p:txBody>
      </p:sp>
      <p:cxnSp>
        <p:nvCxnSpPr>
          <p:cNvPr id="54295" name=""/>
          <p:cNvCxnSpPr/>
          <p:nvPr/>
        </p:nvCxnSpPr>
        <p:spPr>
          <a:xfrm flipH="1">
            <a:off x="5029200" y="3352800"/>
            <a:ext cx="0" cy="457200"/>
          </a:xfrm>
          <a:prstGeom prst="line">
            <a:avLst/>
          </a:prstGeom>
          <a:noFill/>
          <a:ln>
            <a:solidFill>
              <a:schemeClr val="tx1"/>
            </a:solidFill>
            <a:miter lim="800000"/>
            <a:tailEnd type="triangle"/>
          </a:ln>
        </p:spPr>
      </p:cxnSp>
      <p:sp>
        <p:nvSpPr>
          <p:cNvPr id="54296" name=""/>
          <p:cNvSpPr/>
          <p:nvPr/>
        </p:nvSpPr>
        <p:spPr>
          <a:xfrm>
            <a:off x="1524000" y="5843588"/>
            <a:ext cx="1462088"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t>同度量因素</a:t>
            </a:r>
            <a:endParaRPr kumimoji="1" lang="zh-CN" altLang="en-US" sz="2000" b="1"/>
          </a:p>
        </p:txBody>
      </p:sp>
      <p:cxnSp>
        <p:nvCxnSpPr>
          <p:cNvPr id="54297" name=""/>
          <p:cNvCxnSpPr/>
          <p:nvPr/>
        </p:nvCxnSpPr>
        <p:spPr>
          <a:xfrm flipH="1">
            <a:off x="2362200" y="5486400"/>
            <a:ext cx="0" cy="457200"/>
          </a:xfrm>
          <a:prstGeom prst="line">
            <a:avLst/>
          </a:prstGeom>
          <a:noFill/>
          <a:ln>
            <a:solidFill>
              <a:schemeClr val="tx1"/>
            </a:solidFill>
            <a:miter lim="800000"/>
            <a:tailEnd type="triangle"/>
          </a:ln>
        </p:spPr>
      </p:cxnSp>
      <p:sp>
        <p:nvSpPr>
          <p:cNvPr id="54298" name=""/>
          <p:cNvSpPr/>
          <p:nvPr/>
        </p:nvSpPr>
        <p:spPr>
          <a:xfrm>
            <a:off x="6172200" y="5791200"/>
            <a:ext cx="1462088"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t>价值量指标</a:t>
            </a:r>
            <a:endParaRPr kumimoji="1" lang="zh-CN" altLang="en-US" sz="2000" b="1"/>
          </a:p>
        </p:txBody>
      </p:sp>
      <p:cxnSp>
        <p:nvCxnSpPr>
          <p:cNvPr id="54299" name=""/>
          <p:cNvCxnSpPr/>
          <p:nvPr/>
        </p:nvCxnSpPr>
        <p:spPr>
          <a:xfrm flipH="1">
            <a:off x="6553200" y="5486400"/>
            <a:ext cx="0" cy="381000"/>
          </a:xfrm>
          <a:prstGeom prst="line">
            <a:avLst/>
          </a:prstGeom>
          <a:noFill/>
          <a:ln>
            <a:solidFill>
              <a:schemeClr val="tx1"/>
            </a:solidFill>
            <a:miter lim="800000"/>
            <a:tailEnd type="triangle"/>
          </a:ln>
        </p:spPr>
      </p:cxnSp>
      <p:sp>
        <p:nvSpPr>
          <p:cNvPr id="54300" name="Date Placeholder 1"/>
          <p:cNvSpPr>
            <a:spLocks noGrp="1"/>
          </p:cNvSpPr>
          <p:nvPr>
            <p:ph type="dt" sz="half"/>
          </p:nvPr>
        </p:nvSpPr>
        <p:spPr/>
        <p:txBody>
          <a:bodyPr/>
          <a:lstStyle/>
          <a:p>
            <a:pPr lvl="0"/>
            <a:fld id="{C8145580-3EC8-46A2-99A1-0B1372824C65}" type="datetime1">
              <a:rPr lang="zh-CN" altLang="en-US" sz="1400">
                <a:latin typeface="Arial" pitchFamily="34" charset="0"/>
              </a:rPr>
              <a:t>2024/9/7</a:t>
            </a:fld>
            <a:endParaRPr lang="en-US" altLang="zh-CN" sz="1400">
              <a:latin typeface="Arial" pitchFamily="34" charset="0"/>
            </a:endParaRPr>
          </a:p>
        </p:txBody>
      </p:sp>
      <p:sp>
        <p:nvSpPr>
          <p:cNvPr id="54301" name="Slide Number Placeholder 3"/>
          <p:cNvSpPr>
            <a:spLocks noGrp="1"/>
          </p:cNvSpPr>
          <p:nvPr>
            <p:ph type="sldNum" sz="quarter" idx="2"/>
          </p:nvPr>
        </p:nvSpPr>
        <p:spPr/>
        <p:txBody>
          <a:bodyPr/>
          <a:lstStyle/>
          <a:p>
            <a:pPr lvl="0" algn="r"/>
            <a:fld id="{68550C27-189C-43CC-B2E9-3F241F5E8CEB}" type="slidenum">
              <a:rPr lang="zh-CN" altLang="en-US" sz="1400">
                <a:latin typeface="Arial" pitchFamily="34" charset="0"/>
              </a:rPr>
              <a:t>23</a:t>
            </a:fld>
            <a:endParaRPr lang="en-US"/>
          </a:p>
        </p:txBody>
      </p:sp>
      <p:sp>
        <p:nvSpPr>
          <p:cNvPr id="54302" name="Footer Placeholder 2"/>
          <p:cNvSpPr>
            <a:spLocks noGrp="1"/>
          </p:cNvSpPr>
          <p:nvPr>
            <p:ph type="ftr" sz="quarter" idx="1"/>
          </p:nvPr>
        </p:nvSpPr>
        <p:spPr/>
        <p:txBody>
          <a:bodyPr/>
          <a:lstStyle/>
          <a:p>
            <a:pPr lvl="0" algn="ctr"/>
            <a:fld id="{A410BF4C-6CDD-4E17-AA5B-3754DF35FE1E}" type="footer">
              <a:rPr lang="zh-CN" altLang="en-US" sz="1400">
                <a:latin typeface="Arial" pitchFamily="34" charset="0"/>
              </a:rPr>
              <a:t/>
            </a:fld>
            <a:endParaRPr lang="en-US" altLang="zh-CN" sz="1400">
              <a:latin typeface="Arial" pitchFamily="34" charset="0"/>
            </a:endParaRPr>
          </a:p>
        </p:txBody>
      </p:sp>
      <p:sp>
        <p:nvSpPr>
          <p:cNvPr id="54303" name="TextBox 54302"/>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浙江工商大学统计学第九章统计指数共93页，您现在浏览的是第23页!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9394" name=""/>
          <p:cNvSpPr/>
          <p:nvPr/>
        </p:nvSpPr>
        <p:spPr>
          <a:xfrm>
            <a:off x="755650" y="692150"/>
            <a:ext cx="7316788" cy="519112"/>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800" b="1">
                <a:solidFill>
                  <a:schemeClr val="hlink"/>
                </a:solidFill>
              </a:rPr>
              <a:t>反映多种商品销售价格变动的指数公式有：</a:t>
            </a:r>
            <a:endParaRPr kumimoji="1" lang="zh-CN" altLang="en-US" sz="2800" b="1">
              <a:solidFill>
                <a:schemeClr val="hlink"/>
              </a:solidFill>
            </a:endParaRPr>
          </a:p>
        </p:txBody>
      </p:sp>
      <p:pic>
        <p:nvPicPr>
          <p:cNvPr id="59395" name=""/>
          <p:cNvPicPr/>
          <p:nvPr/>
        </p:nvPicPr>
        <p:blipFill>
          <a:blip r:embed="rId2"/>
          <a:stretch>
            <a:fillRect/>
          </a:stretch>
        </p:blipFill>
        <p:spPr>
          <a:xfrm>
            <a:off x="1676400" y="1631950"/>
            <a:ext cx="1066800" cy="942975"/>
          </a:xfrm>
          <a:prstGeom prst="rect">
            <a:avLst/>
          </a:prstGeom>
          <a:solidFill>
            <a:srgbClr val="CCFFCC"/>
          </a:solidFill>
          <a:ln>
            <a:noFill/>
            <a:miter lim="800000"/>
          </a:ln>
          <a:effectLst/>
        </p:spPr>
      </p:pic>
      <p:pic>
        <p:nvPicPr>
          <p:cNvPr id="59396" name=""/>
          <p:cNvPicPr/>
          <p:nvPr/>
        </p:nvPicPr>
        <p:blipFill>
          <a:blip r:embed="rId3"/>
          <a:stretch>
            <a:fillRect/>
          </a:stretch>
        </p:blipFill>
        <p:spPr>
          <a:xfrm>
            <a:off x="4343400" y="1600200"/>
            <a:ext cx="1033462" cy="935038"/>
          </a:xfrm>
          <a:prstGeom prst="rect">
            <a:avLst/>
          </a:prstGeom>
          <a:solidFill>
            <a:srgbClr val="CCFFCC"/>
          </a:solidFill>
          <a:ln>
            <a:noFill/>
            <a:miter lim="800000"/>
          </a:ln>
          <a:effectLst/>
        </p:spPr>
      </p:pic>
      <p:sp>
        <p:nvSpPr>
          <p:cNvPr id="59397" name=""/>
          <p:cNvSpPr/>
          <p:nvPr/>
        </p:nvSpPr>
        <p:spPr>
          <a:xfrm>
            <a:off x="1676400" y="2667000"/>
            <a:ext cx="1981200" cy="396875"/>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solidFill>
                  <a:schemeClr val="tx2"/>
                </a:solidFill>
              </a:rPr>
              <a:t>拉氏指数</a:t>
            </a:r>
            <a:endParaRPr kumimoji="1" lang="zh-CN" altLang="en-US" sz="2000" b="1">
              <a:solidFill>
                <a:schemeClr val="tx2"/>
              </a:solidFill>
            </a:endParaRPr>
          </a:p>
        </p:txBody>
      </p:sp>
      <p:sp>
        <p:nvSpPr>
          <p:cNvPr id="59398" name=""/>
          <p:cNvSpPr/>
          <p:nvPr/>
        </p:nvSpPr>
        <p:spPr>
          <a:xfrm>
            <a:off x="4343400" y="2667000"/>
            <a:ext cx="1295400" cy="396875"/>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solidFill>
                  <a:schemeClr val="tx2"/>
                </a:solidFill>
              </a:rPr>
              <a:t>派氏指数</a:t>
            </a:r>
            <a:endParaRPr kumimoji="1" lang="zh-CN" altLang="en-US" sz="2000" b="1">
              <a:solidFill>
                <a:schemeClr val="tx2"/>
              </a:solidFill>
            </a:endParaRPr>
          </a:p>
        </p:txBody>
      </p:sp>
      <p:sp>
        <p:nvSpPr>
          <p:cNvPr id="59399" name=""/>
          <p:cNvSpPr/>
          <p:nvPr/>
        </p:nvSpPr>
        <p:spPr>
          <a:xfrm>
            <a:off x="3733800" y="1752600"/>
            <a:ext cx="693738" cy="7016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sz="4000" b="1">
                <a:solidFill>
                  <a:srgbClr val="FF0000"/>
                </a:solidFill>
              </a:rPr>
              <a:t>√</a:t>
            </a:r>
            <a:endParaRPr kumimoji="1" lang="en-US" altLang="zh-CN" sz="4000" b="1">
              <a:solidFill>
                <a:srgbClr val="FF0000"/>
              </a:solidFill>
            </a:endParaRPr>
          </a:p>
        </p:txBody>
      </p:sp>
      <p:sp>
        <p:nvSpPr>
          <p:cNvPr id="59400" name=""/>
          <p:cNvSpPr/>
          <p:nvPr/>
        </p:nvSpPr>
        <p:spPr>
          <a:xfrm>
            <a:off x="1219200" y="3505200"/>
            <a:ext cx="5551488"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t>编制综合指数时的同度量因素时期的</a:t>
            </a:r>
            <a:r>
              <a:rPr kumimoji="1" lang="zh-CN" altLang="en-US" sz="2000" b="1">
                <a:solidFill>
                  <a:srgbClr val="FF33CC"/>
                </a:solidFill>
              </a:rPr>
              <a:t>固定方法</a:t>
            </a:r>
            <a:r>
              <a:rPr kumimoji="1" lang="zh-CN" altLang="en-US" sz="2000" b="1">
                <a:solidFill>
                  <a:srgbClr val="FF0000"/>
                </a:solidFill>
              </a:rPr>
              <a:t>：</a:t>
            </a:r>
            <a:endParaRPr kumimoji="1" lang="zh-CN" altLang="en-US" sz="2000" b="1">
              <a:solidFill>
                <a:srgbClr val="FF0000"/>
              </a:solidFill>
            </a:endParaRPr>
          </a:p>
        </p:txBody>
      </p:sp>
      <p:sp>
        <p:nvSpPr>
          <p:cNvPr id="59401" name=""/>
          <p:cNvSpPr/>
          <p:nvPr/>
        </p:nvSpPr>
        <p:spPr>
          <a:xfrm>
            <a:off x="684212" y="4076700"/>
            <a:ext cx="7991475" cy="406400"/>
          </a:xfrm>
          <a:prstGeom prst="rect">
            <a:avLst/>
          </a:prstGeom>
          <a:noFill/>
          <a:ln>
            <a:solidFill>
              <a:srgbClr val="CC0000"/>
            </a:solid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sz="2000" b="1">
                <a:solidFill>
                  <a:schemeClr val="tx2"/>
                </a:solidFill>
              </a:rPr>
              <a:t>1.</a:t>
            </a:r>
            <a:r>
              <a:rPr kumimoji="1" lang="zh-CN" altLang="en-US" sz="2000" b="1">
                <a:solidFill>
                  <a:schemeClr val="tx2"/>
                </a:solidFill>
              </a:rPr>
              <a:t>数量指标综合指数应以基期的质量指标为同度量因素</a:t>
            </a:r>
            <a:r>
              <a:rPr kumimoji="1" lang="en-US" altLang="zh-CN" sz="2000" b="1">
                <a:solidFill>
                  <a:schemeClr val="tx2"/>
                </a:solidFill>
              </a:rPr>
              <a:t>:</a:t>
            </a:r>
            <a:r>
              <a:rPr kumimoji="1" lang="zh-CN" altLang="en-US" sz="2000" b="1">
                <a:solidFill>
                  <a:schemeClr val="hlink"/>
                </a:solidFill>
              </a:rPr>
              <a:t>拉氏数量指数</a:t>
            </a:r>
            <a:endParaRPr kumimoji="1" lang="zh-CN" altLang="en-US" sz="2000" b="1">
              <a:solidFill>
                <a:schemeClr val="hlink"/>
              </a:solidFill>
            </a:endParaRPr>
          </a:p>
        </p:txBody>
      </p:sp>
      <p:sp>
        <p:nvSpPr>
          <p:cNvPr id="59402" name=""/>
          <p:cNvSpPr/>
          <p:nvPr/>
        </p:nvSpPr>
        <p:spPr>
          <a:xfrm>
            <a:off x="539750" y="4724400"/>
            <a:ext cx="8137525" cy="406400"/>
          </a:xfrm>
          <a:prstGeom prst="rect">
            <a:avLst/>
          </a:prstGeom>
          <a:noFill/>
          <a:ln>
            <a:solidFill>
              <a:srgbClr val="CC0000"/>
            </a:solid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sz="2000" b="1">
                <a:solidFill>
                  <a:schemeClr val="tx2"/>
                </a:solidFill>
              </a:rPr>
              <a:t>2.</a:t>
            </a:r>
            <a:r>
              <a:rPr kumimoji="1" lang="zh-CN" altLang="en-US" sz="2000" b="1">
                <a:solidFill>
                  <a:schemeClr val="tx2"/>
                </a:solidFill>
              </a:rPr>
              <a:t>质量指标综合指数应以报告期的数量指标为同度量因素</a:t>
            </a:r>
            <a:r>
              <a:rPr kumimoji="1" lang="en-US" altLang="zh-CN" sz="2000" b="1">
                <a:solidFill>
                  <a:schemeClr val="tx2"/>
                </a:solidFill>
              </a:rPr>
              <a:t>:</a:t>
            </a:r>
            <a:r>
              <a:rPr kumimoji="1" lang="zh-CN" altLang="en-US" sz="2000" b="1">
                <a:solidFill>
                  <a:schemeClr val="hlink"/>
                </a:solidFill>
              </a:rPr>
              <a:t>派氏质量指数</a:t>
            </a:r>
            <a:endParaRPr kumimoji="1" lang="zh-CN" altLang="en-US" sz="2000" b="1">
              <a:solidFill>
                <a:schemeClr val="hlink"/>
              </a:solidFill>
            </a:endParaRPr>
          </a:p>
        </p:txBody>
      </p:sp>
      <p:pic>
        <p:nvPicPr>
          <p:cNvPr id="59403" name=""/>
          <p:cNvPicPr/>
          <p:nvPr/>
        </p:nvPicPr>
        <p:blipFill>
          <a:blip r:embed="rId4"/>
          <a:stretch>
            <a:fillRect/>
          </a:stretch>
        </p:blipFill>
        <p:spPr>
          <a:xfrm>
            <a:off x="6546850" y="1609725"/>
            <a:ext cx="990600" cy="874712"/>
          </a:xfrm>
          <a:prstGeom prst="rect">
            <a:avLst/>
          </a:prstGeom>
          <a:solidFill>
            <a:srgbClr val="CCFFCC"/>
          </a:solidFill>
          <a:ln>
            <a:noFill/>
            <a:miter lim="800000"/>
          </a:ln>
          <a:effectLst/>
        </p:spPr>
      </p:pic>
      <p:sp>
        <p:nvSpPr>
          <p:cNvPr id="59404" name=""/>
          <p:cNvSpPr/>
          <p:nvPr/>
        </p:nvSpPr>
        <p:spPr>
          <a:xfrm>
            <a:off x="6211888" y="2671762"/>
            <a:ext cx="1600200" cy="396875"/>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solidFill>
                  <a:schemeClr val="tx2"/>
                </a:solidFill>
              </a:rPr>
              <a:t>不变价指数</a:t>
            </a:r>
            <a:endParaRPr kumimoji="1" lang="zh-CN" altLang="en-US" sz="2000" b="1">
              <a:solidFill>
                <a:schemeClr val="tx2"/>
              </a:solidFill>
            </a:endParaRPr>
          </a:p>
        </p:txBody>
      </p:sp>
      <p:sp>
        <p:nvSpPr>
          <p:cNvPr id="59405" name=""/>
          <p:cNvSpPr/>
          <p:nvPr/>
        </p:nvSpPr>
        <p:spPr>
          <a:xfrm rot="10800000" flipV="1">
            <a:off x="1331912" y="5445125"/>
            <a:ext cx="6911975" cy="641350"/>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3600" b="1">
                <a:latin typeface="Arial" pitchFamily="34" charset="0"/>
                <a:ea typeface="楷体_GB2312" pitchFamily="49" charset="-122"/>
              </a:rPr>
              <a:t>简单地可归纳为</a:t>
            </a:r>
            <a:r>
              <a:rPr lang="zh-CN" altLang="en-US" sz="3600" b="1">
                <a:solidFill>
                  <a:schemeClr val="tx2"/>
                </a:solidFill>
                <a:latin typeface="Arial" pitchFamily="34" charset="0"/>
                <a:ea typeface="楷体_GB2312" pitchFamily="49" charset="-122"/>
              </a:rPr>
              <a:t>“数基质报”！</a:t>
            </a:r>
            <a:endParaRPr lang="zh-CN" altLang="en-US" sz="3600" b="1">
              <a:solidFill>
                <a:schemeClr val="tx2"/>
              </a:solidFill>
              <a:latin typeface="Arial" pitchFamily="34" charset="0"/>
              <a:ea typeface="楷体_GB2312" pitchFamily="49" charset="-122"/>
            </a:endParaRPr>
          </a:p>
        </p:txBody>
      </p:sp>
      <p:sp>
        <p:nvSpPr>
          <p:cNvPr id="59406" name="Date Placeholder 1"/>
          <p:cNvSpPr>
            <a:spLocks noGrp="1"/>
          </p:cNvSpPr>
          <p:nvPr>
            <p:ph type="dt" sz="half"/>
          </p:nvPr>
        </p:nvSpPr>
        <p:spPr/>
        <p:txBody>
          <a:bodyPr/>
          <a:lstStyle/>
          <a:p>
            <a:pPr lvl="0"/>
            <a:fld id="{E5837599-750A-4E87-BCD5-A7E25F7E5783}" type="datetime1">
              <a:rPr lang="zh-CN" altLang="en-US" sz="1400">
                <a:latin typeface="Arial" pitchFamily="34" charset="0"/>
              </a:rPr>
              <a:t>2024/9/7</a:t>
            </a:fld>
            <a:endParaRPr lang="en-US" altLang="zh-CN" sz="1400">
              <a:latin typeface="Arial" pitchFamily="34" charset="0"/>
            </a:endParaRPr>
          </a:p>
        </p:txBody>
      </p:sp>
      <p:sp>
        <p:nvSpPr>
          <p:cNvPr id="59407" name="Slide Number Placeholder 3"/>
          <p:cNvSpPr>
            <a:spLocks noGrp="1"/>
          </p:cNvSpPr>
          <p:nvPr>
            <p:ph type="sldNum" sz="quarter" idx="2"/>
          </p:nvPr>
        </p:nvSpPr>
        <p:spPr/>
        <p:txBody>
          <a:bodyPr/>
          <a:lstStyle/>
          <a:p>
            <a:pPr lvl="0" algn="r"/>
            <a:fld id="{3D9C196B-4FA7-48F7-B1CB-B3FEB28433B8}" type="slidenum">
              <a:rPr lang="zh-CN" altLang="en-US" sz="1400">
                <a:latin typeface="Arial" pitchFamily="34" charset="0"/>
              </a:rPr>
              <a:t>24</a:t>
            </a:fld>
            <a:endParaRPr lang="en-US"/>
          </a:p>
        </p:txBody>
      </p:sp>
      <p:sp>
        <p:nvSpPr>
          <p:cNvPr id="59408" name="Footer Placeholder 2"/>
          <p:cNvSpPr>
            <a:spLocks noGrp="1"/>
          </p:cNvSpPr>
          <p:nvPr>
            <p:ph type="ftr" sz="quarter" idx="1"/>
          </p:nvPr>
        </p:nvSpPr>
        <p:spPr/>
        <p:txBody>
          <a:bodyPr/>
          <a:lstStyle/>
          <a:p>
            <a:pPr lvl="0" algn="ctr"/>
            <a:fld id="{6708FBEE-C6DA-4F7E-BCA3-F7809FF0DFBA}" type="footer">
              <a:rPr lang="zh-CN" altLang="en-US" sz="1400">
                <a:latin typeface="Arial" pitchFamily="34" charset="0"/>
              </a:rPr>
              <a:t/>
            </a:fld>
            <a:endParaRPr lang="en-US" altLang="zh-CN" sz="1400">
              <a:latin typeface="Arial" pitchFamily="34" charset="0"/>
            </a:endParaRPr>
          </a:p>
        </p:txBody>
      </p:sp>
      <p:sp>
        <p:nvSpPr>
          <p:cNvPr id="59409" name="TextBox 59408"/>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浙江工商大学统计学第九章统计指数共93页，您现在浏览的是第24页!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42" name=""/>
          <p:cNvSpPr/>
          <p:nvPr/>
        </p:nvSpPr>
        <p:spPr>
          <a:xfrm>
            <a:off x="684212" y="476250"/>
            <a:ext cx="4248150" cy="519112"/>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800" b="1">
                <a:solidFill>
                  <a:schemeClr val="hlink"/>
                </a:solidFill>
                <a:ea typeface="黑体" pitchFamily="2" charset="-122"/>
              </a:rPr>
              <a:t>三、综合指数分析方法</a:t>
            </a:r>
            <a:endParaRPr kumimoji="1" lang="zh-CN" altLang="en-US" sz="2800" b="1">
              <a:solidFill>
                <a:schemeClr val="hlink"/>
              </a:solidFill>
              <a:ea typeface="黑体" pitchFamily="2" charset="-122"/>
            </a:endParaRPr>
          </a:p>
        </p:txBody>
      </p:sp>
      <p:pic>
        <p:nvPicPr>
          <p:cNvPr id="61443" name=""/>
          <p:cNvPicPr/>
          <p:nvPr/>
        </p:nvPicPr>
        <p:blipFill>
          <a:blip r:embed="rId2"/>
          <a:stretch>
            <a:fillRect/>
          </a:stretch>
        </p:blipFill>
        <p:spPr>
          <a:xfrm>
            <a:off x="3059112" y="2205038"/>
            <a:ext cx="2160588" cy="1147762"/>
          </a:xfrm>
          <a:prstGeom prst="rect">
            <a:avLst/>
          </a:prstGeom>
          <a:solidFill>
            <a:srgbClr val="CCFFFF"/>
          </a:solidFill>
          <a:ln>
            <a:noFill/>
            <a:miter lim="800000"/>
          </a:ln>
          <a:effectLst/>
        </p:spPr>
      </p:pic>
      <p:sp>
        <p:nvSpPr>
          <p:cNvPr id="61444" name=""/>
          <p:cNvSpPr/>
          <p:nvPr/>
        </p:nvSpPr>
        <p:spPr>
          <a:xfrm>
            <a:off x="1066800" y="3500438"/>
            <a:ext cx="6921500" cy="822325"/>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b="1">
                <a:ea typeface="楷体_GB2312" pitchFamily="49" charset="-122"/>
              </a:rPr>
              <a:t>　　公式分子与分母的比值反映了所研究的数量指标报告期比基期相对综合变动程度。</a:t>
            </a:r>
            <a:endParaRPr kumimoji="1" lang="zh-CN" altLang="en-US" b="1">
              <a:ea typeface="楷体_GB2312" pitchFamily="49" charset="-122"/>
            </a:endParaRPr>
          </a:p>
        </p:txBody>
      </p:sp>
      <p:pic>
        <p:nvPicPr>
          <p:cNvPr id="61445" name=""/>
          <p:cNvPicPr/>
          <p:nvPr/>
        </p:nvPicPr>
        <p:blipFill>
          <a:blip r:embed="rId3"/>
          <a:stretch>
            <a:fillRect/>
          </a:stretch>
        </p:blipFill>
        <p:spPr>
          <a:xfrm>
            <a:off x="3124200" y="4572000"/>
            <a:ext cx="2667000" cy="598488"/>
          </a:xfrm>
          <a:prstGeom prst="rect">
            <a:avLst/>
          </a:prstGeom>
          <a:solidFill>
            <a:srgbClr val="CCFFFF"/>
          </a:solidFill>
          <a:ln>
            <a:noFill/>
            <a:miter lim="800000"/>
          </a:ln>
          <a:effectLst/>
        </p:spPr>
      </p:pic>
      <p:sp>
        <p:nvSpPr>
          <p:cNvPr id="61446" name=""/>
          <p:cNvSpPr/>
          <p:nvPr/>
        </p:nvSpPr>
        <p:spPr>
          <a:xfrm>
            <a:off x="1143000" y="5334000"/>
            <a:ext cx="7389812" cy="822325"/>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b="1">
                <a:ea typeface="楷体_GB2312" pitchFamily="49" charset="-122"/>
              </a:rPr>
              <a:t>　　公式分子减分母的差额，反映了由于所分析的数</a:t>
            </a:r>
            <a:endParaRPr kumimoji="1" lang="zh-CN" altLang="en-US" b="1">
              <a:ea typeface="楷体_GB2312" pitchFamily="49" charset="-122"/>
            </a:endParaRPr>
          </a:p>
          <a:p>
            <a:pPr lvl="0"/>
            <a:r>
              <a:rPr kumimoji="1" lang="zh-CN" altLang="en-US" b="1">
                <a:ea typeface="楷体_GB2312" pitchFamily="49" charset="-122"/>
              </a:rPr>
              <a:t>量指标的变动，使价值量指标增加或减少的数额。</a:t>
            </a:r>
            <a:endParaRPr kumimoji="1" lang="zh-CN" altLang="en-US" b="1">
              <a:ea typeface="楷体_GB2312" pitchFamily="49" charset="-122"/>
            </a:endParaRPr>
          </a:p>
        </p:txBody>
      </p:sp>
      <p:sp>
        <p:nvSpPr>
          <p:cNvPr id="61447" name=""/>
          <p:cNvSpPr/>
          <p:nvPr/>
        </p:nvSpPr>
        <p:spPr>
          <a:xfrm>
            <a:off x="1187450" y="1431925"/>
            <a:ext cx="4302125" cy="528638"/>
          </a:xfrm>
          <a:prstGeom prst="rect">
            <a:avLst/>
          </a:prstGeom>
          <a:solidFill>
            <a:srgbClr val="FFFFCC"/>
          </a:solidFill>
          <a:ln>
            <a:solidFill>
              <a:srgbClr val="FF0000"/>
            </a:solid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sz="2800" b="1">
                <a:latin typeface="隶书" pitchFamily="49" charset="-122"/>
                <a:ea typeface="隶书" pitchFamily="49" charset="-122"/>
              </a:rPr>
              <a:t>1</a:t>
            </a:r>
            <a:r>
              <a:rPr kumimoji="1" lang="zh-CN" altLang="en-US" sz="2800" b="1">
                <a:latin typeface="隶书" pitchFamily="49" charset="-122"/>
                <a:ea typeface="隶书" pitchFamily="49" charset="-122"/>
              </a:rPr>
              <a:t>、数量指标综合指数分析</a:t>
            </a:r>
            <a:endParaRPr kumimoji="1" lang="zh-CN" altLang="en-US" sz="2800" b="1">
              <a:latin typeface="隶书" pitchFamily="49" charset="-122"/>
              <a:ea typeface="隶书" pitchFamily="49" charset="-122"/>
            </a:endParaRPr>
          </a:p>
        </p:txBody>
      </p:sp>
      <p:sp>
        <p:nvSpPr>
          <p:cNvPr id="61448" name=""/>
          <p:cNvSpPr/>
          <p:nvPr/>
        </p:nvSpPr>
        <p:spPr>
          <a:xfrm>
            <a:off x="1116012" y="2492375"/>
            <a:ext cx="1717675"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solidFill>
                  <a:schemeClr val="tx2"/>
                </a:solidFill>
                <a:ea typeface="楷体_GB2312" pitchFamily="49" charset="-122"/>
              </a:rPr>
              <a:t>相对数分析：</a:t>
            </a:r>
            <a:endParaRPr kumimoji="1" lang="zh-CN" altLang="en-US" sz="2000" b="1">
              <a:solidFill>
                <a:schemeClr val="tx2"/>
              </a:solidFill>
              <a:ea typeface="楷体_GB2312" pitchFamily="49" charset="-122"/>
            </a:endParaRPr>
          </a:p>
        </p:txBody>
      </p:sp>
      <p:sp>
        <p:nvSpPr>
          <p:cNvPr id="61449" name=""/>
          <p:cNvSpPr/>
          <p:nvPr/>
        </p:nvSpPr>
        <p:spPr>
          <a:xfrm>
            <a:off x="1187450" y="4724400"/>
            <a:ext cx="1717675"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solidFill>
                  <a:schemeClr val="tx2"/>
                </a:solidFill>
                <a:ea typeface="楷体_GB2312" pitchFamily="49" charset="-122"/>
              </a:rPr>
              <a:t>绝对数分析：</a:t>
            </a:r>
            <a:endParaRPr kumimoji="1" lang="zh-CN" altLang="en-US" sz="2000" b="1">
              <a:solidFill>
                <a:schemeClr val="tx2"/>
              </a:solidFill>
              <a:ea typeface="楷体_GB2312" pitchFamily="49" charset="-122"/>
            </a:endParaRPr>
          </a:p>
        </p:txBody>
      </p:sp>
      <p:sp>
        <p:nvSpPr>
          <p:cNvPr id="61450" name="Date Placeholder 1"/>
          <p:cNvSpPr>
            <a:spLocks noGrp="1"/>
          </p:cNvSpPr>
          <p:nvPr>
            <p:ph type="dt" sz="half"/>
          </p:nvPr>
        </p:nvSpPr>
        <p:spPr/>
        <p:txBody>
          <a:bodyPr/>
          <a:lstStyle/>
          <a:p>
            <a:pPr lvl="0"/>
            <a:fld id="{EB95FEB6-466E-4BE9-AFAB-FA85F391EF15}" type="datetime1">
              <a:rPr lang="zh-CN" altLang="en-US" sz="1400">
                <a:latin typeface="Arial" pitchFamily="34" charset="0"/>
              </a:rPr>
              <a:t>2024/9/7</a:t>
            </a:fld>
            <a:endParaRPr lang="en-US" altLang="zh-CN" sz="1400">
              <a:latin typeface="Arial" pitchFamily="34" charset="0"/>
            </a:endParaRPr>
          </a:p>
        </p:txBody>
      </p:sp>
      <p:sp>
        <p:nvSpPr>
          <p:cNvPr id="61451" name="Slide Number Placeholder 3"/>
          <p:cNvSpPr>
            <a:spLocks noGrp="1"/>
          </p:cNvSpPr>
          <p:nvPr>
            <p:ph type="sldNum" sz="quarter" idx="2"/>
          </p:nvPr>
        </p:nvSpPr>
        <p:spPr/>
        <p:txBody>
          <a:bodyPr/>
          <a:lstStyle/>
          <a:p>
            <a:pPr lvl="0" algn="r"/>
            <a:fld id="{A33303B5-03BE-476B-8595-07771AEAE6C1}" type="slidenum">
              <a:rPr lang="zh-CN" altLang="en-US" sz="1400">
                <a:latin typeface="Arial" pitchFamily="34" charset="0"/>
              </a:rPr>
              <a:t>25</a:t>
            </a:fld>
            <a:endParaRPr lang="en-US"/>
          </a:p>
        </p:txBody>
      </p:sp>
      <p:sp>
        <p:nvSpPr>
          <p:cNvPr id="61452" name="Footer Placeholder 2"/>
          <p:cNvSpPr>
            <a:spLocks noGrp="1"/>
          </p:cNvSpPr>
          <p:nvPr>
            <p:ph type="ftr" sz="quarter" idx="1"/>
          </p:nvPr>
        </p:nvSpPr>
        <p:spPr/>
        <p:txBody>
          <a:bodyPr/>
          <a:lstStyle/>
          <a:p>
            <a:pPr lvl="0" algn="ctr"/>
            <a:fld id="{8FFE5C24-5194-44A4-8895-D11345056A0F}" type="footer">
              <a:rPr lang="zh-CN" altLang="en-US" sz="1400">
                <a:latin typeface="Arial" pitchFamily="34" charset="0"/>
              </a:rPr>
              <a:t/>
            </a:fld>
            <a:endParaRPr lang="en-US" altLang="zh-CN" sz="1400">
              <a:latin typeface="Arial" pitchFamily="34" charset="0"/>
            </a:endParaRPr>
          </a:p>
        </p:txBody>
      </p:sp>
      <p:sp>
        <p:nvSpPr>
          <p:cNvPr id="61453" name="TextBox 61452"/>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浙江工商大学统计学第九章统计指数共93页，您现在浏览的是第25页!</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2946" name=""/>
          <p:cNvPicPr/>
          <p:nvPr/>
        </p:nvPicPr>
        <p:blipFill>
          <a:blip r:embed="rId2"/>
          <a:stretch>
            <a:fillRect/>
          </a:stretch>
        </p:blipFill>
        <p:spPr>
          <a:xfrm>
            <a:off x="0" y="836612"/>
            <a:ext cx="3419475" cy="2922588"/>
          </a:xfrm>
          <a:prstGeom prst="rect">
            <a:avLst/>
          </a:prstGeom>
          <a:noFill/>
          <a:ln>
            <a:noFill/>
            <a:miter lim="800000"/>
          </a:ln>
          <a:effectLst/>
        </p:spPr>
      </p:pic>
      <p:sp>
        <p:nvSpPr>
          <p:cNvPr id="82947" name=""/>
          <p:cNvSpPr/>
          <p:nvPr/>
        </p:nvSpPr>
        <p:spPr>
          <a:xfrm>
            <a:off x="539750" y="195262"/>
            <a:ext cx="4752975" cy="641350"/>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3600" b="1">
                <a:solidFill>
                  <a:schemeClr val="hlink"/>
                </a:solidFill>
                <a:latin typeface="Arial" pitchFamily="34" charset="0"/>
                <a:ea typeface="黑体" pitchFamily="2" charset="-122"/>
              </a:rPr>
              <a:t>四、综合指数的应用</a:t>
            </a:r>
            <a:endParaRPr lang="zh-CN" altLang="en-US" sz="3600" b="1">
              <a:solidFill>
                <a:schemeClr val="hlink"/>
              </a:solidFill>
              <a:latin typeface="Arial" pitchFamily="34" charset="0"/>
              <a:ea typeface="黑体" pitchFamily="2" charset="-122"/>
            </a:endParaRPr>
          </a:p>
        </p:txBody>
      </p:sp>
      <p:sp>
        <p:nvSpPr>
          <p:cNvPr id="82948" name=""/>
          <p:cNvSpPr/>
          <p:nvPr/>
        </p:nvSpPr>
        <p:spPr>
          <a:xfrm>
            <a:off x="0" y="3876675"/>
            <a:ext cx="2627312" cy="1281112"/>
          </a:xfrm>
          <a:prstGeom prst="cloudCallout">
            <a:avLst>
              <a:gd name="adj1" fmla="val 6315"/>
              <a:gd name="adj2" fmla="val -102542"/>
            </a:avLst>
          </a:prstGeom>
          <a:solidFill>
            <a:schemeClr val="accent1"/>
          </a:solidFill>
          <a:ln>
            <a:solidFill>
              <a:schemeClr val="tx1"/>
            </a:solidFill>
            <a:miter lim="800000"/>
          </a:ln>
        </p:spPr>
        <p:txBody>
          <a:bodyPr lIns="18000" tIns="10800" rIns="18000" bIns="10800" anchor="ctr" anchorCtr="0">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a:r>
              <a:rPr lang="zh-CN" altLang="en-US" sz="2200" b="1">
                <a:latin typeface="Arial" pitchFamily="34" charset="0"/>
                <a:ea typeface="楷体_GB2312" pitchFamily="49" charset="-122"/>
              </a:rPr>
              <a:t>假如我是商店经理</a:t>
            </a:r>
            <a:r>
              <a:rPr lang="en-US" altLang="zh-CN" sz="2200" b="1">
                <a:latin typeface="Arial" pitchFamily="34" charset="0"/>
                <a:ea typeface="楷体_GB2312" pitchFamily="49" charset="-122"/>
              </a:rPr>
              <a:t>……</a:t>
            </a:r>
            <a:r>
              <a:rPr lang="zh-CN" altLang="en-US" sz="2200" b="1">
                <a:latin typeface="Arial" pitchFamily="34" charset="0"/>
                <a:ea typeface="楷体_GB2312" pitchFamily="49" charset="-122"/>
              </a:rPr>
              <a:t>？</a:t>
            </a:r>
            <a:endParaRPr lang="zh-CN" altLang="en-US" sz="2200" b="1">
              <a:latin typeface="Arial" pitchFamily="34" charset="0"/>
              <a:ea typeface="楷体_GB2312" pitchFamily="49" charset="-122"/>
            </a:endParaRPr>
          </a:p>
        </p:txBody>
      </p:sp>
      <p:sp>
        <p:nvSpPr>
          <p:cNvPr id="82949" name=""/>
          <p:cNvSpPr/>
          <p:nvPr/>
        </p:nvSpPr>
        <p:spPr>
          <a:xfrm>
            <a:off x="3059112" y="981075"/>
            <a:ext cx="5545138" cy="946150"/>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2800" b="1">
                <a:solidFill>
                  <a:schemeClr val="hlink"/>
                </a:solidFill>
                <a:latin typeface="Arial" pitchFamily="34" charset="0"/>
                <a:ea typeface="楷体_GB2312" pitchFamily="49" charset="-122"/>
              </a:rPr>
              <a:t>例</a:t>
            </a:r>
            <a:r>
              <a:rPr lang="en-US" altLang="zh-CN" sz="2800" b="1">
                <a:solidFill>
                  <a:schemeClr val="hlink"/>
                </a:solidFill>
                <a:latin typeface="Arial" pitchFamily="34" charset="0"/>
                <a:ea typeface="楷体_GB2312" pitchFamily="49" charset="-122"/>
              </a:rPr>
              <a:t>1</a:t>
            </a:r>
            <a:r>
              <a:rPr lang="zh-CN" altLang="en-US" sz="2800" b="1">
                <a:solidFill>
                  <a:schemeClr val="hlink"/>
                </a:solidFill>
                <a:latin typeface="Arial" pitchFamily="34" charset="0"/>
                <a:ea typeface="楷体_GB2312" pitchFamily="49" charset="-122"/>
              </a:rPr>
              <a:t>：某蔬菜商场四种蔬菜的销售资料如下表：</a:t>
            </a:r>
            <a:endParaRPr lang="zh-CN" altLang="en-US" sz="2800" b="1">
              <a:solidFill>
                <a:schemeClr val="hlink"/>
              </a:solidFill>
              <a:latin typeface="Arial" pitchFamily="34" charset="0"/>
              <a:ea typeface="楷体_GB2312" pitchFamily="49" charset="-122"/>
            </a:endParaRPr>
          </a:p>
        </p:txBody>
      </p:sp>
      <p:graphicFrame>
        <p:nvGraphicFramePr>
          <p:cNvPr id="82950" name=""/>
          <p:cNvGraphicFramePr>
            <a:graphicFrameLocks noGrp="1"/>
          </p:cNvGraphicFramePr>
          <p:nvPr/>
        </p:nvGraphicFramePr>
        <p:xfrm>
          <a:off x="2484438" y="2060575"/>
          <a:ext cx="6408738" cy="2696845"/>
        </p:xfrm>
        <a:graphic>
          <a:graphicData uri="http://schemas.openxmlformats.org/drawingml/2006/table">
            <a:tbl>
              <a:tblPr/>
              <a:tblGrid>
                <a:gridCol w="1281112"/>
                <a:gridCol w="1281112"/>
                <a:gridCol w="1195388"/>
                <a:gridCol w="1370012"/>
                <a:gridCol w="1281112"/>
              </a:tblGrid>
              <a:tr h="601662">
                <a:tc rowSpan="2">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000" b="1">
                          <a:solidFill>
                            <a:schemeClr val="hlink"/>
                          </a:solidFill>
                          <a:ea typeface="楷体_GB2312" pitchFamily="49" charset="-122"/>
                        </a:rPr>
                        <a:t>品种</a:t>
                      </a:r>
                      <a:endParaRPr lang="zh-CN" altLang="en-US" sz="2000" b="1">
                        <a:solidFill>
                          <a:schemeClr val="hlink"/>
                        </a:solidFill>
                        <a:ea typeface="楷体_GB2312" pitchFamily="49" charset="-122"/>
                      </a:endParaRPr>
                    </a:p>
                  </a:txBody>
                  <a:tcPr anchor="ctr">
                    <a:lnL w="28575" cap="sq">
                      <a:noFill/>
                      <a:miter lim="800000"/>
                    </a:lnL>
                    <a:lnR w="12700">
                      <a:solidFill>
                        <a:schemeClr val="tx1"/>
                      </a:solidFill>
                      <a:miter lim="800000"/>
                    </a:lnR>
                    <a:lnT w="28575" cap="sq">
                      <a:solidFill>
                        <a:schemeClr val="tx1"/>
                      </a:solidFill>
                      <a:miter lim="800000"/>
                    </a:lnT>
                    <a:lnB w="12700">
                      <a:solidFill>
                        <a:schemeClr val="tx1"/>
                      </a:solidFill>
                      <a:miter lim="800000"/>
                    </a:lnB>
                    <a:noFill/>
                  </a:tcPr>
                </a:tc>
                <a:tc gridSpan="2">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000" b="1">
                          <a:solidFill>
                            <a:schemeClr val="hlink"/>
                          </a:solidFill>
                          <a:ea typeface="楷体_GB2312" pitchFamily="49" charset="-122"/>
                        </a:rPr>
                        <a:t>销售量（</a:t>
                      </a:r>
                      <a:r>
                        <a:rPr lang="en-US" altLang="zh-CN" sz="2000" b="1">
                          <a:solidFill>
                            <a:schemeClr val="hlink"/>
                          </a:solidFill>
                          <a:ea typeface="楷体_GB2312" pitchFamily="49" charset="-122"/>
                        </a:rPr>
                        <a:t>Kg</a:t>
                      </a:r>
                      <a:r>
                        <a:rPr lang="zh-CN" altLang="en-US" sz="2000" b="1">
                          <a:solidFill>
                            <a:schemeClr val="hlink"/>
                          </a:solidFill>
                          <a:ea typeface="楷体_GB2312" pitchFamily="49" charset="-122"/>
                        </a:rPr>
                        <a:t>）</a:t>
                      </a:r>
                      <a:endParaRPr lang="zh-CN" altLang="en-US" sz="2000" b="1">
                        <a:solidFill>
                          <a:schemeClr val="hlink"/>
                        </a:solidFill>
                        <a:ea typeface="楷体_GB2312" pitchFamily="49" charset="-122"/>
                      </a:endParaRPr>
                    </a:p>
                  </a:txBody>
                  <a:tcPr anchor="ct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hMerge="1">
                  <a:txBody>
                    <a:bodyPr vert="horz" wrap="square"/>
                    <a:lstStyle/>
                    <a:p/>
                  </a:txBody>
                  <a:tcPr>
                    <a:lnR w="12700">
                      <a:miter lim="800000"/>
                    </a:lnR>
                    <a:lnT w="28575" cap="sq">
                      <a:solidFill>
                        <a:schemeClr val="tx1"/>
                      </a:solidFill>
                      <a:miter lim="800000"/>
                    </a:lnT>
                    <a:lnB w="12700">
                      <a:solidFill>
                        <a:schemeClr val="tx1"/>
                      </a:solidFill>
                      <a:miter lim="800000"/>
                    </a:lnB>
                  </a:tcPr>
                </a:tc>
                <a:tc gridSpan="2">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000" b="1">
                          <a:solidFill>
                            <a:schemeClr val="hlink"/>
                          </a:solidFill>
                          <a:ea typeface="楷体_GB2312" pitchFamily="49" charset="-122"/>
                        </a:rPr>
                        <a:t>销售价格（元</a:t>
                      </a:r>
                      <a:r>
                        <a:rPr lang="en-US" altLang="zh-CN" sz="2000" b="1">
                          <a:solidFill>
                            <a:schemeClr val="hlink"/>
                          </a:solidFill>
                          <a:ea typeface="楷体_GB2312" pitchFamily="49" charset="-122"/>
                        </a:rPr>
                        <a:t>/kg</a:t>
                      </a:r>
                      <a:r>
                        <a:rPr lang="zh-CN" altLang="en-US" sz="2000" b="1">
                          <a:solidFill>
                            <a:schemeClr val="hlink"/>
                          </a:solidFill>
                          <a:ea typeface="楷体_GB2312" pitchFamily="49" charset="-122"/>
                        </a:rPr>
                        <a:t>）</a:t>
                      </a:r>
                      <a:endParaRPr lang="zh-CN" altLang="en-US" sz="2000" b="1">
                        <a:solidFill>
                          <a:schemeClr val="hlink"/>
                        </a:solidFill>
                        <a:ea typeface="楷体_GB2312" pitchFamily="49" charset="-122"/>
                      </a:endParaRPr>
                    </a:p>
                  </a:txBody>
                  <a:tcPr anchor="ctr">
                    <a:lnL w="12700">
                      <a:solidFill>
                        <a:schemeClr val="tx1"/>
                      </a:solidFill>
                      <a:miter lim="800000"/>
                    </a:lnL>
                    <a:lnR w="28575" cap="sq">
                      <a:noFill/>
                      <a:miter lim="800000"/>
                    </a:lnR>
                    <a:lnT w="28575" cap="sq">
                      <a:solidFill>
                        <a:schemeClr val="tx1"/>
                      </a:solidFill>
                      <a:miter lim="800000"/>
                    </a:lnT>
                    <a:lnB w="12700">
                      <a:solidFill>
                        <a:schemeClr val="tx1"/>
                      </a:solidFill>
                      <a:miter lim="800000"/>
                    </a:lnB>
                    <a:noFill/>
                  </a:tcPr>
                </a:tc>
                <a:tc hMerge="1">
                  <a:txBody>
                    <a:bodyPr vert="horz" wrap="square"/>
                    <a:lstStyle/>
                    <a:p/>
                  </a:txBody>
                  <a:tcPr>
                    <a:lnR w="28575" cap="sq">
                      <a:noFill/>
                      <a:miter lim="800000"/>
                    </a:lnR>
                    <a:lnT w="28575" cap="sq">
                      <a:solidFill>
                        <a:schemeClr val="tx1"/>
                      </a:solidFill>
                      <a:miter lim="800000"/>
                    </a:lnT>
                    <a:lnB w="12700">
                      <a:solidFill>
                        <a:schemeClr val="tx1"/>
                      </a:solidFill>
                      <a:miter lim="800000"/>
                    </a:lnB>
                  </a:tcPr>
                </a:tc>
              </a:tr>
              <a:tr h="601662">
                <a:tc vMerge="1">
                  <a:txBody>
                    <a:bodyPr vert="horz" wrap="square"/>
                    <a:lstStyle/>
                    <a:p/>
                  </a:txBody>
                  <a:tcPr>
                    <a:lnL w="28575" cap="sq">
                      <a:noFill/>
                      <a:miter lim="800000"/>
                    </a:lnL>
                    <a:lnR w="12700">
                      <a:solidFill>
                        <a:schemeClr val="tx1"/>
                      </a:solidFill>
                      <a:miter lim="800000"/>
                    </a:lnR>
                    <a:lnB w="12700">
                      <a:miter lim="800000"/>
                    </a:lnB>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000" b="1">
                          <a:solidFill>
                            <a:schemeClr val="hlink"/>
                          </a:solidFill>
                          <a:ea typeface="楷体_GB2312" pitchFamily="49" charset="-122"/>
                        </a:rPr>
                        <a:t>上月</a:t>
                      </a:r>
                      <a:endParaRPr lang="zh-CN" altLang="en-US" sz="2000" b="1">
                        <a:solidFill>
                          <a:schemeClr val="hlink"/>
                        </a:solidFill>
                        <a:ea typeface="楷体_GB2312" pitchFamily="49" charset="-122"/>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000" b="1">
                          <a:solidFill>
                            <a:schemeClr val="hlink"/>
                          </a:solidFill>
                          <a:ea typeface="楷体_GB2312" pitchFamily="49" charset="-122"/>
                        </a:rPr>
                        <a:t>本月</a:t>
                      </a:r>
                      <a:endParaRPr lang="zh-CN" altLang="en-US" sz="2000" b="1">
                        <a:solidFill>
                          <a:schemeClr val="hlink"/>
                        </a:solidFill>
                        <a:ea typeface="楷体_GB2312" pitchFamily="49" charset="-122"/>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000" b="1">
                          <a:solidFill>
                            <a:schemeClr val="hlink"/>
                          </a:solidFill>
                          <a:ea typeface="楷体_GB2312" pitchFamily="49" charset="-122"/>
                        </a:rPr>
                        <a:t>上月</a:t>
                      </a:r>
                      <a:endParaRPr lang="zh-CN" altLang="en-US" sz="2000" b="1">
                        <a:solidFill>
                          <a:schemeClr val="hlink"/>
                        </a:solidFill>
                        <a:ea typeface="楷体_GB2312" pitchFamily="49" charset="-122"/>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000" b="1">
                          <a:solidFill>
                            <a:schemeClr val="hlink"/>
                          </a:solidFill>
                          <a:ea typeface="楷体_GB2312" pitchFamily="49" charset="-122"/>
                        </a:rPr>
                        <a:t>本月</a:t>
                      </a:r>
                      <a:endParaRPr lang="zh-CN" altLang="en-US" sz="2000" b="1">
                        <a:solidFill>
                          <a:schemeClr val="hlink"/>
                        </a:solidFill>
                        <a:ea typeface="楷体_GB2312" pitchFamily="49" charset="-122"/>
                      </a:endParaRPr>
                    </a:p>
                  </a:txBody>
                  <a:tcPr anchor="ctr">
                    <a:lnL w="12700">
                      <a:solidFill>
                        <a:schemeClr val="tx1"/>
                      </a:solidFill>
                      <a:miter lim="800000"/>
                    </a:lnL>
                    <a:lnR w="28575" cap="sq">
                      <a:noFill/>
                      <a:miter lim="800000"/>
                    </a:lnR>
                    <a:lnT w="12700">
                      <a:solidFill>
                        <a:schemeClr val="tx1"/>
                      </a:solidFill>
                      <a:miter lim="800000"/>
                    </a:lnT>
                    <a:lnB w="12700">
                      <a:solidFill>
                        <a:schemeClr val="tx1"/>
                      </a:solidFill>
                      <a:miter lim="800000"/>
                    </a:lnB>
                    <a:noFill/>
                  </a:tcPr>
                </a:tc>
              </a:tr>
              <a:tr h="601662">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zh-CN" altLang="en-US" sz="2000" b="1">
                          <a:solidFill>
                            <a:schemeClr val="hlink"/>
                          </a:solidFill>
                          <a:ea typeface="楷体_GB2312" pitchFamily="49" charset="-122"/>
                        </a:rPr>
                        <a:t>白菜</a:t>
                      </a:r>
                      <a:endParaRPr lang="zh-CN" altLang="en-US" sz="2000" b="1">
                        <a:solidFill>
                          <a:schemeClr val="hlink"/>
                        </a:solidFill>
                        <a:ea typeface="楷体_GB2312" pitchFamily="49" charset="-122"/>
                      </a:endParaRPr>
                    </a:p>
                    <a:p>
                      <a:pPr marL="0" lvl="0" indent="0" algn="ctr">
                        <a:buNone/>
                      </a:pPr>
                      <a:r>
                        <a:rPr lang="zh-CN" altLang="en-US" sz="2000" b="1">
                          <a:solidFill>
                            <a:schemeClr val="hlink"/>
                          </a:solidFill>
                          <a:ea typeface="楷体_GB2312" pitchFamily="49" charset="-122"/>
                        </a:rPr>
                        <a:t>黄瓜</a:t>
                      </a:r>
                      <a:endParaRPr lang="zh-CN" altLang="en-US" sz="2000" b="1">
                        <a:solidFill>
                          <a:schemeClr val="hlink"/>
                        </a:solidFill>
                        <a:ea typeface="楷体_GB2312" pitchFamily="49" charset="-122"/>
                      </a:endParaRPr>
                    </a:p>
                    <a:p>
                      <a:pPr marL="0" lvl="0" indent="0" algn="ctr">
                        <a:buNone/>
                      </a:pPr>
                      <a:r>
                        <a:rPr lang="zh-CN" altLang="en-US" sz="2000" b="1">
                          <a:solidFill>
                            <a:schemeClr val="hlink"/>
                          </a:solidFill>
                          <a:ea typeface="楷体_GB2312" pitchFamily="49" charset="-122"/>
                        </a:rPr>
                        <a:t>萝卜</a:t>
                      </a:r>
                      <a:endParaRPr lang="zh-CN" altLang="en-US" sz="2000" b="1">
                        <a:solidFill>
                          <a:schemeClr val="hlink"/>
                        </a:solidFill>
                        <a:ea typeface="楷体_GB2312" pitchFamily="49" charset="-122"/>
                      </a:endParaRPr>
                    </a:p>
                    <a:p>
                      <a:pPr marL="0" lvl="0" indent="0" algn="ctr">
                        <a:buNone/>
                      </a:pPr>
                      <a:r>
                        <a:rPr lang="zh-CN" altLang="en-US" sz="2000" b="1">
                          <a:solidFill>
                            <a:schemeClr val="hlink"/>
                          </a:solidFill>
                          <a:ea typeface="楷体_GB2312" pitchFamily="49" charset="-122"/>
                        </a:rPr>
                        <a:t>西红柿</a:t>
                      </a:r>
                      <a:endParaRPr lang="zh-CN" altLang="en-US" sz="2000" b="1">
                        <a:solidFill>
                          <a:schemeClr val="hlink"/>
                        </a:solidFill>
                        <a:ea typeface="楷体_GB2312" pitchFamily="49" charset="-122"/>
                      </a:endParaRPr>
                    </a:p>
                  </a:txBody>
                  <a:tcPr anchor="ctr">
                    <a:lnL w="28575" cap="sq">
                      <a:no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en-US" altLang="zh-CN" sz="2000" b="1">
                          <a:solidFill>
                            <a:schemeClr val="hlink"/>
                          </a:solidFill>
                          <a:ea typeface="楷体_GB2312" pitchFamily="49" charset="-122"/>
                        </a:rPr>
                        <a:t>550</a:t>
                      </a:r>
                      <a:endParaRPr lang="en-US" altLang="zh-CN" sz="2000" b="1">
                        <a:solidFill>
                          <a:schemeClr val="hlink"/>
                        </a:solidFill>
                        <a:ea typeface="楷体_GB2312" pitchFamily="49" charset="-122"/>
                      </a:endParaRPr>
                    </a:p>
                    <a:p>
                      <a:pPr marL="0" lvl="0" indent="0" algn="ctr">
                        <a:buNone/>
                      </a:pPr>
                      <a:r>
                        <a:rPr lang="en-US" altLang="zh-CN" sz="2000" b="1">
                          <a:solidFill>
                            <a:schemeClr val="hlink"/>
                          </a:solidFill>
                          <a:ea typeface="楷体_GB2312" pitchFamily="49" charset="-122"/>
                        </a:rPr>
                        <a:t>224</a:t>
                      </a:r>
                      <a:endParaRPr lang="en-US" altLang="zh-CN" sz="2000" b="1">
                        <a:solidFill>
                          <a:schemeClr val="hlink"/>
                        </a:solidFill>
                        <a:ea typeface="楷体_GB2312" pitchFamily="49" charset="-122"/>
                      </a:endParaRPr>
                    </a:p>
                    <a:p>
                      <a:pPr marL="0" lvl="0" indent="0" algn="ctr">
                        <a:buNone/>
                      </a:pPr>
                      <a:r>
                        <a:rPr lang="en-US" altLang="zh-CN" sz="2000" b="1">
                          <a:solidFill>
                            <a:schemeClr val="hlink"/>
                          </a:solidFill>
                          <a:ea typeface="楷体_GB2312" pitchFamily="49" charset="-122"/>
                        </a:rPr>
                        <a:t>308</a:t>
                      </a:r>
                      <a:endParaRPr lang="en-US" altLang="zh-CN" sz="2000" b="1">
                        <a:solidFill>
                          <a:schemeClr val="hlink"/>
                        </a:solidFill>
                        <a:ea typeface="楷体_GB2312" pitchFamily="49" charset="-122"/>
                      </a:endParaRPr>
                    </a:p>
                    <a:p>
                      <a:pPr marL="0" lvl="0" indent="0" algn="ctr">
                        <a:buNone/>
                      </a:pPr>
                      <a:r>
                        <a:rPr lang="en-US" altLang="zh-CN" sz="2000" b="1">
                          <a:solidFill>
                            <a:schemeClr val="hlink"/>
                          </a:solidFill>
                          <a:ea typeface="楷体_GB2312" pitchFamily="49" charset="-122"/>
                        </a:rPr>
                        <a:t>168</a:t>
                      </a:r>
                      <a:endParaRPr lang="en-US" altLang="zh-CN" sz="2000" b="1">
                        <a:solidFill>
                          <a:schemeClr val="hlink"/>
                        </a:solidFill>
                        <a:ea typeface="楷体_GB2312" pitchFamily="49" charset="-122"/>
                      </a:endParaRPr>
                    </a:p>
                  </a:txBody>
                  <a:tcPr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en-US" altLang="zh-CN" sz="2000" b="1">
                          <a:solidFill>
                            <a:schemeClr val="hlink"/>
                          </a:solidFill>
                          <a:ea typeface="楷体_GB2312" pitchFamily="49" charset="-122"/>
                        </a:rPr>
                        <a:t>560</a:t>
                      </a:r>
                      <a:endParaRPr lang="en-US" altLang="zh-CN" sz="2000" b="1">
                        <a:solidFill>
                          <a:schemeClr val="hlink"/>
                        </a:solidFill>
                        <a:ea typeface="楷体_GB2312" pitchFamily="49" charset="-122"/>
                      </a:endParaRPr>
                    </a:p>
                    <a:p>
                      <a:pPr marL="0" lvl="0" indent="0" algn="ctr">
                        <a:buNone/>
                      </a:pPr>
                      <a:r>
                        <a:rPr lang="en-US" altLang="zh-CN" sz="2000" b="1">
                          <a:solidFill>
                            <a:schemeClr val="hlink"/>
                          </a:solidFill>
                          <a:ea typeface="楷体_GB2312" pitchFamily="49" charset="-122"/>
                        </a:rPr>
                        <a:t>250</a:t>
                      </a:r>
                      <a:endParaRPr lang="en-US" altLang="zh-CN" sz="2000" b="1">
                        <a:solidFill>
                          <a:schemeClr val="hlink"/>
                        </a:solidFill>
                        <a:ea typeface="楷体_GB2312" pitchFamily="49" charset="-122"/>
                      </a:endParaRPr>
                    </a:p>
                    <a:p>
                      <a:pPr marL="0" lvl="0" indent="0" algn="ctr">
                        <a:buNone/>
                      </a:pPr>
                      <a:r>
                        <a:rPr lang="en-US" altLang="zh-CN" sz="2000" b="1">
                          <a:solidFill>
                            <a:schemeClr val="hlink"/>
                          </a:solidFill>
                          <a:ea typeface="楷体_GB2312" pitchFamily="49" charset="-122"/>
                        </a:rPr>
                        <a:t>320</a:t>
                      </a:r>
                      <a:endParaRPr lang="en-US" altLang="zh-CN" sz="2000" b="1">
                        <a:solidFill>
                          <a:schemeClr val="hlink"/>
                        </a:solidFill>
                        <a:ea typeface="楷体_GB2312" pitchFamily="49" charset="-122"/>
                      </a:endParaRPr>
                    </a:p>
                    <a:p>
                      <a:pPr marL="0" lvl="0" indent="0" algn="ctr">
                        <a:buNone/>
                      </a:pPr>
                      <a:r>
                        <a:rPr lang="en-US" altLang="zh-CN" sz="2000" b="1">
                          <a:solidFill>
                            <a:schemeClr val="hlink"/>
                          </a:solidFill>
                          <a:ea typeface="楷体_GB2312" pitchFamily="49" charset="-122"/>
                        </a:rPr>
                        <a:t>170</a:t>
                      </a:r>
                      <a:endParaRPr lang="en-US" altLang="zh-CN" sz="2000" b="1">
                        <a:solidFill>
                          <a:schemeClr val="hlink"/>
                        </a:solidFill>
                        <a:ea typeface="楷体_GB2312" pitchFamily="49" charset="-122"/>
                      </a:endParaRPr>
                    </a:p>
                  </a:txBody>
                  <a:tcPr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en-US" altLang="zh-CN" sz="2000" b="1">
                          <a:solidFill>
                            <a:schemeClr val="hlink"/>
                          </a:solidFill>
                          <a:ea typeface="楷体_GB2312" pitchFamily="49" charset="-122"/>
                        </a:rPr>
                        <a:t>1.6</a:t>
                      </a:r>
                      <a:endParaRPr lang="en-US" altLang="zh-CN" sz="2000" b="1">
                        <a:solidFill>
                          <a:schemeClr val="hlink"/>
                        </a:solidFill>
                        <a:ea typeface="楷体_GB2312" pitchFamily="49" charset="-122"/>
                      </a:endParaRPr>
                    </a:p>
                    <a:p>
                      <a:pPr marL="0" lvl="0" indent="0" algn="ctr">
                        <a:buNone/>
                      </a:pPr>
                      <a:r>
                        <a:rPr lang="en-US" altLang="zh-CN" sz="2000" b="1">
                          <a:solidFill>
                            <a:schemeClr val="hlink"/>
                          </a:solidFill>
                          <a:ea typeface="楷体_GB2312" pitchFamily="49" charset="-122"/>
                        </a:rPr>
                        <a:t>2.0</a:t>
                      </a:r>
                      <a:endParaRPr lang="en-US" altLang="zh-CN" sz="2000" b="1">
                        <a:solidFill>
                          <a:schemeClr val="hlink"/>
                        </a:solidFill>
                        <a:ea typeface="楷体_GB2312" pitchFamily="49" charset="-122"/>
                      </a:endParaRPr>
                    </a:p>
                    <a:p>
                      <a:pPr marL="0" lvl="0" indent="0" algn="ctr">
                        <a:buNone/>
                      </a:pPr>
                      <a:r>
                        <a:rPr lang="en-US" altLang="zh-CN" sz="2000" b="1">
                          <a:solidFill>
                            <a:schemeClr val="hlink"/>
                          </a:solidFill>
                          <a:ea typeface="楷体_GB2312" pitchFamily="49" charset="-122"/>
                        </a:rPr>
                        <a:t>1.0</a:t>
                      </a:r>
                      <a:endParaRPr lang="en-US" altLang="zh-CN" sz="2000" b="1">
                        <a:solidFill>
                          <a:schemeClr val="hlink"/>
                        </a:solidFill>
                        <a:ea typeface="楷体_GB2312" pitchFamily="49" charset="-122"/>
                      </a:endParaRPr>
                    </a:p>
                    <a:p>
                      <a:pPr marL="0" lvl="0" indent="0" algn="ctr">
                        <a:buNone/>
                      </a:pPr>
                      <a:r>
                        <a:rPr lang="en-US" altLang="zh-CN" sz="2000" b="1">
                          <a:solidFill>
                            <a:schemeClr val="hlink"/>
                          </a:solidFill>
                          <a:ea typeface="楷体_GB2312" pitchFamily="49" charset="-122"/>
                        </a:rPr>
                        <a:t>2.4</a:t>
                      </a:r>
                      <a:endParaRPr lang="en-US" altLang="zh-CN" sz="2000" b="1">
                        <a:solidFill>
                          <a:schemeClr val="hlink"/>
                        </a:solidFill>
                        <a:ea typeface="楷体_GB2312" pitchFamily="49" charset="-122"/>
                      </a:endParaRPr>
                    </a:p>
                  </a:txBody>
                  <a:tcPr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buNone/>
                      </a:pPr>
                      <a:r>
                        <a:rPr lang="en-US" altLang="zh-CN" sz="2000" b="1">
                          <a:solidFill>
                            <a:schemeClr val="hlink"/>
                          </a:solidFill>
                          <a:ea typeface="楷体_GB2312" pitchFamily="49" charset="-122"/>
                        </a:rPr>
                        <a:t>1.8</a:t>
                      </a:r>
                      <a:endParaRPr lang="en-US" altLang="zh-CN" sz="2000" b="1">
                        <a:solidFill>
                          <a:schemeClr val="hlink"/>
                        </a:solidFill>
                        <a:ea typeface="楷体_GB2312" pitchFamily="49" charset="-122"/>
                      </a:endParaRPr>
                    </a:p>
                    <a:p>
                      <a:pPr marL="0" lvl="0" indent="0" algn="ctr">
                        <a:buNone/>
                      </a:pPr>
                      <a:r>
                        <a:rPr lang="en-US" altLang="zh-CN" sz="2000" b="1">
                          <a:solidFill>
                            <a:schemeClr val="hlink"/>
                          </a:solidFill>
                          <a:ea typeface="楷体_GB2312" pitchFamily="49" charset="-122"/>
                        </a:rPr>
                        <a:t>1.9</a:t>
                      </a:r>
                      <a:endParaRPr lang="en-US" altLang="zh-CN" sz="2000" b="1">
                        <a:solidFill>
                          <a:schemeClr val="hlink"/>
                        </a:solidFill>
                        <a:ea typeface="楷体_GB2312" pitchFamily="49" charset="-122"/>
                      </a:endParaRPr>
                    </a:p>
                    <a:p>
                      <a:pPr marL="0" lvl="0" indent="0" algn="ctr">
                        <a:buNone/>
                      </a:pPr>
                      <a:r>
                        <a:rPr lang="en-US" altLang="zh-CN" sz="2000" b="1">
                          <a:solidFill>
                            <a:schemeClr val="hlink"/>
                          </a:solidFill>
                          <a:ea typeface="楷体_GB2312" pitchFamily="49" charset="-122"/>
                        </a:rPr>
                        <a:t>0.9</a:t>
                      </a:r>
                      <a:endParaRPr lang="en-US" altLang="zh-CN" sz="2000" b="1">
                        <a:solidFill>
                          <a:schemeClr val="hlink"/>
                        </a:solidFill>
                        <a:ea typeface="楷体_GB2312" pitchFamily="49" charset="-122"/>
                      </a:endParaRPr>
                    </a:p>
                    <a:p>
                      <a:pPr marL="0" lvl="0" indent="0" algn="ctr">
                        <a:buNone/>
                      </a:pPr>
                      <a:r>
                        <a:rPr lang="en-US" altLang="zh-CN" sz="2000" b="1">
                          <a:solidFill>
                            <a:schemeClr val="hlink"/>
                          </a:solidFill>
                          <a:ea typeface="楷体_GB2312" pitchFamily="49" charset="-122"/>
                        </a:rPr>
                        <a:t>3.0</a:t>
                      </a:r>
                      <a:endParaRPr lang="en-US" altLang="zh-CN" sz="2000" b="1">
                        <a:solidFill>
                          <a:schemeClr val="hlink"/>
                        </a:solidFill>
                        <a:ea typeface="楷体_GB2312" pitchFamily="49" charset="-122"/>
                      </a:endParaRPr>
                    </a:p>
                  </a:txBody>
                  <a:tcPr anchor="ctr">
                    <a:lnL w="12700">
                      <a:solidFill>
                        <a:schemeClr val="tx1"/>
                      </a:solidFill>
                      <a:miter lim="800000"/>
                    </a:lnL>
                    <a:lnR w="28575" cap="sq">
                      <a:noFill/>
                      <a:miter lim="800000"/>
                    </a:lnR>
                    <a:lnT w="12700">
                      <a:solidFill>
                        <a:schemeClr val="tx1"/>
                      </a:solidFill>
                      <a:miter lim="800000"/>
                    </a:lnT>
                    <a:lnB w="28575" cap="sq">
                      <a:solidFill>
                        <a:schemeClr val="tx1"/>
                      </a:solidFill>
                      <a:miter lim="800000"/>
                    </a:lnB>
                    <a:noFill/>
                  </a:tcPr>
                </a:tc>
              </a:tr>
            </a:tbl>
          </a:graphicData>
        </a:graphic>
      </p:graphicFrame>
      <p:sp>
        <p:nvSpPr>
          <p:cNvPr id="82974" name=""/>
          <p:cNvSpPr/>
          <p:nvPr/>
        </p:nvSpPr>
        <p:spPr>
          <a:xfrm>
            <a:off x="2700338" y="4868862"/>
            <a:ext cx="6264275" cy="519112"/>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2800" b="1">
                <a:solidFill>
                  <a:schemeClr val="tx2"/>
                </a:solidFill>
                <a:latin typeface="Arial" pitchFamily="34" charset="0"/>
                <a:ea typeface="楷体_GB2312" pitchFamily="49" charset="-122"/>
              </a:rPr>
              <a:t>你作为经理怎样看待贵店的销售变化？</a:t>
            </a:r>
            <a:endParaRPr lang="zh-CN" altLang="en-US" sz="2800" b="1">
              <a:solidFill>
                <a:schemeClr val="tx2"/>
              </a:solidFill>
              <a:latin typeface="Arial" pitchFamily="34" charset="0"/>
              <a:ea typeface="楷体_GB2312" pitchFamily="49" charset="-122"/>
            </a:endParaRPr>
          </a:p>
        </p:txBody>
      </p:sp>
      <p:sp>
        <p:nvSpPr>
          <p:cNvPr id="82975" name=""/>
          <p:cNvSpPr/>
          <p:nvPr/>
        </p:nvSpPr>
        <p:spPr>
          <a:xfrm>
            <a:off x="2211388" y="1125538"/>
            <a:ext cx="488950" cy="1223962"/>
          </a:xfrm>
          <a:prstGeom prst="rect">
            <a:avLst/>
          </a:prstGeom>
          <a:noFill/>
          <a:ln>
            <a:noFill/>
            <a:miter lim="800000"/>
          </a:ln>
        </p:spPr>
        <p:txBody>
          <a:bodyPr vert="vert">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2000" b="1">
                <a:solidFill>
                  <a:srgbClr val="CC0000"/>
                </a:solidFill>
                <a:latin typeface="Arial" pitchFamily="34" charset="0"/>
                <a:ea typeface="楷体_GB2312" pitchFamily="49" charset="-122"/>
              </a:rPr>
              <a:t>销售额？</a:t>
            </a:r>
            <a:endParaRPr lang="zh-CN" altLang="en-US" sz="2000" b="1">
              <a:solidFill>
                <a:srgbClr val="CC0000"/>
              </a:solidFill>
              <a:latin typeface="Arial" pitchFamily="34" charset="0"/>
              <a:ea typeface="楷体_GB2312" pitchFamily="49" charset="-122"/>
            </a:endParaRPr>
          </a:p>
        </p:txBody>
      </p:sp>
      <p:pic>
        <p:nvPicPr>
          <p:cNvPr id="82976" name=""/>
          <p:cNvPicPr/>
          <p:nvPr/>
        </p:nvPicPr>
        <p:blipFill>
          <a:blip r:embed="rId3"/>
          <a:stretch>
            <a:fillRect/>
          </a:stretch>
        </p:blipFill>
        <p:spPr>
          <a:xfrm>
            <a:off x="0" y="6705600"/>
            <a:ext cx="9144000" cy="152400"/>
          </a:xfrm>
          <a:prstGeom prst="rect">
            <a:avLst/>
          </a:prstGeom>
          <a:noFill/>
          <a:ln>
            <a:miter lim="800000"/>
          </a:ln>
        </p:spPr>
      </p:pic>
      <p:sp>
        <p:nvSpPr>
          <p:cNvPr id="82977" name="Date Placeholder 1"/>
          <p:cNvSpPr>
            <a:spLocks noGrp="1"/>
          </p:cNvSpPr>
          <p:nvPr>
            <p:ph type="dt" sz="half"/>
          </p:nvPr>
        </p:nvSpPr>
        <p:spPr/>
        <p:txBody>
          <a:bodyPr/>
          <a:lstStyle/>
          <a:p>
            <a:pPr lvl="0"/>
            <a:fld id="{4B683E59-1F28-4C9F-B4E9-FD7873E91BBA}" type="datetime1">
              <a:rPr lang="zh-CN" altLang="en-US" sz="1400">
                <a:latin typeface="Arial" pitchFamily="34" charset="0"/>
              </a:rPr>
              <a:t>2024/9/7</a:t>
            </a:fld>
            <a:endParaRPr lang="en-US" altLang="zh-CN" sz="1400">
              <a:latin typeface="Arial" pitchFamily="34" charset="0"/>
            </a:endParaRPr>
          </a:p>
        </p:txBody>
      </p:sp>
      <p:sp>
        <p:nvSpPr>
          <p:cNvPr id="82978" name="Slide Number Placeholder 3"/>
          <p:cNvSpPr>
            <a:spLocks noGrp="1"/>
          </p:cNvSpPr>
          <p:nvPr>
            <p:ph type="sldNum" sz="quarter" idx="2"/>
          </p:nvPr>
        </p:nvSpPr>
        <p:spPr/>
        <p:txBody>
          <a:bodyPr/>
          <a:lstStyle/>
          <a:p>
            <a:pPr lvl="0" algn="r"/>
            <a:fld id="{F5754510-5D83-438D-ACC6-BEB0825D8BA7}" type="slidenum">
              <a:rPr lang="zh-CN" altLang="en-US" sz="1400">
                <a:latin typeface="Arial" pitchFamily="34" charset="0"/>
              </a:rPr>
              <a:t>26</a:t>
            </a:fld>
            <a:endParaRPr lang="en-US"/>
          </a:p>
        </p:txBody>
      </p:sp>
      <p:sp>
        <p:nvSpPr>
          <p:cNvPr id="82979" name="Footer Placeholder 2"/>
          <p:cNvSpPr>
            <a:spLocks noGrp="1"/>
          </p:cNvSpPr>
          <p:nvPr>
            <p:ph type="ftr" sz="quarter" idx="1"/>
          </p:nvPr>
        </p:nvSpPr>
        <p:spPr/>
        <p:txBody>
          <a:bodyPr/>
          <a:lstStyle/>
          <a:p>
            <a:pPr lvl="0" algn="ctr"/>
            <a:fld id="{96499155-FDEE-48F9-A089-547D1A98CF2B}" type="footer">
              <a:rPr lang="zh-CN" altLang="en-US" sz="1400">
                <a:latin typeface="Arial" pitchFamily="34" charset="0"/>
              </a:rPr>
              <a:t/>
            </a:fld>
            <a:endParaRPr lang="en-US" altLang="zh-CN" sz="1400">
              <a:latin typeface="Arial" pitchFamily="34" charset="0"/>
            </a:endParaRPr>
          </a:p>
        </p:txBody>
      </p:sp>
      <p:sp>
        <p:nvSpPr>
          <p:cNvPr id="82980" name="TextBox 82979"/>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浙江工商大学统计学第九章统计指数共93页，您现在浏览的是第26页!</a:t>
            </a:r>
          </a:p>
        </p:txBody>
      </p:sp>
    </p:spTree>
  </p:cSld>
  <p:clrMapOvr>
    <a:masterClrMapping/>
  </p:clrMapOvr>
  <p:transition>
    <p:newsflash/>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994" name=""/>
          <p:cNvSpPr/>
          <p:nvPr/>
        </p:nvSpPr>
        <p:spPr>
          <a:xfrm>
            <a:off x="323850" y="981075"/>
            <a:ext cx="8424862" cy="4706938"/>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2800" b="1">
                <a:solidFill>
                  <a:schemeClr val="hlink"/>
                </a:solidFill>
                <a:latin typeface="Arial" pitchFamily="34" charset="0"/>
                <a:ea typeface="楷体_GB2312" pitchFamily="49" charset="-122"/>
              </a:rPr>
              <a:t>分析：本月和上月相比，总销售额增加了</a:t>
            </a:r>
            <a:endParaRPr lang="zh-CN" altLang="en-US" sz="2800" b="1">
              <a:solidFill>
                <a:schemeClr val="hlink"/>
              </a:solidFill>
              <a:latin typeface="Arial" pitchFamily="34" charset="0"/>
              <a:ea typeface="楷体_GB2312" pitchFamily="49" charset="-122"/>
            </a:endParaRPr>
          </a:p>
          <a:p>
            <a:pPr lvl="0">
              <a:spcBef>
                <a:spcPct val="50000"/>
              </a:spcBef>
            </a:pPr>
            <a:r>
              <a:rPr lang="zh-CN" altLang="en-US" sz="2800" b="1">
                <a:solidFill>
                  <a:schemeClr val="hlink"/>
                </a:solidFill>
                <a:latin typeface="Arial" pitchFamily="34" charset="0"/>
                <a:ea typeface="楷体_GB2312" pitchFamily="49" charset="-122"/>
              </a:rPr>
              <a:t>                                </a:t>
            </a:r>
            <a:endParaRPr lang="zh-CN" altLang="en-US" sz="2800" b="1">
              <a:solidFill>
                <a:schemeClr val="hlink"/>
              </a:solidFill>
              <a:latin typeface="Arial" pitchFamily="34" charset="0"/>
              <a:ea typeface="楷体_GB2312" pitchFamily="49" charset="-122"/>
            </a:endParaRPr>
          </a:p>
          <a:p>
            <a:pPr lvl="0">
              <a:spcBef>
                <a:spcPct val="50000"/>
              </a:spcBef>
            </a:pPr>
            <a:r>
              <a:rPr lang="zh-CN" altLang="en-US" sz="2800" b="1">
                <a:solidFill>
                  <a:schemeClr val="hlink"/>
                </a:solidFill>
                <a:latin typeface="Arial" pitchFamily="34" charset="0"/>
                <a:ea typeface="楷体_GB2312" pitchFamily="49" charset="-122"/>
              </a:rPr>
              <a:t>   （</a:t>
            </a:r>
            <a:r>
              <a:rPr lang="en-US" altLang="zh-CN" sz="2800" b="1">
                <a:solidFill>
                  <a:schemeClr val="hlink"/>
                </a:solidFill>
                <a:latin typeface="Arial" pitchFamily="34" charset="0"/>
                <a:ea typeface="楷体_GB2312" pitchFamily="49" charset="-122"/>
              </a:rPr>
              <a:t>560×1.8</a:t>
            </a:r>
            <a:r>
              <a:rPr lang="zh-CN" altLang="en-US" sz="2800" b="1">
                <a:solidFill>
                  <a:schemeClr val="hlink"/>
                </a:solidFill>
                <a:latin typeface="Arial" pitchFamily="34" charset="0"/>
                <a:ea typeface="楷体_GB2312" pitchFamily="49" charset="-122"/>
              </a:rPr>
              <a:t>＋</a:t>
            </a:r>
            <a:r>
              <a:rPr lang="en-US" altLang="zh-CN" sz="2800" b="1">
                <a:solidFill>
                  <a:schemeClr val="hlink"/>
                </a:solidFill>
                <a:latin typeface="Arial" pitchFamily="34" charset="0"/>
                <a:ea typeface="楷体_GB2312" pitchFamily="49" charset="-122"/>
              </a:rPr>
              <a:t>250×1.9</a:t>
            </a:r>
            <a:r>
              <a:rPr lang="zh-CN" altLang="en-US" sz="2800" b="1">
                <a:solidFill>
                  <a:schemeClr val="hlink"/>
                </a:solidFill>
                <a:latin typeface="Arial" pitchFamily="34" charset="0"/>
                <a:ea typeface="楷体_GB2312" pitchFamily="49" charset="-122"/>
              </a:rPr>
              <a:t>＋</a:t>
            </a:r>
            <a:r>
              <a:rPr lang="en-US" altLang="zh-CN" sz="2800" b="1">
                <a:solidFill>
                  <a:schemeClr val="hlink"/>
                </a:solidFill>
                <a:latin typeface="Arial" pitchFamily="34" charset="0"/>
                <a:ea typeface="楷体_GB2312" pitchFamily="49" charset="-122"/>
              </a:rPr>
              <a:t>320×0.9</a:t>
            </a:r>
            <a:r>
              <a:rPr lang="zh-CN" altLang="en-US" sz="2800" b="1">
                <a:solidFill>
                  <a:schemeClr val="hlink"/>
                </a:solidFill>
                <a:latin typeface="Arial" pitchFamily="34" charset="0"/>
                <a:ea typeface="楷体_GB2312" pitchFamily="49" charset="-122"/>
              </a:rPr>
              <a:t>＋</a:t>
            </a:r>
            <a:r>
              <a:rPr lang="en-US" altLang="zh-CN" sz="2800" b="1">
                <a:solidFill>
                  <a:schemeClr val="hlink"/>
                </a:solidFill>
                <a:latin typeface="Arial" pitchFamily="34" charset="0"/>
                <a:ea typeface="楷体_GB2312" pitchFamily="49" charset="-122"/>
              </a:rPr>
              <a:t>170×3</a:t>
            </a:r>
            <a:r>
              <a:rPr lang="zh-CN" altLang="en-US" sz="2800" b="1">
                <a:solidFill>
                  <a:schemeClr val="hlink"/>
                </a:solidFill>
                <a:latin typeface="Arial" pitchFamily="34" charset="0"/>
                <a:ea typeface="楷体_GB2312" pitchFamily="49" charset="-122"/>
              </a:rPr>
              <a:t>）</a:t>
            </a:r>
            <a:endParaRPr lang="zh-CN" altLang="en-US" sz="2800" b="1">
              <a:solidFill>
                <a:schemeClr val="hlink"/>
              </a:solidFill>
              <a:latin typeface="Arial" pitchFamily="34" charset="0"/>
              <a:ea typeface="楷体_GB2312" pitchFamily="49" charset="-122"/>
            </a:endParaRPr>
          </a:p>
          <a:p>
            <a:pPr lvl="0">
              <a:spcBef>
                <a:spcPct val="50000"/>
              </a:spcBef>
            </a:pPr>
            <a:r>
              <a:rPr lang="zh-CN" altLang="en-US" sz="2800" b="1">
                <a:solidFill>
                  <a:schemeClr val="hlink"/>
                </a:solidFill>
                <a:latin typeface="Arial" pitchFamily="34" charset="0"/>
                <a:ea typeface="楷体_GB2312" pitchFamily="49" charset="-122"/>
              </a:rPr>
              <a:t>－（</a:t>
            </a:r>
            <a:r>
              <a:rPr lang="en-US" altLang="zh-CN" sz="2800" b="1">
                <a:solidFill>
                  <a:schemeClr val="hlink"/>
                </a:solidFill>
                <a:latin typeface="Arial" pitchFamily="34" charset="0"/>
                <a:ea typeface="楷体_GB2312" pitchFamily="49" charset="-122"/>
              </a:rPr>
              <a:t>550×1.6</a:t>
            </a:r>
            <a:r>
              <a:rPr lang="zh-CN" altLang="en-US" sz="2800" b="1">
                <a:solidFill>
                  <a:schemeClr val="hlink"/>
                </a:solidFill>
                <a:latin typeface="Arial" pitchFamily="34" charset="0"/>
                <a:ea typeface="楷体_GB2312" pitchFamily="49" charset="-122"/>
              </a:rPr>
              <a:t>＋</a:t>
            </a:r>
            <a:r>
              <a:rPr lang="en-US" altLang="zh-CN" sz="2800" b="1">
                <a:solidFill>
                  <a:schemeClr val="hlink"/>
                </a:solidFill>
                <a:latin typeface="Arial" pitchFamily="34" charset="0"/>
                <a:ea typeface="楷体_GB2312" pitchFamily="49" charset="-122"/>
              </a:rPr>
              <a:t>224×2</a:t>
            </a:r>
            <a:r>
              <a:rPr lang="zh-CN" altLang="en-US" sz="2800" b="1">
                <a:solidFill>
                  <a:schemeClr val="hlink"/>
                </a:solidFill>
                <a:latin typeface="Arial" pitchFamily="34" charset="0"/>
                <a:ea typeface="楷体_GB2312" pitchFamily="49" charset="-122"/>
              </a:rPr>
              <a:t>＋</a:t>
            </a:r>
            <a:r>
              <a:rPr lang="en-US" altLang="zh-CN" sz="2800" b="1">
                <a:solidFill>
                  <a:schemeClr val="hlink"/>
                </a:solidFill>
                <a:latin typeface="Arial" pitchFamily="34" charset="0"/>
                <a:ea typeface="楷体_GB2312" pitchFamily="49" charset="-122"/>
              </a:rPr>
              <a:t>308×1</a:t>
            </a:r>
            <a:r>
              <a:rPr lang="zh-CN" altLang="en-US" sz="2800" b="1">
                <a:solidFill>
                  <a:schemeClr val="hlink"/>
                </a:solidFill>
                <a:latin typeface="Arial" pitchFamily="34" charset="0"/>
                <a:ea typeface="楷体_GB2312" pitchFamily="49" charset="-122"/>
              </a:rPr>
              <a:t>＋</a:t>
            </a:r>
            <a:r>
              <a:rPr lang="en-US" altLang="zh-CN" sz="2800" b="1">
                <a:solidFill>
                  <a:schemeClr val="hlink"/>
                </a:solidFill>
                <a:latin typeface="Arial" pitchFamily="34" charset="0"/>
                <a:ea typeface="楷体_GB2312" pitchFamily="49" charset="-122"/>
              </a:rPr>
              <a:t>168×2.4</a:t>
            </a:r>
            <a:r>
              <a:rPr lang="zh-CN" altLang="en-US" sz="2800" b="1">
                <a:solidFill>
                  <a:schemeClr val="hlink"/>
                </a:solidFill>
                <a:latin typeface="Arial" pitchFamily="34" charset="0"/>
                <a:ea typeface="楷体_GB2312" pitchFamily="49" charset="-122"/>
              </a:rPr>
              <a:t>）</a:t>
            </a:r>
            <a:endParaRPr lang="zh-CN" altLang="en-US" sz="2800" b="1">
              <a:solidFill>
                <a:schemeClr val="hlink"/>
              </a:solidFill>
              <a:latin typeface="Arial" pitchFamily="34" charset="0"/>
              <a:ea typeface="楷体_GB2312" pitchFamily="49" charset="-122"/>
            </a:endParaRPr>
          </a:p>
          <a:p>
            <a:pPr lvl="0">
              <a:spcBef>
                <a:spcPct val="50000"/>
              </a:spcBef>
            </a:pPr>
            <a:r>
              <a:rPr lang="zh-CN" altLang="en-US" sz="2800" b="1">
                <a:solidFill>
                  <a:schemeClr val="hlink"/>
                </a:solidFill>
                <a:latin typeface="Arial" pitchFamily="34" charset="0"/>
                <a:ea typeface="楷体_GB2312" pitchFamily="49" charset="-122"/>
              </a:rPr>
              <a:t>＝</a:t>
            </a:r>
            <a:r>
              <a:rPr lang="en-US" altLang="zh-CN" sz="2800" b="1">
                <a:solidFill>
                  <a:schemeClr val="hlink"/>
                </a:solidFill>
                <a:latin typeface="Arial" pitchFamily="34" charset="0"/>
                <a:ea typeface="楷体_GB2312" pitchFamily="49" charset="-122"/>
              </a:rPr>
              <a:t>2281</a:t>
            </a:r>
            <a:r>
              <a:rPr lang="zh-CN" altLang="en-US" sz="2800" b="1">
                <a:solidFill>
                  <a:schemeClr val="hlink"/>
                </a:solidFill>
                <a:latin typeface="Arial" pitchFamily="34" charset="0"/>
                <a:ea typeface="楷体_GB2312" pitchFamily="49" charset="-122"/>
              </a:rPr>
              <a:t>－</a:t>
            </a:r>
            <a:r>
              <a:rPr lang="en-US" altLang="zh-CN" sz="2800" b="1">
                <a:solidFill>
                  <a:schemeClr val="hlink"/>
                </a:solidFill>
                <a:latin typeface="Arial" pitchFamily="34" charset="0"/>
                <a:ea typeface="楷体_GB2312" pitchFamily="49" charset="-122"/>
              </a:rPr>
              <a:t>2039.2</a:t>
            </a:r>
            <a:r>
              <a:rPr lang="zh-CN" altLang="en-US" sz="2800" b="1">
                <a:solidFill>
                  <a:schemeClr val="hlink"/>
                </a:solidFill>
                <a:latin typeface="Arial" pitchFamily="34" charset="0"/>
                <a:ea typeface="楷体_GB2312" pitchFamily="49" charset="-122"/>
              </a:rPr>
              <a:t>＝</a:t>
            </a:r>
            <a:r>
              <a:rPr lang="en-US" altLang="zh-CN" sz="2800" b="1">
                <a:solidFill>
                  <a:schemeClr val="hlink"/>
                </a:solidFill>
                <a:latin typeface="Arial" pitchFamily="34" charset="0"/>
                <a:ea typeface="楷体_GB2312" pitchFamily="49" charset="-122"/>
              </a:rPr>
              <a:t>241.8</a:t>
            </a:r>
            <a:r>
              <a:rPr lang="zh-CN" altLang="en-US" sz="2800" b="1">
                <a:solidFill>
                  <a:schemeClr val="hlink"/>
                </a:solidFill>
                <a:latin typeface="Arial" pitchFamily="34" charset="0"/>
                <a:ea typeface="楷体_GB2312" pitchFamily="49" charset="-122"/>
              </a:rPr>
              <a:t>（元）</a:t>
            </a:r>
            <a:endParaRPr lang="zh-CN" altLang="en-US" sz="2800" b="1">
              <a:solidFill>
                <a:schemeClr val="hlink"/>
              </a:solidFill>
              <a:latin typeface="Arial" pitchFamily="34" charset="0"/>
              <a:ea typeface="楷体_GB2312" pitchFamily="49" charset="-122"/>
            </a:endParaRPr>
          </a:p>
          <a:p>
            <a:pPr lvl="0">
              <a:spcBef>
                <a:spcPct val="80000"/>
              </a:spcBef>
            </a:pPr>
            <a:r>
              <a:rPr lang="zh-CN" altLang="en-US" sz="2800" b="1">
                <a:solidFill>
                  <a:schemeClr val="hlink"/>
                </a:solidFill>
                <a:latin typeface="Arial" pitchFamily="34" charset="0"/>
                <a:ea typeface="楷体_GB2312" pitchFamily="49" charset="-122"/>
              </a:rPr>
              <a:t>增加的相对数为：</a:t>
            </a:r>
            <a:endParaRPr lang="zh-CN" altLang="en-US" sz="2800" b="1">
              <a:solidFill>
                <a:schemeClr val="hlink"/>
              </a:solidFill>
              <a:latin typeface="Arial" pitchFamily="34" charset="0"/>
              <a:ea typeface="楷体_GB2312" pitchFamily="49" charset="-122"/>
            </a:endParaRPr>
          </a:p>
          <a:p>
            <a:pPr lvl="0">
              <a:spcBef>
                <a:spcPct val="100000"/>
              </a:spcBef>
            </a:pPr>
            <a:r>
              <a:rPr lang="zh-CN" altLang="en-US" sz="2800" b="1">
                <a:solidFill>
                  <a:schemeClr val="hlink"/>
                </a:solidFill>
                <a:latin typeface="Arial" pitchFamily="34" charset="0"/>
                <a:ea typeface="楷体_GB2312" pitchFamily="49" charset="-122"/>
              </a:rPr>
              <a:t>    即本月比上月的销售额增加了</a:t>
            </a:r>
            <a:r>
              <a:rPr lang="en-US" altLang="zh-CN" sz="2800" b="1">
                <a:solidFill>
                  <a:schemeClr val="hlink"/>
                </a:solidFill>
                <a:latin typeface="Arial" pitchFamily="34" charset="0"/>
                <a:ea typeface="楷体_GB2312" pitchFamily="49" charset="-122"/>
              </a:rPr>
              <a:t>11.86</a:t>
            </a:r>
            <a:r>
              <a:rPr lang="zh-CN" altLang="en-US" sz="2800" b="1">
                <a:solidFill>
                  <a:schemeClr val="hlink"/>
                </a:solidFill>
                <a:latin typeface="Arial" pitchFamily="34" charset="0"/>
                <a:ea typeface="楷体_GB2312" pitchFamily="49" charset="-122"/>
              </a:rPr>
              <a:t>％。</a:t>
            </a:r>
            <a:endParaRPr lang="zh-CN" altLang="en-US" sz="2800" b="1">
              <a:solidFill>
                <a:schemeClr val="hlink"/>
              </a:solidFill>
              <a:latin typeface="Arial" pitchFamily="34" charset="0"/>
              <a:ea typeface="楷体_GB2312" pitchFamily="49" charset="-122"/>
            </a:endParaRPr>
          </a:p>
        </p:txBody>
      </p:sp>
      <p:pic>
        <p:nvPicPr>
          <p:cNvPr id="84995" name=""/>
          <p:cNvPicPr/>
          <p:nvPr/>
        </p:nvPicPr>
        <p:blipFill>
          <a:blip r:embed="rId2">
            <a:clrChange useA="0">
              <a:clrFrom>
                <a:srgbClr val="000000"/>
              </a:clrFrom>
              <a:clrTo>
                <a:schemeClr val="accent2"/>
              </a:clrTo>
            </a:clrChange>
          </a:blip>
          <a:stretch>
            <a:fillRect/>
          </a:stretch>
        </p:blipFill>
        <p:spPr>
          <a:xfrm>
            <a:off x="611188" y="1557338"/>
            <a:ext cx="2881312" cy="593725"/>
          </a:xfrm>
          <a:prstGeom prst="rect">
            <a:avLst/>
          </a:prstGeom>
          <a:solidFill>
            <a:srgbClr val="008000"/>
          </a:solidFill>
          <a:ln>
            <a:noFill/>
            <a:miter lim="800000"/>
          </a:ln>
          <a:effectLst/>
        </p:spPr>
      </p:pic>
      <p:pic>
        <p:nvPicPr>
          <p:cNvPr id="84996" name=""/>
          <p:cNvPicPr/>
          <p:nvPr/>
        </p:nvPicPr>
        <p:blipFill>
          <a:blip r:embed="rId3">
            <a:clrChange useA="0">
              <a:clrFrom>
                <a:srgbClr val="000000"/>
              </a:clrFrom>
              <a:clrTo>
                <a:schemeClr val="accent2"/>
              </a:clrTo>
            </a:clrChange>
          </a:blip>
          <a:stretch>
            <a:fillRect/>
          </a:stretch>
        </p:blipFill>
        <p:spPr>
          <a:xfrm>
            <a:off x="3203575" y="4076700"/>
            <a:ext cx="4248150" cy="1120775"/>
          </a:xfrm>
          <a:prstGeom prst="rect">
            <a:avLst/>
          </a:prstGeom>
          <a:solidFill>
            <a:srgbClr val="008000"/>
          </a:solidFill>
          <a:ln>
            <a:noFill/>
            <a:miter lim="800000"/>
          </a:ln>
          <a:effectLst/>
        </p:spPr>
      </p:pic>
      <p:pic>
        <p:nvPicPr>
          <p:cNvPr id="84997" name=""/>
          <p:cNvPicPr/>
          <p:nvPr/>
        </p:nvPicPr>
        <p:blipFill>
          <a:blip r:embed="rId4"/>
          <a:stretch>
            <a:fillRect/>
          </a:stretch>
        </p:blipFill>
        <p:spPr>
          <a:xfrm>
            <a:off x="0" y="6705600"/>
            <a:ext cx="9144000" cy="152400"/>
          </a:xfrm>
          <a:prstGeom prst="rect">
            <a:avLst/>
          </a:prstGeom>
          <a:noFill/>
          <a:ln>
            <a:miter lim="800000"/>
          </a:ln>
        </p:spPr>
      </p:pic>
      <p:sp>
        <p:nvSpPr>
          <p:cNvPr id="84998" name="Date Placeholder 1"/>
          <p:cNvSpPr>
            <a:spLocks noGrp="1"/>
          </p:cNvSpPr>
          <p:nvPr>
            <p:ph type="dt" sz="half"/>
          </p:nvPr>
        </p:nvSpPr>
        <p:spPr/>
        <p:txBody>
          <a:bodyPr/>
          <a:lstStyle/>
          <a:p>
            <a:pPr lvl="0"/>
            <a:fld id="{464F4367-D7F5-43D2-9A0D-0A7E12F8FF12}" type="datetime1">
              <a:rPr lang="zh-CN" altLang="en-US" sz="1400">
                <a:latin typeface="Arial" pitchFamily="34" charset="0"/>
              </a:rPr>
              <a:t>2024/9/7</a:t>
            </a:fld>
            <a:endParaRPr lang="en-US" altLang="zh-CN" sz="1400">
              <a:latin typeface="Arial" pitchFamily="34" charset="0"/>
            </a:endParaRPr>
          </a:p>
        </p:txBody>
      </p:sp>
      <p:sp>
        <p:nvSpPr>
          <p:cNvPr id="84999" name="Slide Number Placeholder 3"/>
          <p:cNvSpPr>
            <a:spLocks noGrp="1"/>
          </p:cNvSpPr>
          <p:nvPr>
            <p:ph type="sldNum" sz="quarter" idx="2"/>
          </p:nvPr>
        </p:nvSpPr>
        <p:spPr/>
        <p:txBody>
          <a:bodyPr/>
          <a:lstStyle/>
          <a:p>
            <a:pPr lvl="0" algn="r"/>
            <a:fld id="{0EA0CAD9-81EE-4476-84E9-EF5E64220BD4}" type="slidenum">
              <a:rPr lang="zh-CN" altLang="en-US" sz="1400">
                <a:latin typeface="Arial" pitchFamily="34" charset="0"/>
              </a:rPr>
              <a:t>27</a:t>
            </a:fld>
            <a:endParaRPr lang="en-US"/>
          </a:p>
        </p:txBody>
      </p:sp>
      <p:sp>
        <p:nvSpPr>
          <p:cNvPr id="85000" name="Footer Placeholder 2"/>
          <p:cNvSpPr>
            <a:spLocks noGrp="1"/>
          </p:cNvSpPr>
          <p:nvPr>
            <p:ph type="ftr" sz="quarter" idx="1"/>
          </p:nvPr>
        </p:nvSpPr>
        <p:spPr/>
        <p:txBody>
          <a:bodyPr/>
          <a:lstStyle/>
          <a:p>
            <a:pPr lvl="0" algn="ctr"/>
            <a:fld id="{5326EFC2-DB81-40A6-89F7-1C7772E182A1}" type="footer">
              <a:rPr lang="zh-CN" altLang="en-US" sz="1400">
                <a:latin typeface="Arial" pitchFamily="34" charset="0"/>
              </a:rPr>
              <a:t/>
            </a:fld>
            <a:endParaRPr lang="en-US" altLang="zh-CN" sz="1400">
              <a:latin typeface="Arial" pitchFamily="34" charset="0"/>
            </a:endParaRPr>
          </a:p>
        </p:txBody>
      </p:sp>
      <p:sp>
        <p:nvSpPr>
          <p:cNvPr id="85001" name="TextBox 85000"/>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浙江工商大学统计学第九章统计指数共93页，您现在浏览的是第27页!</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7042" name=""/>
          <p:cNvSpPr/>
          <p:nvPr/>
        </p:nvSpPr>
        <p:spPr>
          <a:xfrm>
            <a:off x="323850" y="549275"/>
            <a:ext cx="8459788" cy="579438"/>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3200" b="1">
                <a:solidFill>
                  <a:srgbClr val="CC0000"/>
                </a:solidFill>
                <a:latin typeface="Arial" pitchFamily="34" charset="0"/>
                <a:ea typeface="楷体_GB2312" pitchFamily="49" charset="-122"/>
              </a:rPr>
              <a:t>销售量影响（销售量指数）：</a:t>
            </a:r>
            <a:endParaRPr lang="zh-CN" altLang="en-US" sz="3200" b="1">
              <a:solidFill>
                <a:srgbClr val="CC0000"/>
              </a:solidFill>
              <a:latin typeface="Arial" pitchFamily="34" charset="0"/>
              <a:ea typeface="楷体_GB2312" pitchFamily="49" charset="-122"/>
            </a:endParaRPr>
          </a:p>
        </p:txBody>
      </p:sp>
      <p:pic>
        <p:nvPicPr>
          <p:cNvPr id="87043" name=""/>
          <p:cNvPicPr/>
          <p:nvPr/>
        </p:nvPicPr>
        <p:blipFill>
          <a:blip r:embed="rId2">
            <a:clrChange useA="0">
              <a:clrFrom>
                <a:srgbClr val="000000"/>
              </a:clrFrom>
              <a:clrTo>
                <a:schemeClr val="accent2"/>
              </a:clrTo>
            </a:clrChange>
          </a:blip>
          <a:stretch>
            <a:fillRect/>
          </a:stretch>
        </p:blipFill>
        <p:spPr>
          <a:xfrm>
            <a:off x="1066800" y="1447800"/>
            <a:ext cx="6407150" cy="2033588"/>
          </a:xfrm>
          <a:prstGeom prst="rect">
            <a:avLst/>
          </a:prstGeom>
          <a:solidFill>
            <a:srgbClr val="008000"/>
          </a:solidFill>
          <a:ln>
            <a:noFill/>
            <a:miter lim="800000"/>
          </a:ln>
          <a:effectLst/>
        </p:spPr>
      </p:pic>
      <p:sp>
        <p:nvSpPr>
          <p:cNvPr id="87044" name=""/>
          <p:cNvSpPr/>
          <p:nvPr/>
        </p:nvSpPr>
        <p:spPr>
          <a:xfrm>
            <a:off x="533400" y="3962400"/>
            <a:ext cx="8135938" cy="1844675"/>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nSpc>
                <a:spcPct val="120000"/>
              </a:lnSpc>
              <a:spcBef>
                <a:spcPct val="50000"/>
              </a:spcBef>
            </a:pPr>
            <a:r>
              <a:rPr lang="zh-CN" altLang="en-US" sz="3200" b="1">
                <a:solidFill>
                  <a:schemeClr val="hlink"/>
                </a:solidFill>
                <a:latin typeface="Arial" pitchFamily="34" charset="0"/>
                <a:ea typeface="楷体_GB2312" pitchFamily="49" charset="-122"/>
              </a:rPr>
              <a:t>表明：四种蔬菜的销售量与上月相比上升了</a:t>
            </a:r>
            <a:r>
              <a:rPr lang="en-US" altLang="zh-CN" sz="3200" b="1">
                <a:solidFill>
                  <a:schemeClr val="hlink"/>
                </a:solidFill>
                <a:latin typeface="Arial" pitchFamily="34" charset="0"/>
                <a:ea typeface="楷体_GB2312" pitchFamily="49" charset="-122"/>
              </a:rPr>
              <a:t>4.16</a:t>
            </a:r>
            <a:r>
              <a:rPr lang="zh-CN" altLang="en-US" sz="3200" b="1">
                <a:solidFill>
                  <a:schemeClr val="hlink"/>
                </a:solidFill>
                <a:latin typeface="Arial" pitchFamily="34" charset="0"/>
                <a:ea typeface="楷体_GB2312" pitchFamily="49" charset="-122"/>
              </a:rPr>
              <a:t>％， 由于销售量上升使得销售额增加了</a:t>
            </a:r>
            <a:r>
              <a:rPr lang="en-US" altLang="zh-CN" sz="3200" b="1">
                <a:solidFill>
                  <a:schemeClr val="hlink"/>
                </a:solidFill>
                <a:latin typeface="Arial" pitchFamily="34" charset="0"/>
                <a:ea typeface="楷体_GB2312" pitchFamily="49" charset="-122"/>
              </a:rPr>
              <a:t>84.8</a:t>
            </a:r>
            <a:r>
              <a:rPr lang="zh-CN" altLang="en-US" sz="3200" b="1">
                <a:solidFill>
                  <a:schemeClr val="hlink"/>
                </a:solidFill>
                <a:latin typeface="Arial" pitchFamily="34" charset="0"/>
                <a:ea typeface="楷体_GB2312" pitchFamily="49" charset="-122"/>
              </a:rPr>
              <a:t>元。</a:t>
            </a:r>
            <a:endParaRPr lang="zh-CN" altLang="en-US" sz="3200" b="1">
              <a:solidFill>
                <a:schemeClr val="hlink"/>
              </a:solidFill>
              <a:latin typeface="Arial" pitchFamily="34" charset="0"/>
              <a:ea typeface="楷体_GB2312" pitchFamily="49" charset="-122"/>
            </a:endParaRPr>
          </a:p>
        </p:txBody>
      </p:sp>
      <p:pic>
        <p:nvPicPr>
          <p:cNvPr id="87046" name=""/>
          <p:cNvPicPr/>
          <p:nvPr/>
        </p:nvPicPr>
        <p:blipFill>
          <a:blip r:embed="rId3"/>
          <a:stretch>
            <a:fillRect/>
          </a:stretch>
        </p:blipFill>
        <p:spPr>
          <a:xfrm>
            <a:off x="0" y="6705600"/>
            <a:ext cx="9144000" cy="152400"/>
          </a:xfrm>
          <a:prstGeom prst="rect">
            <a:avLst/>
          </a:prstGeom>
          <a:noFill/>
          <a:ln>
            <a:miter lim="800000"/>
          </a:ln>
        </p:spPr>
      </p:pic>
      <p:sp>
        <p:nvSpPr>
          <p:cNvPr id="87047" name="Date Placeholder 1"/>
          <p:cNvSpPr>
            <a:spLocks noGrp="1"/>
          </p:cNvSpPr>
          <p:nvPr>
            <p:ph type="dt" sz="half"/>
          </p:nvPr>
        </p:nvSpPr>
        <p:spPr/>
        <p:txBody>
          <a:bodyPr/>
          <a:lstStyle/>
          <a:p>
            <a:pPr lvl="0"/>
            <a:fld id="{08C696D1-C2DC-4DAF-8837-8B3BDA7CDFF0}" type="datetime1">
              <a:rPr lang="zh-CN" altLang="en-US" sz="1400">
                <a:latin typeface="Arial" pitchFamily="34" charset="0"/>
              </a:rPr>
              <a:t>2024/9/7</a:t>
            </a:fld>
            <a:endParaRPr lang="en-US" altLang="zh-CN" sz="1400">
              <a:latin typeface="Arial" pitchFamily="34" charset="0"/>
            </a:endParaRPr>
          </a:p>
        </p:txBody>
      </p:sp>
      <p:sp>
        <p:nvSpPr>
          <p:cNvPr id="87048" name="Slide Number Placeholder 3"/>
          <p:cNvSpPr>
            <a:spLocks noGrp="1"/>
          </p:cNvSpPr>
          <p:nvPr>
            <p:ph type="sldNum" sz="quarter" idx="2"/>
          </p:nvPr>
        </p:nvSpPr>
        <p:spPr/>
        <p:txBody>
          <a:bodyPr/>
          <a:lstStyle/>
          <a:p>
            <a:pPr lvl="0" algn="r"/>
            <a:fld id="{016767C3-B582-4D0C-BBE7-FCC4F0DBDDAF}" type="slidenum">
              <a:rPr lang="zh-CN" altLang="en-US" sz="1400">
                <a:latin typeface="Arial" pitchFamily="34" charset="0"/>
              </a:rPr>
              <a:t>28</a:t>
            </a:fld>
            <a:endParaRPr lang="en-US"/>
          </a:p>
        </p:txBody>
      </p:sp>
      <p:sp>
        <p:nvSpPr>
          <p:cNvPr id="87049" name="Footer Placeholder 2"/>
          <p:cNvSpPr>
            <a:spLocks noGrp="1"/>
          </p:cNvSpPr>
          <p:nvPr>
            <p:ph type="ftr" sz="quarter" idx="1"/>
          </p:nvPr>
        </p:nvSpPr>
        <p:spPr/>
        <p:txBody>
          <a:bodyPr/>
          <a:lstStyle/>
          <a:p>
            <a:pPr lvl="0" algn="ctr"/>
            <a:fld id="{752BD178-6CAF-4FE2-9A79-61E3DAE0DB41}" type="footer">
              <a:rPr lang="zh-CN" altLang="en-US" sz="1400">
                <a:latin typeface="Arial" pitchFamily="34" charset="0"/>
              </a:rPr>
              <a:t/>
            </a:fld>
            <a:endParaRPr lang="en-US" altLang="zh-CN" sz="1400">
              <a:latin typeface="Arial" pitchFamily="34" charset="0"/>
            </a:endParaRPr>
          </a:p>
        </p:txBody>
      </p:sp>
      <p:sp>
        <p:nvSpPr>
          <p:cNvPr id="87050" name="TextBox 87049"/>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浙江工商大学统计学第九章统计指数共93页，您现在浏览的是第28页!</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090" name=""/>
          <p:cNvSpPr/>
          <p:nvPr/>
        </p:nvSpPr>
        <p:spPr>
          <a:xfrm>
            <a:off x="468312" y="404812"/>
            <a:ext cx="8135938" cy="2195512"/>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3200" b="1">
                <a:latin typeface="Arial" pitchFamily="34" charset="0"/>
                <a:ea typeface="楷体_GB2312" pitchFamily="49" charset="-122"/>
              </a:rPr>
              <a:t>例</a:t>
            </a:r>
            <a:r>
              <a:rPr lang="en-US" altLang="zh-CN" sz="3200" b="1">
                <a:latin typeface="Arial" pitchFamily="34" charset="0"/>
                <a:ea typeface="楷体_GB2312" pitchFamily="49" charset="-122"/>
              </a:rPr>
              <a:t>2</a:t>
            </a:r>
            <a:r>
              <a:rPr lang="zh-CN" altLang="en-US" sz="3200" b="1">
                <a:latin typeface="Arial" pitchFamily="34" charset="0"/>
                <a:ea typeface="楷体_GB2312" pitchFamily="49" charset="-122"/>
              </a:rPr>
              <a:t>、股价指数的编制。综合指数是股价指数的重要编制方法之一。综合形式股价指数的编制公式：</a:t>
            </a:r>
            <a:endParaRPr lang="zh-CN" altLang="en-US" sz="3200" b="1">
              <a:latin typeface="Arial" pitchFamily="34" charset="0"/>
              <a:ea typeface="楷体_GB2312" pitchFamily="49" charset="-122"/>
            </a:endParaRPr>
          </a:p>
          <a:p>
            <a:pPr lvl="0">
              <a:spcBef>
                <a:spcPct val="50000"/>
              </a:spcBef>
            </a:pPr>
            <a:endParaRPr lang="zh-CN" altLang="en-US" sz="2800" b="1">
              <a:latin typeface="Arial" pitchFamily="34" charset="0"/>
              <a:ea typeface="楷体_GB2312" pitchFamily="49" charset="-122"/>
            </a:endParaRPr>
          </a:p>
        </p:txBody>
      </p:sp>
      <p:pic>
        <p:nvPicPr>
          <p:cNvPr id="89091" name=""/>
          <p:cNvPicPr/>
          <p:nvPr/>
        </p:nvPicPr>
        <p:blipFill>
          <a:blip r:embed="rId2">
            <a:clrChange useA="0">
              <a:clrFrom>
                <a:srgbClr val="000000"/>
              </a:clrFrom>
              <a:clrTo>
                <a:schemeClr val="accent2"/>
              </a:clrTo>
            </a:clrChange>
          </a:blip>
          <a:stretch>
            <a:fillRect/>
          </a:stretch>
        </p:blipFill>
        <p:spPr>
          <a:xfrm>
            <a:off x="2987675" y="2205038"/>
            <a:ext cx="1873250" cy="1206500"/>
          </a:xfrm>
          <a:prstGeom prst="rect">
            <a:avLst/>
          </a:prstGeom>
          <a:solidFill>
            <a:srgbClr val="008000"/>
          </a:solidFill>
          <a:ln>
            <a:noFill/>
            <a:miter lim="800000"/>
          </a:ln>
          <a:effectLst/>
        </p:spPr>
      </p:pic>
      <p:sp>
        <p:nvSpPr>
          <p:cNvPr id="89092" name=""/>
          <p:cNvSpPr/>
          <p:nvPr/>
        </p:nvSpPr>
        <p:spPr>
          <a:xfrm>
            <a:off x="539750" y="3789362"/>
            <a:ext cx="8064500" cy="2286000"/>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2800" b="1">
                <a:solidFill>
                  <a:schemeClr val="accent2"/>
                </a:solidFill>
                <a:latin typeface="Arial" pitchFamily="34" charset="0"/>
                <a:ea typeface="楷体_GB2312" pitchFamily="49" charset="-122"/>
              </a:rPr>
              <a:t>    </a:t>
            </a:r>
            <a:r>
              <a:rPr lang="zh-CN" altLang="en-US" sz="3200" b="1">
                <a:solidFill>
                  <a:schemeClr val="hlink"/>
                </a:solidFill>
                <a:latin typeface="Arial" pitchFamily="34" charset="0"/>
                <a:ea typeface="楷体_GB2312" pitchFamily="49" charset="-122"/>
              </a:rPr>
              <a:t>其中，</a:t>
            </a:r>
            <a:r>
              <a:rPr lang="en-US" altLang="zh-CN" sz="3200" b="1">
                <a:solidFill>
                  <a:schemeClr val="hlink"/>
                </a:solidFill>
                <a:latin typeface="Arial" pitchFamily="34" charset="0"/>
                <a:ea typeface="楷体_GB2312" pitchFamily="49" charset="-122"/>
              </a:rPr>
              <a:t>p</a:t>
            </a:r>
            <a:r>
              <a:rPr lang="zh-CN" altLang="en-US" sz="3200" b="1">
                <a:solidFill>
                  <a:schemeClr val="hlink"/>
                </a:solidFill>
                <a:latin typeface="Arial" pitchFamily="34" charset="0"/>
                <a:ea typeface="楷体_GB2312" pitchFamily="49" charset="-122"/>
              </a:rPr>
              <a:t>表示股票价格，</a:t>
            </a:r>
            <a:r>
              <a:rPr lang="en-US" altLang="zh-CN" sz="3200" b="1">
                <a:solidFill>
                  <a:schemeClr val="hlink"/>
                </a:solidFill>
                <a:latin typeface="Arial" pitchFamily="34" charset="0"/>
                <a:ea typeface="楷体_GB2312" pitchFamily="49" charset="-122"/>
              </a:rPr>
              <a:t>q</a:t>
            </a:r>
            <a:r>
              <a:rPr lang="zh-CN" altLang="en-US" sz="3200" b="1">
                <a:solidFill>
                  <a:schemeClr val="hlink"/>
                </a:solidFill>
                <a:latin typeface="Arial" pitchFamily="34" charset="0"/>
                <a:ea typeface="楷体_GB2312" pitchFamily="49" charset="-122"/>
              </a:rPr>
              <a:t>表示相应股票在基期的发行量（或交易量）。</a:t>
            </a:r>
            <a:endParaRPr lang="zh-CN" altLang="en-US" sz="3200" b="1">
              <a:solidFill>
                <a:schemeClr val="hlink"/>
              </a:solidFill>
              <a:latin typeface="Arial" pitchFamily="34" charset="0"/>
              <a:ea typeface="楷体_GB2312" pitchFamily="49" charset="-122"/>
            </a:endParaRPr>
          </a:p>
          <a:p>
            <a:pPr lvl="0">
              <a:spcBef>
                <a:spcPct val="50000"/>
              </a:spcBef>
            </a:pPr>
            <a:r>
              <a:rPr lang="zh-CN" altLang="en-US" sz="3200" b="1">
                <a:solidFill>
                  <a:schemeClr val="hlink"/>
                </a:solidFill>
                <a:latin typeface="Arial" pitchFamily="34" charset="0"/>
                <a:ea typeface="楷体_GB2312" pitchFamily="49" charset="-122"/>
              </a:rPr>
              <a:t>    我国的上证指数、香港恒生指数、美国</a:t>
            </a:r>
            <a:r>
              <a:rPr lang="en-US" altLang="zh-CN" sz="3200" b="1">
                <a:solidFill>
                  <a:schemeClr val="hlink"/>
                </a:solidFill>
                <a:latin typeface="Arial" pitchFamily="34" charset="0"/>
                <a:ea typeface="楷体_GB2312" pitchFamily="49" charset="-122"/>
              </a:rPr>
              <a:t>SP</a:t>
            </a:r>
            <a:r>
              <a:rPr lang="zh-CN" altLang="en-US" sz="3200" b="1">
                <a:solidFill>
                  <a:schemeClr val="hlink"/>
                </a:solidFill>
                <a:latin typeface="Arial" pitchFamily="34" charset="0"/>
                <a:ea typeface="楷体_GB2312" pitchFamily="49" charset="-122"/>
              </a:rPr>
              <a:t>指数都是采用此法编制的。</a:t>
            </a:r>
            <a:endParaRPr lang="zh-CN" altLang="en-US" sz="3200" b="1">
              <a:solidFill>
                <a:schemeClr val="hlink"/>
              </a:solidFill>
              <a:latin typeface="Arial" pitchFamily="34" charset="0"/>
              <a:ea typeface="楷体_GB2312" pitchFamily="49" charset="-122"/>
            </a:endParaRPr>
          </a:p>
        </p:txBody>
      </p:sp>
      <p:pic>
        <p:nvPicPr>
          <p:cNvPr id="89094" name=""/>
          <p:cNvPicPr/>
          <p:nvPr/>
        </p:nvPicPr>
        <p:blipFill>
          <a:blip r:embed="rId3"/>
          <a:stretch>
            <a:fillRect/>
          </a:stretch>
        </p:blipFill>
        <p:spPr>
          <a:xfrm>
            <a:off x="0" y="6781800"/>
            <a:ext cx="9144000" cy="152400"/>
          </a:xfrm>
          <a:prstGeom prst="rect">
            <a:avLst/>
          </a:prstGeom>
          <a:noFill/>
          <a:ln>
            <a:miter lim="800000"/>
          </a:ln>
        </p:spPr>
      </p:pic>
      <p:sp>
        <p:nvSpPr>
          <p:cNvPr id="89095" name="Date Placeholder 1"/>
          <p:cNvSpPr>
            <a:spLocks noGrp="1"/>
          </p:cNvSpPr>
          <p:nvPr>
            <p:ph type="dt" sz="half"/>
          </p:nvPr>
        </p:nvSpPr>
        <p:spPr/>
        <p:txBody>
          <a:bodyPr/>
          <a:lstStyle/>
          <a:p>
            <a:pPr lvl="0"/>
            <a:fld id="{943DEDA2-62D5-4E01-A9F6-A571E5A30DF1}" type="datetime1">
              <a:rPr lang="zh-CN" altLang="en-US" sz="1400">
                <a:latin typeface="Arial" pitchFamily="34" charset="0"/>
              </a:rPr>
              <a:t>2024/9/7</a:t>
            </a:fld>
            <a:endParaRPr lang="en-US" altLang="zh-CN" sz="1400">
              <a:latin typeface="Arial" pitchFamily="34" charset="0"/>
            </a:endParaRPr>
          </a:p>
        </p:txBody>
      </p:sp>
      <p:sp>
        <p:nvSpPr>
          <p:cNvPr id="89096" name="Slide Number Placeholder 3"/>
          <p:cNvSpPr>
            <a:spLocks noGrp="1"/>
          </p:cNvSpPr>
          <p:nvPr>
            <p:ph type="sldNum" sz="quarter" idx="2"/>
          </p:nvPr>
        </p:nvSpPr>
        <p:spPr/>
        <p:txBody>
          <a:bodyPr/>
          <a:lstStyle/>
          <a:p>
            <a:pPr lvl="0" algn="r"/>
            <a:fld id="{77AE1E99-1F8B-43C5-AD9F-B6070CAFA61A}" type="slidenum">
              <a:rPr lang="zh-CN" altLang="en-US" sz="1400">
                <a:latin typeface="Arial" pitchFamily="34" charset="0"/>
              </a:rPr>
              <a:t>29</a:t>
            </a:fld>
            <a:endParaRPr lang="en-US"/>
          </a:p>
        </p:txBody>
      </p:sp>
      <p:sp>
        <p:nvSpPr>
          <p:cNvPr id="89097" name="Footer Placeholder 2"/>
          <p:cNvSpPr>
            <a:spLocks noGrp="1"/>
          </p:cNvSpPr>
          <p:nvPr>
            <p:ph type="ftr" sz="quarter" idx="1"/>
          </p:nvPr>
        </p:nvSpPr>
        <p:spPr/>
        <p:txBody>
          <a:bodyPr/>
          <a:lstStyle/>
          <a:p>
            <a:pPr lvl="0" algn="ctr"/>
            <a:fld id="{EA14F96E-1F8C-4550-B745-C862B9561F42}" type="footer">
              <a:rPr lang="zh-CN" altLang="en-US" sz="1400">
                <a:latin typeface="Arial" pitchFamily="34" charset="0"/>
              </a:rPr>
              <a:t/>
            </a:fld>
            <a:endParaRPr lang="en-US" altLang="zh-CN" sz="1400">
              <a:latin typeface="Arial" pitchFamily="34" charset="0"/>
            </a:endParaRPr>
          </a:p>
        </p:txBody>
      </p:sp>
      <p:sp>
        <p:nvSpPr>
          <p:cNvPr id="89098" name="TextBox 89097"/>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浙江工商大学统计学第九章统计指数共93页，您现在浏览的是第29页!</a:t>
            </a:r>
          </a:p>
        </p:txBody>
      </p:sp>
    </p:spTree>
  </p:cSld>
  <p:clrMapOvr>
    <a:masterClrMapping/>
  </p:clrMapOvr>
  <mc:AlternateContent>
    <mc:Choice xmlns:p14="http://schemas.microsoft.com/office/powerpoint/2010/main" Requires="p14">
      <p:transition p14:dur="800">
        <p:circle/>
      </p:transition>
    </mc:Choice>
    <mc:Fallback>
      <p:transition>
        <p:circle/>
      </p:transition>
    </mc:Fallback>
  </mc:AlternateConten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02"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pitchFamily="34" charset="0"/>
                <a:ea typeface="宋体" pitchFamily="2" charset="-122"/>
              </a:defRPr>
            </a:lvl1pPr>
          </a:lstStyle>
          <a:p>
            <a:pPr lvl="0" algn="l"/>
            <a:r>
              <a:rPr lang="zh-CN" altLang="en-US" sz="3200" b="1">
                <a:ea typeface="黑体" pitchFamily="2" charset="-122"/>
              </a:rPr>
              <a:t>一、平均指数的概念及特点</a:t>
            </a:r>
            <a:endParaRPr lang="zh-CN" altLang="en-US" sz="3200" b="1">
              <a:ea typeface="黑体" pitchFamily="2" charset="-122"/>
            </a:endParaRPr>
          </a:p>
        </p:txBody>
      </p:sp>
      <p:sp>
        <p:nvSpPr>
          <p:cNvPr id="153603" name=""/>
          <p:cNvSpPr/>
          <p:nvPr>
            <p:ph type="body" idx="4294967295"/>
          </p:nvPr>
        </p:nvSpPr>
        <p:spPr>
          <a:xfrm>
            <a:off x="609600" y="1600200"/>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2000" b="0" i="0" u="none" baseline="0">
                <a:solidFill>
                  <a:schemeClr val="tx1"/>
                </a:solidFill>
                <a:latin typeface="Arial" pitchFamily="34" charset="0"/>
                <a:ea typeface="宋体" pitchFamily="2" charset="-122"/>
              </a:defRPr>
            </a:lvl5pPr>
          </a:lstStyle>
          <a:p>
            <a:pPr lvl="0">
              <a:buNone/>
            </a:pPr>
            <a:r>
              <a:rPr lang="en-US" altLang="zh-CN" sz="2800" b="1">
                <a:solidFill>
                  <a:schemeClr val="hlink"/>
                </a:solidFill>
              </a:rPr>
              <a:t>1.</a:t>
            </a:r>
            <a:r>
              <a:rPr lang="zh-CN" altLang="en-US" sz="2800" b="1">
                <a:solidFill>
                  <a:schemeClr val="hlink"/>
                </a:solidFill>
              </a:rPr>
              <a:t>概念：</a:t>
            </a:r>
            <a:r>
              <a:rPr lang="zh-CN" altLang="en-US" sz="2800" b="1"/>
              <a:t>是通过个体指数采用加权算术平均数或加权调和平均数编制总指数的一种方法。</a:t>
            </a:r>
            <a:endParaRPr lang="zh-CN" altLang="en-US" sz="2800" b="1"/>
          </a:p>
          <a:p>
            <a:pPr lvl="0">
              <a:buNone/>
            </a:pPr>
            <a:endParaRPr lang="zh-CN" altLang="en-US" sz="2800" b="1"/>
          </a:p>
          <a:p>
            <a:pPr lvl="0">
              <a:buNone/>
            </a:pPr>
            <a:r>
              <a:rPr lang="en-US" altLang="zh-CN" sz="2800" b="1">
                <a:solidFill>
                  <a:schemeClr val="hlink"/>
                </a:solidFill>
              </a:rPr>
              <a:t>2.</a:t>
            </a:r>
            <a:r>
              <a:rPr lang="zh-CN" altLang="en-US" sz="2800" b="1">
                <a:solidFill>
                  <a:schemeClr val="hlink"/>
                </a:solidFill>
              </a:rPr>
              <a:t>特点</a:t>
            </a:r>
            <a:r>
              <a:rPr lang="zh-CN" altLang="en-US" sz="2800" b="1"/>
              <a:t>：先计算出个体指数</a:t>
            </a:r>
            <a:r>
              <a:rPr lang="zh-CN" altLang="en-US" sz="2800" b="1">
                <a:sym typeface="Wingdings" pitchFamily="2" charset="2"/>
              </a:rPr>
              <a:t>以基期或报告数的总值为权数加权平均或调和平均总指数</a:t>
            </a:r>
            <a:endParaRPr lang="zh-CN" altLang="en-US" sz="2800" b="1">
              <a:sym typeface="Wingdings" pitchFamily="2" charset="2"/>
            </a:endParaRPr>
          </a:p>
          <a:p>
            <a:pPr lvl="0">
              <a:buNone/>
            </a:pPr>
            <a:r>
              <a:rPr lang="zh-CN" altLang="en-US" sz="2800" b="1">
                <a:sym typeface="Wingdings" pitchFamily="2" charset="2"/>
              </a:rPr>
              <a:t>　　</a:t>
            </a:r>
            <a:r>
              <a:rPr lang="zh-CN" altLang="en-US" sz="2800" b="1">
                <a:solidFill>
                  <a:schemeClr val="tx2"/>
                </a:solidFill>
                <a:sym typeface="Wingdings" pitchFamily="2" charset="2"/>
              </a:rPr>
              <a:t>即“先对比、后平均”的方式　</a:t>
            </a:r>
            <a:endParaRPr lang="zh-CN" altLang="en-US" sz="2800" b="1">
              <a:solidFill>
                <a:schemeClr val="tx2"/>
              </a:solidFill>
              <a:sym typeface="Wingdings" pitchFamily="2" charset="2"/>
            </a:endParaRPr>
          </a:p>
          <a:p>
            <a:pPr lvl="0">
              <a:buNone/>
            </a:pPr>
            <a:r>
              <a:rPr lang="en-US" altLang="zh-CN" sz="2800" b="1">
                <a:sym typeface="Wingdings" pitchFamily="2" charset="2"/>
              </a:rPr>
              <a:t>3.</a:t>
            </a:r>
            <a:r>
              <a:rPr lang="zh-CN" altLang="en-US" sz="2800" b="1">
                <a:sym typeface="Wingdings" pitchFamily="2" charset="2"/>
              </a:rPr>
              <a:t>平均指数是总指数中的一种，两者既有联系又有区别。</a:t>
            </a:r>
            <a:endParaRPr lang="zh-CN" altLang="en-US" sz="2800" b="1">
              <a:sym typeface="Wingdings" pitchFamily="2" charset="2"/>
            </a:endParaRPr>
          </a:p>
          <a:p>
            <a:pPr lvl="0">
              <a:buNone/>
            </a:pPr>
            <a:r>
              <a:rPr lang="zh-CN" altLang="en-US" sz="2800" b="1">
                <a:sym typeface="Wingdings" pitchFamily="2" charset="2"/>
              </a:rPr>
              <a:t>　　公式是变形关系；两者出发点不同</a:t>
            </a:r>
            <a:endParaRPr lang="zh-CN" altLang="en-US" sz="2800" b="1"/>
          </a:p>
        </p:txBody>
      </p:sp>
      <p:sp>
        <p:nvSpPr>
          <p:cNvPr id="153604" name="Date Placeholder 3"/>
          <p:cNvSpPr>
            <a:spLocks noGrp="1"/>
          </p:cNvSpPr>
          <p:nvPr>
            <p:ph type="dt" sz="half" idx="2"/>
          </p:nvPr>
        </p:nvSpPr>
        <p:spPr/>
        <p:txBody>
          <a:bodyPr/>
          <a:lstStyle/>
          <a:p>
            <a:pPr lvl="0"/>
            <a:fld id="{EEAB3D2B-6A8C-42CA-AA8A-A18980D56B28}" type="datetime1">
              <a:rPr lang="zh-CN" altLang="en-US" sz="1400">
                <a:latin typeface="Arial" pitchFamily="34" charset="0"/>
              </a:rPr>
              <a:t>2024/9/7</a:t>
            </a:fld>
            <a:endParaRPr lang="en-US" altLang="zh-CN" sz="1400">
              <a:latin typeface="Arial" pitchFamily="34" charset="0"/>
            </a:endParaRPr>
          </a:p>
        </p:txBody>
      </p:sp>
      <p:sp>
        <p:nvSpPr>
          <p:cNvPr id="153605" name="Slide Number Placeholder 5"/>
          <p:cNvSpPr>
            <a:spLocks noGrp="1"/>
          </p:cNvSpPr>
          <p:nvPr>
            <p:ph type="sldNum" sz="quarter" idx="4"/>
          </p:nvPr>
        </p:nvSpPr>
        <p:spPr/>
        <p:txBody>
          <a:bodyPr/>
          <a:lstStyle/>
          <a:p>
            <a:pPr lvl="0" algn="r"/>
            <a:fld id="{37E1129B-4A7D-4A05-8432-FCD342E698BA}" type="slidenum">
              <a:rPr lang="zh-CN" altLang="en-US" sz="1400">
                <a:latin typeface="Arial" pitchFamily="34" charset="0"/>
              </a:rPr>
              <a:t>30</a:t>
            </a:fld>
            <a:endParaRPr lang="en-US"/>
          </a:p>
        </p:txBody>
      </p:sp>
      <p:sp>
        <p:nvSpPr>
          <p:cNvPr id="153606" name="Footer Placeholder 4"/>
          <p:cNvSpPr>
            <a:spLocks noGrp="1"/>
          </p:cNvSpPr>
          <p:nvPr>
            <p:ph type="ftr" sz="quarter" idx="3"/>
          </p:nvPr>
        </p:nvSpPr>
        <p:spPr/>
        <p:txBody>
          <a:bodyPr/>
          <a:lstStyle/>
          <a:p>
            <a:pPr lvl="0" algn="ctr"/>
            <a:fld id="{AE9BF431-5F59-4A65-B87D-57C3B686F230}" type="footer">
              <a:rPr lang="zh-CN" altLang="en-US" sz="1400">
                <a:latin typeface="Arial" pitchFamily="34" charset="0"/>
              </a:rPr>
              <a:t/>
            </a:fld>
            <a:endParaRPr lang="en-US" altLang="zh-CN" sz="1400">
              <a:latin typeface="Arial" pitchFamily="34" charset="0"/>
            </a:endParaRPr>
          </a:p>
        </p:txBody>
      </p:sp>
      <p:sp>
        <p:nvSpPr>
          <p:cNvPr id="153607" name="TextBox 153606"/>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浙江工商大学统计学第九章统计指数共93页，您现在浏览的是第30页!</a:t>
            </a: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8306" name=""/>
          <p:cNvSpPr/>
          <p:nvPr/>
        </p:nvSpPr>
        <p:spPr>
          <a:xfrm>
            <a:off x="900112" y="1484312"/>
            <a:ext cx="3402012" cy="457200"/>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b="1">
                <a:latin typeface="楷体_GB2312" pitchFamily="49" charset="-122"/>
                <a:ea typeface="楷体_GB2312" pitchFamily="49" charset="-122"/>
              </a:rPr>
              <a:t>2</a:t>
            </a:r>
            <a:r>
              <a:rPr kumimoji="1" lang="zh-CN" altLang="en-US" b="1">
                <a:latin typeface="楷体_GB2312" pitchFamily="49" charset="-122"/>
                <a:ea typeface="楷体_GB2312" pitchFamily="49" charset="-122"/>
              </a:rPr>
              <a:t>、加权调和平均指数：</a:t>
            </a:r>
            <a:endParaRPr kumimoji="1" lang="zh-CN" altLang="en-US" b="1">
              <a:latin typeface="楷体_GB2312" pitchFamily="49" charset="-122"/>
              <a:ea typeface="楷体_GB2312" pitchFamily="49" charset="-122"/>
            </a:endParaRPr>
          </a:p>
        </p:txBody>
      </p:sp>
      <p:pic>
        <p:nvPicPr>
          <p:cNvPr id="98307" name=""/>
          <p:cNvPicPr/>
          <p:nvPr/>
        </p:nvPicPr>
        <p:blipFill>
          <a:blip r:embed="rId2"/>
          <a:stretch>
            <a:fillRect/>
          </a:stretch>
        </p:blipFill>
        <p:spPr>
          <a:xfrm>
            <a:off x="4787900" y="1412875"/>
            <a:ext cx="1944688" cy="1192212"/>
          </a:xfrm>
          <a:prstGeom prst="rect">
            <a:avLst/>
          </a:prstGeom>
          <a:solidFill>
            <a:srgbClr val="CCFF66"/>
          </a:solidFill>
          <a:ln>
            <a:noFill/>
            <a:miter lim="800000"/>
          </a:ln>
          <a:effectLst/>
        </p:spPr>
      </p:pic>
      <p:sp>
        <p:nvSpPr>
          <p:cNvPr id="98308" name=""/>
          <p:cNvSpPr/>
          <p:nvPr/>
        </p:nvSpPr>
        <p:spPr>
          <a:xfrm>
            <a:off x="4427538" y="3089275"/>
            <a:ext cx="4249738" cy="82232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b="1">
                <a:ea typeface="楷体_GB2312" pitchFamily="49" charset="-122"/>
              </a:rPr>
              <a:t>表示</a:t>
            </a:r>
            <a:r>
              <a:rPr kumimoji="1" lang="zh-CN" altLang="en-US" b="1" u="sng">
                <a:ea typeface="楷体_GB2312" pitchFamily="49" charset="-122"/>
              </a:rPr>
              <a:t>质量指标个体指数</a:t>
            </a:r>
            <a:r>
              <a:rPr kumimoji="1" lang="zh-CN" altLang="en-US" b="1">
                <a:ea typeface="楷体_GB2312" pitchFamily="49" charset="-122"/>
              </a:rPr>
              <a:t>，</a:t>
            </a:r>
            <a:endParaRPr kumimoji="1" lang="zh-CN" altLang="en-US" b="1">
              <a:ea typeface="楷体_GB2312" pitchFamily="49" charset="-122"/>
            </a:endParaRPr>
          </a:p>
          <a:p>
            <a:pPr lvl="0"/>
            <a:r>
              <a:rPr kumimoji="1" lang="en-US" altLang="zh-CN" b="1">
                <a:ea typeface="楷体_GB2312" pitchFamily="49" charset="-122"/>
              </a:rPr>
              <a:t>q</a:t>
            </a:r>
            <a:r>
              <a:rPr kumimoji="1" lang="en-US" altLang="zh-CN" b="1" baseline="-25000">
                <a:ea typeface="楷体_GB2312" pitchFamily="49" charset="-122"/>
              </a:rPr>
              <a:t>1</a:t>
            </a:r>
            <a:r>
              <a:rPr kumimoji="1" lang="en-US" altLang="zh-CN" b="1">
                <a:ea typeface="楷体_GB2312" pitchFamily="49" charset="-122"/>
              </a:rPr>
              <a:t>p</a:t>
            </a:r>
            <a:r>
              <a:rPr kumimoji="1" lang="en-US" altLang="zh-CN" b="1" baseline="-25000">
                <a:ea typeface="楷体_GB2312" pitchFamily="49" charset="-122"/>
              </a:rPr>
              <a:t>1</a:t>
            </a:r>
            <a:r>
              <a:rPr kumimoji="1" lang="en-US" altLang="zh-CN" b="1">
                <a:ea typeface="楷体_GB2312" pitchFamily="49" charset="-122"/>
              </a:rPr>
              <a:t> </a:t>
            </a:r>
            <a:r>
              <a:rPr kumimoji="1" lang="zh-CN" altLang="en-US" b="1">
                <a:ea typeface="楷体_GB2312" pitchFamily="49" charset="-122"/>
              </a:rPr>
              <a:t>表示 报告期价值量指标。</a:t>
            </a:r>
            <a:endParaRPr kumimoji="1" lang="zh-CN" altLang="en-US" b="1">
              <a:ea typeface="楷体_GB2312" pitchFamily="49" charset="-122"/>
            </a:endParaRPr>
          </a:p>
        </p:txBody>
      </p:sp>
      <p:sp>
        <p:nvSpPr>
          <p:cNvPr id="98309" name=""/>
          <p:cNvSpPr/>
          <p:nvPr/>
        </p:nvSpPr>
        <p:spPr>
          <a:xfrm>
            <a:off x="900112" y="4508500"/>
            <a:ext cx="7696200" cy="1187450"/>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b="1">
                <a:ea typeface="楷体_GB2312" pitchFamily="49" charset="-122"/>
              </a:rPr>
              <a:t>　平均指数是总指数的另一种计算形式，因此通过编制平均指数的两个指数公式，也可以反映数量指标的总变动和质量指标的总变动。</a:t>
            </a:r>
            <a:endParaRPr kumimoji="1" lang="zh-CN" altLang="en-US" b="1">
              <a:ea typeface="楷体_GB2312" pitchFamily="49" charset="-122"/>
            </a:endParaRPr>
          </a:p>
        </p:txBody>
      </p:sp>
      <p:sp>
        <p:nvSpPr>
          <p:cNvPr id="98310" name=""/>
          <p:cNvSpPr/>
          <p:nvPr/>
        </p:nvSpPr>
        <p:spPr>
          <a:xfrm>
            <a:off x="1331912" y="3284538"/>
            <a:ext cx="1206500"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ea typeface="楷体_GB2312" pitchFamily="49" charset="-122"/>
              </a:rPr>
              <a:t>公式中：</a:t>
            </a:r>
            <a:endParaRPr kumimoji="1" lang="zh-CN" altLang="en-US" sz="2000" b="1">
              <a:ea typeface="楷体_GB2312" pitchFamily="49" charset="-122"/>
            </a:endParaRPr>
          </a:p>
        </p:txBody>
      </p:sp>
      <p:pic>
        <p:nvPicPr>
          <p:cNvPr id="98311" name=""/>
          <p:cNvPicPr/>
          <p:nvPr/>
        </p:nvPicPr>
        <p:blipFill>
          <a:blip r:embed="rId3"/>
          <a:stretch>
            <a:fillRect/>
          </a:stretch>
        </p:blipFill>
        <p:spPr>
          <a:xfrm>
            <a:off x="2771775" y="3141662"/>
            <a:ext cx="865188" cy="863600"/>
          </a:xfrm>
          <a:prstGeom prst="rect">
            <a:avLst/>
          </a:prstGeom>
          <a:solidFill>
            <a:srgbClr val="CCFF66"/>
          </a:solidFill>
          <a:ln>
            <a:noFill/>
            <a:miter lim="800000"/>
          </a:ln>
          <a:effectLst/>
        </p:spPr>
      </p:pic>
      <p:sp>
        <p:nvSpPr>
          <p:cNvPr id="98312" name="Date Placeholder 1"/>
          <p:cNvSpPr>
            <a:spLocks noGrp="1"/>
          </p:cNvSpPr>
          <p:nvPr>
            <p:ph type="dt" sz="half"/>
          </p:nvPr>
        </p:nvSpPr>
        <p:spPr/>
        <p:txBody>
          <a:bodyPr/>
          <a:lstStyle/>
          <a:p>
            <a:pPr lvl="0"/>
            <a:fld id="{605294A7-D1EC-4F7F-8201-D038CA045BDB}" type="datetime1">
              <a:rPr lang="zh-CN" altLang="en-US" sz="1400">
                <a:latin typeface="Arial" pitchFamily="34" charset="0"/>
              </a:rPr>
              <a:t>2024/9/7</a:t>
            </a:fld>
            <a:endParaRPr lang="en-US" altLang="zh-CN" sz="1400">
              <a:latin typeface="Arial" pitchFamily="34" charset="0"/>
            </a:endParaRPr>
          </a:p>
        </p:txBody>
      </p:sp>
      <p:sp>
        <p:nvSpPr>
          <p:cNvPr id="98313" name="Slide Number Placeholder 3"/>
          <p:cNvSpPr>
            <a:spLocks noGrp="1"/>
          </p:cNvSpPr>
          <p:nvPr>
            <p:ph type="sldNum" sz="quarter" idx="2"/>
          </p:nvPr>
        </p:nvSpPr>
        <p:spPr/>
        <p:txBody>
          <a:bodyPr/>
          <a:lstStyle/>
          <a:p>
            <a:pPr lvl="0" algn="r"/>
            <a:fld id="{5149DC50-A754-4C7B-A09F-7F7F83F6AF4D}" type="slidenum">
              <a:rPr lang="zh-CN" altLang="en-US" sz="1400">
                <a:latin typeface="Arial" pitchFamily="34" charset="0"/>
              </a:rPr>
              <a:t>31</a:t>
            </a:fld>
            <a:endParaRPr lang="en-US"/>
          </a:p>
        </p:txBody>
      </p:sp>
      <p:sp>
        <p:nvSpPr>
          <p:cNvPr id="98314" name="Footer Placeholder 2"/>
          <p:cNvSpPr>
            <a:spLocks noGrp="1"/>
          </p:cNvSpPr>
          <p:nvPr>
            <p:ph type="ftr" sz="quarter" idx="1"/>
          </p:nvPr>
        </p:nvSpPr>
        <p:spPr/>
        <p:txBody>
          <a:bodyPr/>
          <a:lstStyle/>
          <a:p>
            <a:pPr lvl="0" algn="ctr"/>
            <a:fld id="{52E80528-4A2B-453A-BA42-8EEEBA3717A4}" type="footer">
              <a:rPr lang="zh-CN" altLang="en-US" sz="1400">
                <a:latin typeface="Arial" pitchFamily="34" charset="0"/>
              </a:rPr>
              <a:t/>
            </a:fld>
            <a:endParaRPr lang="en-US" altLang="zh-CN" sz="1400">
              <a:latin typeface="Arial" pitchFamily="34" charset="0"/>
            </a:endParaRPr>
          </a:p>
        </p:txBody>
      </p:sp>
      <p:sp>
        <p:nvSpPr>
          <p:cNvPr id="98315" name="TextBox 98314"/>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浙江工商大学统计学第九章统计指数共93页，您现在浏览的是第31页!</a:t>
            </a: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354" name=""/>
          <p:cNvSpPr/>
          <p:nvPr/>
        </p:nvSpPr>
        <p:spPr>
          <a:xfrm>
            <a:off x="1042988" y="1125538"/>
            <a:ext cx="3810000" cy="466725"/>
          </a:xfrm>
          <a:prstGeom prst="rect">
            <a:avLst/>
          </a:prstGeom>
          <a:solidFill>
            <a:srgbClr val="FFFFCC"/>
          </a:solidFill>
          <a:ln>
            <a:solidFill>
              <a:schemeClr val="hlink"/>
            </a:solid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b="1">
                <a:latin typeface="楷体_GB2312" pitchFamily="49" charset="-122"/>
                <a:ea typeface="楷体_GB2312" pitchFamily="49" charset="-122"/>
              </a:rPr>
              <a:t>2</a:t>
            </a:r>
            <a:r>
              <a:rPr kumimoji="1" lang="zh-CN" altLang="en-US" b="1">
                <a:latin typeface="楷体_GB2312" pitchFamily="49" charset="-122"/>
                <a:ea typeface="楷体_GB2312" pitchFamily="49" charset="-122"/>
              </a:rPr>
              <a:t>、调和平均数指数的应用 </a:t>
            </a:r>
            <a:endParaRPr kumimoji="1" lang="zh-CN" altLang="en-US" b="1">
              <a:latin typeface="楷体_GB2312" pitchFamily="49" charset="-122"/>
              <a:ea typeface="楷体_GB2312" pitchFamily="49" charset="-122"/>
            </a:endParaRPr>
          </a:p>
        </p:txBody>
      </p:sp>
      <p:pic>
        <p:nvPicPr>
          <p:cNvPr id="100355" name=""/>
          <p:cNvPicPr/>
          <p:nvPr/>
        </p:nvPicPr>
        <p:blipFill>
          <a:blip r:embed="rId2"/>
          <a:stretch>
            <a:fillRect/>
          </a:stretch>
        </p:blipFill>
        <p:spPr>
          <a:xfrm>
            <a:off x="914400" y="2133600"/>
            <a:ext cx="1563688" cy="1009650"/>
          </a:xfrm>
          <a:prstGeom prst="rect">
            <a:avLst/>
          </a:prstGeom>
          <a:solidFill>
            <a:srgbClr val="CCFF66"/>
          </a:solidFill>
          <a:ln>
            <a:noFill/>
            <a:miter lim="800000"/>
          </a:ln>
          <a:effectLst/>
        </p:spPr>
      </p:pic>
      <p:cxnSp>
        <p:nvCxnSpPr>
          <p:cNvPr id="100356" name=""/>
          <p:cNvCxnSpPr/>
          <p:nvPr/>
        </p:nvCxnSpPr>
        <p:spPr>
          <a:xfrm>
            <a:off x="2590800" y="2514600"/>
            <a:ext cx="533400" cy="0"/>
          </a:xfrm>
          <a:prstGeom prst="line">
            <a:avLst/>
          </a:prstGeom>
          <a:noFill/>
          <a:ln>
            <a:solidFill>
              <a:schemeClr val="tx1"/>
            </a:solidFill>
            <a:miter lim="800000"/>
            <a:tailEnd type="triangle"/>
          </a:ln>
        </p:spPr>
      </p:cxnSp>
      <p:pic>
        <p:nvPicPr>
          <p:cNvPr id="100357" name=""/>
          <p:cNvPicPr/>
          <p:nvPr/>
        </p:nvPicPr>
        <p:blipFill>
          <a:blip r:embed="rId3"/>
          <a:stretch>
            <a:fillRect/>
          </a:stretch>
        </p:blipFill>
        <p:spPr>
          <a:xfrm>
            <a:off x="3276600" y="2143125"/>
            <a:ext cx="1981200" cy="1057275"/>
          </a:xfrm>
          <a:prstGeom prst="rect">
            <a:avLst/>
          </a:prstGeom>
          <a:solidFill>
            <a:srgbClr val="CCFF66"/>
          </a:solidFill>
          <a:ln>
            <a:noFill/>
            <a:miter lim="800000"/>
          </a:ln>
          <a:effectLst/>
        </p:spPr>
      </p:pic>
      <p:cxnSp>
        <p:nvCxnSpPr>
          <p:cNvPr id="100358" name=""/>
          <p:cNvCxnSpPr/>
          <p:nvPr/>
        </p:nvCxnSpPr>
        <p:spPr>
          <a:xfrm>
            <a:off x="5486400" y="2590800"/>
            <a:ext cx="533400" cy="0"/>
          </a:xfrm>
          <a:prstGeom prst="line">
            <a:avLst/>
          </a:prstGeom>
          <a:noFill/>
          <a:ln>
            <a:solidFill>
              <a:schemeClr val="tx1"/>
            </a:solidFill>
            <a:miter lim="800000"/>
            <a:tailEnd type="triangle"/>
          </a:ln>
        </p:spPr>
      </p:cxnSp>
      <p:pic>
        <p:nvPicPr>
          <p:cNvPr id="100359" name=""/>
          <p:cNvPicPr/>
          <p:nvPr/>
        </p:nvPicPr>
        <p:blipFill>
          <a:blip r:embed="rId4"/>
          <a:stretch>
            <a:fillRect/>
          </a:stretch>
        </p:blipFill>
        <p:spPr>
          <a:xfrm>
            <a:off x="6172200" y="2133600"/>
            <a:ext cx="1447800" cy="995362"/>
          </a:xfrm>
          <a:prstGeom prst="rect">
            <a:avLst/>
          </a:prstGeom>
          <a:solidFill>
            <a:srgbClr val="CCFF66"/>
          </a:solidFill>
          <a:ln>
            <a:noFill/>
            <a:miter lim="800000"/>
          </a:ln>
          <a:effectLst/>
        </p:spPr>
      </p:pic>
      <p:sp>
        <p:nvSpPr>
          <p:cNvPr id="100360" name=""/>
          <p:cNvSpPr/>
          <p:nvPr/>
        </p:nvSpPr>
        <p:spPr>
          <a:xfrm>
            <a:off x="685800" y="3352800"/>
            <a:ext cx="2209800" cy="396875"/>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t>调和平均数指数</a:t>
            </a:r>
            <a:endParaRPr kumimoji="1" lang="zh-CN" altLang="en-US" sz="2000" b="1"/>
          </a:p>
        </p:txBody>
      </p:sp>
      <p:sp>
        <p:nvSpPr>
          <p:cNvPr id="100361" name=""/>
          <p:cNvSpPr/>
          <p:nvPr/>
        </p:nvSpPr>
        <p:spPr>
          <a:xfrm>
            <a:off x="3352800" y="3352800"/>
            <a:ext cx="1462088" cy="7016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t>将个体指数</a:t>
            </a:r>
            <a:endParaRPr kumimoji="1" lang="zh-CN" altLang="en-US" sz="2000" b="1"/>
          </a:p>
          <a:p>
            <a:pPr lvl="0"/>
            <a:r>
              <a:rPr kumimoji="1" lang="zh-CN" altLang="en-US" sz="2000" b="1"/>
              <a:t>代入公式</a:t>
            </a:r>
            <a:endParaRPr kumimoji="1" lang="zh-CN" altLang="en-US" sz="2000" b="1"/>
          </a:p>
        </p:txBody>
      </p:sp>
      <p:pic>
        <p:nvPicPr>
          <p:cNvPr id="100362" name=""/>
          <p:cNvPicPr/>
          <p:nvPr/>
        </p:nvPicPr>
        <p:blipFill>
          <a:blip r:embed="rId5"/>
          <a:stretch>
            <a:fillRect/>
          </a:stretch>
        </p:blipFill>
        <p:spPr>
          <a:xfrm>
            <a:off x="4932362" y="3429000"/>
            <a:ext cx="647700" cy="647700"/>
          </a:xfrm>
          <a:prstGeom prst="rect">
            <a:avLst/>
          </a:prstGeom>
          <a:solidFill>
            <a:srgbClr val="CCFF66"/>
          </a:solidFill>
          <a:ln>
            <a:noFill/>
            <a:miter lim="800000"/>
          </a:ln>
          <a:effectLst/>
        </p:spPr>
      </p:pic>
      <p:sp>
        <p:nvSpPr>
          <p:cNvPr id="100363" name=""/>
          <p:cNvSpPr/>
          <p:nvPr/>
        </p:nvSpPr>
        <p:spPr>
          <a:xfrm>
            <a:off x="6172200" y="3429000"/>
            <a:ext cx="2286000" cy="396875"/>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t>质量指标综合指数</a:t>
            </a:r>
            <a:endParaRPr kumimoji="1" lang="zh-CN" altLang="en-US" sz="2000" b="1"/>
          </a:p>
        </p:txBody>
      </p:sp>
      <p:sp>
        <p:nvSpPr>
          <p:cNvPr id="100364" name=""/>
          <p:cNvSpPr/>
          <p:nvPr/>
        </p:nvSpPr>
        <p:spPr>
          <a:xfrm>
            <a:off x="755650" y="4508500"/>
            <a:ext cx="7391400" cy="1373188"/>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800" b="1">
                <a:solidFill>
                  <a:srgbClr val="00129A"/>
                </a:solidFill>
                <a:ea typeface="楷体_GB2312" pitchFamily="49" charset="-122"/>
              </a:rPr>
              <a:t>　推导结果表明：由调和平均数指数可以推导出质量指标综合指数，因此调和平均数指数</a:t>
            </a:r>
            <a:r>
              <a:rPr kumimoji="1" lang="zh-CN" altLang="en-US" sz="2800" b="1">
                <a:solidFill>
                  <a:schemeClr val="tx2"/>
                </a:solidFill>
                <a:ea typeface="楷体_GB2312" pitchFamily="49" charset="-122"/>
              </a:rPr>
              <a:t>反映的是质量指标的总变动。</a:t>
            </a:r>
            <a:endParaRPr kumimoji="1" lang="zh-CN" altLang="en-US" sz="2800" b="1">
              <a:solidFill>
                <a:schemeClr val="tx2"/>
              </a:solidFill>
              <a:ea typeface="楷体_GB2312" pitchFamily="49" charset="-122"/>
            </a:endParaRPr>
          </a:p>
        </p:txBody>
      </p:sp>
      <p:sp>
        <p:nvSpPr>
          <p:cNvPr id="100365" name="Date Placeholder 1"/>
          <p:cNvSpPr>
            <a:spLocks noGrp="1"/>
          </p:cNvSpPr>
          <p:nvPr>
            <p:ph type="dt" sz="half"/>
          </p:nvPr>
        </p:nvSpPr>
        <p:spPr/>
        <p:txBody>
          <a:bodyPr/>
          <a:lstStyle/>
          <a:p>
            <a:pPr lvl="0"/>
            <a:fld id="{53750A35-941E-4E7E-9C47-B1B654625B03}" type="datetime1">
              <a:rPr lang="zh-CN" altLang="en-US" sz="1400">
                <a:latin typeface="Arial" pitchFamily="34" charset="0"/>
              </a:rPr>
              <a:t>2024/9/7</a:t>
            </a:fld>
            <a:endParaRPr lang="en-US" altLang="zh-CN" sz="1400">
              <a:latin typeface="Arial" pitchFamily="34" charset="0"/>
            </a:endParaRPr>
          </a:p>
        </p:txBody>
      </p:sp>
      <p:sp>
        <p:nvSpPr>
          <p:cNvPr id="100366" name="Slide Number Placeholder 3"/>
          <p:cNvSpPr>
            <a:spLocks noGrp="1"/>
          </p:cNvSpPr>
          <p:nvPr>
            <p:ph type="sldNum" sz="quarter" idx="2"/>
          </p:nvPr>
        </p:nvSpPr>
        <p:spPr/>
        <p:txBody>
          <a:bodyPr/>
          <a:lstStyle/>
          <a:p>
            <a:pPr lvl="0" algn="r"/>
            <a:fld id="{707C689E-C8D8-4382-8F12-43B2AB2C1E9D}" type="slidenum">
              <a:rPr lang="zh-CN" altLang="en-US" sz="1400">
                <a:latin typeface="Arial" pitchFamily="34" charset="0"/>
              </a:rPr>
              <a:t>32</a:t>
            </a:fld>
            <a:endParaRPr lang="en-US"/>
          </a:p>
        </p:txBody>
      </p:sp>
      <p:sp>
        <p:nvSpPr>
          <p:cNvPr id="100367" name="Footer Placeholder 2"/>
          <p:cNvSpPr>
            <a:spLocks noGrp="1"/>
          </p:cNvSpPr>
          <p:nvPr>
            <p:ph type="ftr" sz="quarter" idx="1"/>
          </p:nvPr>
        </p:nvSpPr>
        <p:spPr/>
        <p:txBody>
          <a:bodyPr/>
          <a:lstStyle/>
          <a:p>
            <a:pPr lvl="0" algn="ctr"/>
            <a:fld id="{234B2268-BB9C-49EB-8020-5CB53495F471}" type="footer">
              <a:rPr lang="zh-CN" altLang="en-US" sz="1400">
                <a:latin typeface="Arial" pitchFamily="34" charset="0"/>
              </a:rPr>
              <a:t/>
            </a:fld>
            <a:endParaRPr lang="en-US" altLang="zh-CN" sz="1400">
              <a:latin typeface="Arial" pitchFamily="34" charset="0"/>
            </a:endParaRPr>
          </a:p>
        </p:txBody>
      </p:sp>
      <p:sp>
        <p:nvSpPr>
          <p:cNvPr id="100368" name="TextBox 100367"/>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浙江工商大学统计学第九章统计指数共93页，您现在浏览的是第32页!</a:t>
            </a: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02" name=""/>
          <p:cNvSpPr/>
          <p:nvPr/>
        </p:nvSpPr>
        <p:spPr>
          <a:xfrm>
            <a:off x="1447800" y="938212"/>
            <a:ext cx="4779962" cy="457200"/>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b="1">
                <a:solidFill>
                  <a:srgbClr val="CC0000"/>
                </a:solidFill>
                <a:ea typeface="楷体_GB2312" pitchFamily="49" charset="-122"/>
              </a:rPr>
              <a:t>例：</a:t>
            </a:r>
            <a:r>
              <a:rPr kumimoji="1" lang="zh-CN" altLang="en-US" b="1">
                <a:ea typeface="楷体_GB2312" pitchFamily="49" charset="-122"/>
              </a:rPr>
              <a:t>有三种产品的生产资料如下：</a:t>
            </a:r>
            <a:endParaRPr kumimoji="1" lang="zh-CN" altLang="en-US" b="1">
              <a:ea typeface="楷体_GB2312" pitchFamily="49" charset="-122"/>
            </a:endParaRPr>
          </a:p>
        </p:txBody>
      </p:sp>
      <p:grpSp>
        <p:nvGrpSpPr>
          <p:cNvPr id="102403" name=""/>
          <p:cNvGrpSpPr/>
          <p:nvPr/>
        </p:nvGrpSpPr>
        <p:grpSpPr>
          <a:xfrm>
            <a:off x="1547812" y="1628775"/>
            <a:ext cx="5791200" cy="2947988"/>
            <a:chOff x="960" y="880"/>
            <a:chExt cx="4032" cy="2193"/>
          </a:xfrm>
        </p:grpSpPr>
        <p:sp>
          <p:nvSpPr>
            <p:cNvPr id="102404" name=""/>
            <p:cNvSpPr/>
            <p:nvPr/>
          </p:nvSpPr>
          <p:spPr>
            <a:xfrm>
              <a:off x="2544" y="2656"/>
              <a:ext cx="976" cy="417"/>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sz="2000"/>
                <a:t>120</a:t>
              </a:r>
              <a:endParaRPr kumimoji="1" lang="en-US" altLang="zh-CN" sz="2000"/>
            </a:p>
          </p:txBody>
        </p:sp>
        <p:sp>
          <p:nvSpPr>
            <p:cNvPr id="102405" name=""/>
            <p:cNvSpPr/>
            <p:nvPr/>
          </p:nvSpPr>
          <p:spPr>
            <a:xfrm>
              <a:off x="2544" y="1684"/>
              <a:ext cx="976" cy="972"/>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sz="2000"/>
                <a:t>45</a:t>
              </a:r>
              <a:endParaRPr kumimoji="1" lang="en-US" altLang="zh-CN" sz="2000"/>
            </a:p>
            <a:p>
              <a:pPr lvl="0"/>
              <a:r>
                <a:rPr kumimoji="1" lang="en-US" altLang="zh-CN" sz="2000"/>
                <a:t>     60</a:t>
              </a:r>
              <a:endParaRPr kumimoji="1" lang="en-US" altLang="zh-CN" sz="2000"/>
            </a:p>
            <a:p>
              <a:pPr lvl="0"/>
              <a:r>
                <a:rPr kumimoji="1" lang="en-US" altLang="zh-CN" sz="2000"/>
                <a:t>     15</a:t>
              </a:r>
              <a:endParaRPr kumimoji="1" lang="en-US" altLang="zh-CN" sz="2000"/>
            </a:p>
          </p:txBody>
        </p:sp>
        <p:sp>
          <p:nvSpPr>
            <p:cNvPr id="102406" name=""/>
            <p:cNvSpPr/>
            <p:nvPr/>
          </p:nvSpPr>
          <p:spPr>
            <a:xfrm>
              <a:off x="2544" y="1296"/>
              <a:ext cx="976" cy="388"/>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zh-CN" altLang="en-US" sz="2000"/>
                <a:t>报告期</a:t>
              </a:r>
              <a:endParaRPr kumimoji="1" lang="zh-CN" altLang="en-US" sz="2000"/>
            </a:p>
          </p:txBody>
        </p:sp>
        <p:sp>
          <p:nvSpPr>
            <p:cNvPr id="102407" name=""/>
            <p:cNvSpPr/>
            <p:nvPr/>
          </p:nvSpPr>
          <p:spPr>
            <a:xfrm>
              <a:off x="1584" y="1296"/>
              <a:ext cx="960" cy="388"/>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zh-CN" altLang="en-US" sz="2000"/>
                <a:t>基期</a:t>
              </a:r>
              <a:endParaRPr kumimoji="1" lang="zh-CN" altLang="en-US" sz="2000"/>
            </a:p>
          </p:txBody>
        </p:sp>
        <p:sp>
          <p:nvSpPr>
            <p:cNvPr id="102408" name=""/>
            <p:cNvSpPr/>
            <p:nvPr/>
          </p:nvSpPr>
          <p:spPr>
            <a:xfrm>
              <a:off x="3520" y="2656"/>
              <a:ext cx="1472" cy="417"/>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a:t>—</a:t>
              </a:r>
              <a:endParaRPr kumimoji="1" lang="en-US" altLang="zh-CN"/>
            </a:p>
          </p:txBody>
        </p:sp>
        <p:sp>
          <p:nvSpPr>
            <p:cNvPr id="102409" name=""/>
            <p:cNvSpPr/>
            <p:nvPr/>
          </p:nvSpPr>
          <p:spPr>
            <a:xfrm>
              <a:off x="1584" y="2656"/>
              <a:ext cx="960" cy="417"/>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sz="2000"/>
                <a:t>112</a:t>
              </a:r>
              <a:endParaRPr kumimoji="1" lang="en-US" altLang="zh-CN" sz="2000"/>
            </a:p>
          </p:txBody>
        </p:sp>
        <p:sp>
          <p:nvSpPr>
            <p:cNvPr id="102410" name=""/>
            <p:cNvSpPr/>
            <p:nvPr/>
          </p:nvSpPr>
          <p:spPr>
            <a:xfrm>
              <a:off x="960" y="2656"/>
              <a:ext cx="624" cy="417"/>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a:t>合计</a:t>
              </a:r>
              <a:endParaRPr kumimoji="1" lang="zh-CN" altLang="en-US" sz="2000"/>
            </a:p>
          </p:txBody>
        </p:sp>
        <p:sp>
          <p:nvSpPr>
            <p:cNvPr id="102411" name=""/>
            <p:cNvSpPr/>
            <p:nvPr/>
          </p:nvSpPr>
          <p:spPr>
            <a:xfrm>
              <a:off x="3520" y="1684"/>
              <a:ext cx="1472" cy="972"/>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sz="2000"/>
                <a:t>25</a:t>
              </a:r>
              <a:endParaRPr kumimoji="1" lang="en-US" altLang="zh-CN" sz="2000"/>
            </a:p>
            <a:p>
              <a:pPr lvl="0"/>
              <a:r>
                <a:rPr kumimoji="1" lang="en-US" altLang="zh-CN" sz="2000"/>
                <a:t>            0</a:t>
              </a:r>
              <a:endParaRPr kumimoji="1" lang="en-US" altLang="zh-CN" sz="2000"/>
            </a:p>
            <a:p>
              <a:pPr lvl="0"/>
              <a:r>
                <a:rPr kumimoji="1" lang="en-US" altLang="zh-CN" sz="2000"/>
                <a:t>           50</a:t>
              </a:r>
              <a:endParaRPr kumimoji="1" lang="en-US" altLang="zh-CN" sz="2000"/>
            </a:p>
          </p:txBody>
        </p:sp>
        <p:sp>
          <p:nvSpPr>
            <p:cNvPr id="102412" name=""/>
            <p:cNvSpPr/>
            <p:nvPr/>
          </p:nvSpPr>
          <p:spPr>
            <a:xfrm>
              <a:off x="1584" y="1684"/>
              <a:ext cx="960" cy="972"/>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sz="2000"/>
                <a:t>36</a:t>
              </a:r>
              <a:endParaRPr kumimoji="1" lang="en-US" altLang="zh-CN" sz="2000"/>
            </a:p>
            <a:p>
              <a:pPr lvl="0"/>
              <a:r>
                <a:rPr kumimoji="1" lang="en-US" altLang="zh-CN" sz="2000"/>
                <a:t>     64</a:t>
              </a:r>
              <a:endParaRPr kumimoji="1" lang="en-US" altLang="zh-CN" sz="2000"/>
            </a:p>
            <a:p>
              <a:pPr lvl="0"/>
              <a:r>
                <a:rPr kumimoji="1" lang="en-US" altLang="zh-CN" sz="2000"/>
                <a:t>     12</a:t>
              </a:r>
              <a:endParaRPr kumimoji="1" lang="en-US" altLang="zh-CN" sz="2000"/>
            </a:p>
          </p:txBody>
        </p:sp>
        <p:sp>
          <p:nvSpPr>
            <p:cNvPr id="102413" name=""/>
            <p:cNvSpPr/>
            <p:nvPr/>
          </p:nvSpPr>
          <p:spPr>
            <a:xfrm>
              <a:off x="960" y="1684"/>
              <a:ext cx="624" cy="972"/>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zh-CN" altLang="en-US" sz="2000" b="1">
                  <a:ea typeface="楷体_GB2312" pitchFamily="49" charset="-122"/>
                </a:rPr>
                <a:t>甲</a:t>
              </a:r>
              <a:endParaRPr kumimoji="1" lang="zh-CN" altLang="en-US" sz="2000" b="1">
                <a:ea typeface="楷体_GB2312" pitchFamily="49" charset="-122"/>
              </a:endParaRPr>
            </a:p>
            <a:p>
              <a:pPr lvl="0"/>
              <a:r>
                <a:rPr kumimoji="1" lang="zh-CN" altLang="en-US" sz="2000" b="1">
                  <a:ea typeface="楷体_GB2312" pitchFamily="49" charset="-122"/>
                </a:rPr>
                <a:t>  乙</a:t>
              </a:r>
              <a:endParaRPr kumimoji="1" lang="zh-CN" altLang="en-US" sz="2000" b="1">
                <a:ea typeface="楷体_GB2312" pitchFamily="49" charset="-122"/>
              </a:endParaRPr>
            </a:p>
            <a:p>
              <a:pPr lvl="0"/>
              <a:r>
                <a:rPr kumimoji="1" lang="zh-CN" altLang="en-US" sz="2000" b="1">
                  <a:ea typeface="楷体_GB2312" pitchFamily="49" charset="-122"/>
                </a:rPr>
                <a:t>  丙</a:t>
              </a:r>
              <a:endParaRPr kumimoji="1" lang="zh-CN" altLang="en-US" sz="2000" b="1">
                <a:ea typeface="楷体_GB2312" pitchFamily="49" charset="-122"/>
              </a:endParaRPr>
            </a:p>
          </p:txBody>
        </p:sp>
        <p:sp>
          <p:nvSpPr>
            <p:cNvPr id="102414" name=""/>
            <p:cNvSpPr/>
            <p:nvPr/>
          </p:nvSpPr>
          <p:spPr>
            <a:xfrm>
              <a:off x="3520" y="880"/>
              <a:ext cx="1472" cy="804"/>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zh-CN" altLang="en-US" sz="2000" b="1">
                  <a:ea typeface="楷体_GB2312" pitchFamily="49" charset="-122"/>
                </a:rPr>
                <a:t>产量增长</a:t>
              </a:r>
              <a:endParaRPr kumimoji="1" lang="zh-CN" altLang="en-US" sz="2000" b="1">
                <a:ea typeface="楷体_GB2312" pitchFamily="49" charset="-122"/>
              </a:endParaRPr>
            </a:p>
            <a:p>
              <a:pPr lvl="0" algn="ctr"/>
              <a:r>
                <a:rPr kumimoji="1" lang="zh-CN" altLang="en-US" sz="2000" b="1">
                  <a:ea typeface="楷体_GB2312" pitchFamily="49" charset="-122"/>
                </a:rPr>
                <a:t>百分比（</a:t>
              </a:r>
              <a:r>
                <a:rPr kumimoji="1" lang="en-US" altLang="zh-CN" sz="2000" b="1">
                  <a:ea typeface="楷体_GB2312" pitchFamily="49" charset="-122"/>
                </a:rPr>
                <a:t>%</a:t>
              </a:r>
              <a:r>
                <a:rPr kumimoji="1" lang="zh-CN" altLang="en-US" sz="2000" b="1">
                  <a:ea typeface="楷体_GB2312" pitchFamily="49" charset="-122"/>
                </a:rPr>
                <a:t>）</a:t>
              </a:r>
              <a:endParaRPr kumimoji="1" lang="zh-CN" altLang="en-US" sz="2000" b="1">
                <a:ea typeface="楷体_GB2312" pitchFamily="49" charset="-122"/>
              </a:endParaRPr>
            </a:p>
          </p:txBody>
        </p:sp>
        <p:sp>
          <p:nvSpPr>
            <p:cNvPr id="102415" name=""/>
            <p:cNvSpPr/>
            <p:nvPr/>
          </p:nvSpPr>
          <p:spPr>
            <a:xfrm>
              <a:off x="1584" y="880"/>
              <a:ext cx="1936" cy="416"/>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a:r>
                <a:rPr kumimoji="1" lang="zh-CN" altLang="en-US" sz="2000" b="1">
                  <a:ea typeface="楷体_GB2312" pitchFamily="49" charset="-122"/>
                </a:rPr>
                <a:t>生产费用（万元）</a:t>
              </a:r>
              <a:endParaRPr kumimoji="1" lang="zh-CN" altLang="en-US" sz="2000" b="1">
                <a:ea typeface="楷体_GB2312" pitchFamily="49" charset="-122"/>
              </a:endParaRPr>
            </a:p>
          </p:txBody>
        </p:sp>
        <p:sp>
          <p:nvSpPr>
            <p:cNvPr id="102416" name=""/>
            <p:cNvSpPr/>
            <p:nvPr/>
          </p:nvSpPr>
          <p:spPr>
            <a:xfrm>
              <a:off x="960" y="880"/>
              <a:ext cx="624" cy="804"/>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endParaRPr kumimoji="1" lang="zh-CN" altLang="en-US" sz="2000"/>
            </a:p>
            <a:p>
              <a:pPr lvl="0"/>
              <a:r>
                <a:rPr kumimoji="1" lang="zh-CN" altLang="en-US" sz="2000" b="1">
                  <a:ea typeface="楷体_GB2312" pitchFamily="49" charset="-122"/>
                </a:rPr>
                <a:t>产品</a:t>
              </a:r>
              <a:endParaRPr kumimoji="1" lang="zh-CN" altLang="en-US" sz="2000" b="1">
                <a:ea typeface="楷体_GB2312" pitchFamily="49" charset="-122"/>
              </a:endParaRPr>
            </a:p>
          </p:txBody>
        </p:sp>
        <p:cxnSp>
          <p:nvCxnSpPr>
            <p:cNvPr id="102417" name=""/>
            <p:cNvCxnSpPr/>
            <p:nvPr/>
          </p:nvCxnSpPr>
          <p:spPr>
            <a:xfrm>
              <a:off x="960" y="880"/>
              <a:ext cx="4032" cy="0"/>
            </a:xfrm>
            <a:prstGeom prst="line">
              <a:avLst/>
            </a:prstGeom>
            <a:noFill/>
            <a:ln w="28575" cap="sq">
              <a:solidFill>
                <a:schemeClr val="tx1"/>
              </a:solidFill>
              <a:miter lim="800000"/>
            </a:ln>
            <a:effectLst/>
          </p:spPr>
        </p:cxnSp>
        <p:cxnSp>
          <p:nvCxnSpPr>
            <p:cNvPr id="102418" name=""/>
            <p:cNvCxnSpPr/>
            <p:nvPr/>
          </p:nvCxnSpPr>
          <p:spPr>
            <a:xfrm>
              <a:off x="960" y="1684"/>
              <a:ext cx="4032" cy="0"/>
            </a:xfrm>
            <a:prstGeom prst="line">
              <a:avLst/>
            </a:prstGeom>
            <a:noFill/>
            <a:ln w="12700">
              <a:solidFill>
                <a:schemeClr val="tx1"/>
              </a:solidFill>
              <a:miter lim="800000"/>
            </a:ln>
            <a:effectLst/>
          </p:spPr>
        </p:cxnSp>
        <p:cxnSp>
          <p:nvCxnSpPr>
            <p:cNvPr id="102419" name=""/>
            <p:cNvCxnSpPr/>
            <p:nvPr/>
          </p:nvCxnSpPr>
          <p:spPr>
            <a:xfrm>
              <a:off x="960" y="2656"/>
              <a:ext cx="4032" cy="0"/>
            </a:xfrm>
            <a:prstGeom prst="line">
              <a:avLst/>
            </a:prstGeom>
            <a:noFill/>
            <a:ln w="12700">
              <a:solidFill>
                <a:schemeClr val="tx1"/>
              </a:solidFill>
              <a:miter lim="800000"/>
            </a:ln>
            <a:effectLst/>
          </p:spPr>
        </p:cxnSp>
        <p:cxnSp>
          <p:nvCxnSpPr>
            <p:cNvPr id="102420" name=""/>
            <p:cNvCxnSpPr/>
            <p:nvPr/>
          </p:nvCxnSpPr>
          <p:spPr>
            <a:xfrm>
              <a:off x="960" y="3073"/>
              <a:ext cx="4032" cy="0"/>
            </a:xfrm>
            <a:prstGeom prst="line">
              <a:avLst/>
            </a:prstGeom>
            <a:noFill/>
            <a:ln w="28575" cap="sq">
              <a:solidFill>
                <a:schemeClr val="tx1"/>
              </a:solidFill>
              <a:miter lim="800000"/>
            </a:ln>
            <a:effectLst/>
          </p:spPr>
        </p:cxnSp>
        <p:cxnSp>
          <p:nvCxnSpPr>
            <p:cNvPr id="102421" name=""/>
            <p:cNvCxnSpPr/>
            <p:nvPr/>
          </p:nvCxnSpPr>
          <p:spPr>
            <a:xfrm flipH="1">
              <a:off x="960" y="880"/>
              <a:ext cx="0" cy="804"/>
            </a:xfrm>
            <a:prstGeom prst="line">
              <a:avLst/>
            </a:prstGeom>
            <a:noFill/>
            <a:ln w="28575" cap="sq">
              <a:noFill/>
              <a:miter lim="800000"/>
            </a:ln>
            <a:effectLst/>
          </p:spPr>
        </p:cxnSp>
        <p:cxnSp>
          <p:nvCxnSpPr>
            <p:cNvPr id="102422" name=""/>
            <p:cNvCxnSpPr/>
            <p:nvPr/>
          </p:nvCxnSpPr>
          <p:spPr>
            <a:xfrm flipH="1">
              <a:off x="1584" y="880"/>
              <a:ext cx="0" cy="2193"/>
            </a:xfrm>
            <a:prstGeom prst="line">
              <a:avLst/>
            </a:prstGeom>
            <a:noFill/>
            <a:ln w="12700">
              <a:solidFill>
                <a:schemeClr val="tx1"/>
              </a:solidFill>
              <a:miter lim="800000"/>
            </a:ln>
            <a:effectLst/>
          </p:spPr>
        </p:cxnSp>
        <p:cxnSp>
          <p:nvCxnSpPr>
            <p:cNvPr id="102423" name=""/>
            <p:cNvCxnSpPr/>
            <p:nvPr/>
          </p:nvCxnSpPr>
          <p:spPr>
            <a:xfrm flipH="1">
              <a:off x="3520" y="880"/>
              <a:ext cx="0" cy="2193"/>
            </a:xfrm>
            <a:prstGeom prst="line">
              <a:avLst/>
            </a:prstGeom>
            <a:noFill/>
            <a:ln w="12700">
              <a:solidFill>
                <a:schemeClr val="tx1"/>
              </a:solidFill>
              <a:miter lim="800000"/>
            </a:ln>
            <a:effectLst/>
          </p:spPr>
        </p:cxnSp>
        <p:cxnSp>
          <p:nvCxnSpPr>
            <p:cNvPr id="102424" name=""/>
            <p:cNvCxnSpPr/>
            <p:nvPr/>
          </p:nvCxnSpPr>
          <p:spPr>
            <a:xfrm flipH="1">
              <a:off x="4992" y="880"/>
              <a:ext cx="0" cy="2193"/>
            </a:xfrm>
            <a:prstGeom prst="line">
              <a:avLst/>
            </a:prstGeom>
            <a:noFill/>
            <a:ln w="28575" cap="sq">
              <a:noFill/>
              <a:miter lim="800000"/>
            </a:ln>
            <a:effectLst/>
          </p:spPr>
        </p:cxnSp>
        <p:cxnSp>
          <p:nvCxnSpPr>
            <p:cNvPr id="102425" name=""/>
            <p:cNvCxnSpPr/>
            <p:nvPr/>
          </p:nvCxnSpPr>
          <p:spPr>
            <a:xfrm>
              <a:off x="1584" y="1296"/>
              <a:ext cx="1936" cy="0"/>
            </a:xfrm>
            <a:prstGeom prst="line">
              <a:avLst/>
            </a:prstGeom>
            <a:noFill/>
            <a:ln w="12700">
              <a:solidFill>
                <a:schemeClr val="tx1"/>
              </a:solidFill>
              <a:miter lim="800000"/>
            </a:ln>
            <a:effectLst/>
          </p:spPr>
        </p:cxnSp>
        <p:cxnSp>
          <p:nvCxnSpPr>
            <p:cNvPr id="102426" name=""/>
            <p:cNvCxnSpPr/>
            <p:nvPr/>
          </p:nvCxnSpPr>
          <p:spPr>
            <a:xfrm flipH="1">
              <a:off x="2544" y="1296"/>
              <a:ext cx="0" cy="1777"/>
            </a:xfrm>
            <a:prstGeom prst="line">
              <a:avLst/>
            </a:prstGeom>
            <a:noFill/>
            <a:ln w="12700">
              <a:solidFill>
                <a:schemeClr val="tx1"/>
              </a:solidFill>
              <a:miter lim="800000"/>
            </a:ln>
            <a:effectLst/>
          </p:spPr>
        </p:cxnSp>
        <p:cxnSp>
          <p:nvCxnSpPr>
            <p:cNvPr id="102427" name=""/>
            <p:cNvCxnSpPr/>
            <p:nvPr/>
          </p:nvCxnSpPr>
          <p:spPr>
            <a:xfrm flipH="1">
              <a:off x="960" y="1684"/>
              <a:ext cx="0" cy="972"/>
            </a:xfrm>
            <a:prstGeom prst="line">
              <a:avLst/>
            </a:prstGeom>
            <a:noFill/>
            <a:ln w="28575" cap="sq">
              <a:noFill/>
              <a:miter lim="800000"/>
            </a:ln>
            <a:effectLst/>
          </p:spPr>
        </p:cxnSp>
        <p:cxnSp>
          <p:nvCxnSpPr>
            <p:cNvPr id="102428" name=""/>
            <p:cNvCxnSpPr/>
            <p:nvPr/>
          </p:nvCxnSpPr>
          <p:spPr>
            <a:xfrm flipH="1">
              <a:off x="960" y="2656"/>
              <a:ext cx="0" cy="417"/>
            </a:xfrm>
            <a:prstGeom prst="line">
              <a:avLst/>
            </a:prstGeom>
            <a:noFill/>
            <a:ln w="28575" cap="sq">
              <a:noFill/>
              <a:miter lim="800000"/>
            </a:ln>
            <a:effectLst/>
          </p:spPr>
        </p:cxnSp>
      </p:grpSp>
      <p:sp>
        <p:nvSpPr>
          <p:cNvPr id="102429" name=""/>
          <p:cNvSpPr/>
          <p:nvPr/>
        </p:nvSpPr>
        <p:spPr>
          <a:xfrm>
            <a:off x="1219200" y="4876800"/>
            <a:ext cx="6661150" cy="822325"/>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latin typeface="楷体_GB2312" pitchFamily="49" charset="-122"/>
                <a:ea typeface="楷体_GB2312" pitchFamily="49" charset="-122"/>
              </a:rPr>
              <a:t>    </a:t>
            </a:r>
            <a:r>
              <a:rPr kumimoji="1" lang="zh-CN" altLang="en-US" b="1">
                <a:latin typeface="楷体_GB2312" pitchFamily="49" charset="-122"/>
                <a:ea typeface="楷体_GB2312" pitchFamily="49" charset="-122"/>
              </a:rPr>
              <a:t>要求：计算三种产品产量总指数，并分析由于三种产品产量的变动对生产费用的影响。</a:t>
            </a:r>
            <a:endParaRPr kumimoji="1" lang="zh-CN" altLang="en-US" b="1">
              <a:latin typeface="楷体_GB2312" pitchFamily="49" charset="-122"/>
              <a:ea typeface="楷体_GB2312" pitchFamily="49" charset="-122"/>
            </a:endParaRPr>
          </a:p>
        </p:txBody>
      </p:sp>
      <p:sp>
        <p:nvSpPr>
          <p:cNvPr id="102430" name="Date Placeholder 1"/>
          <p:cNvSpPr>
            <a:spLocks noGrp="1"/>
          </p:cNvSpPr>
          <p:nvPr>
            <p:ph type="dt" sz="half"/>
          </p:nvPr>
        </p:nvSpPr>
        <p:spPr/>
        <p:txBody>
          <a:bodyPr/>
          <a:lstStyle/>
          <a:p>
            <a:pPr lvl="0"/>
            <a:fld id="{1A8CDFD9-7234-4874-A507-BB660F756C3A}" type="datetime1">
              <a:rPr lang="zh-CN" altLang="en-US" sz="1400">
                <a:latin typeface="Arial" pitchFamily="34" charset="0"/>
              </a:rPr>
              <a:t>2024/9/7</a:t>
            </a:fld>
            <a:endParaRPr lang="en-US" altLang="zh-CN" sz="1400">
              <a:latin typeface="Arial" pitchFamily="34" charset="0"/>
            </a:endParaRPr>
          </a:p>
        </p:txBody>
      </p:sp>
      <p:sp>
        <p:nvSpPr>
          <p:cNvPr id="102431" name="Slide Number Placeholder 3"/>
          <p:cNvSpPr>
            <a:spLocks noGrp="1"/>
          </p:cNvSpPr>
          <p:nvPr>
            <p:ph type="sldNum" sz="quarter" idx="2"/>
          </p:nvPr>
        </p:nvSpPr>
        <p:spPr/>
        <p:txBody>
          <a:bodyPr/>
          <a:lstStyle/>
          <a:p>
            <a:pPr lvl="0" algn="r"/>
            <a:fld id="{8A3C1067-CD1E-40AF-BF2D-B250CADB084C}" type="slidenum">
              <a:rPr lang="zh-CN" altLang="en-US" sz="1400">
                <a:latin typeface="Arial" pitchFamily="34" charset="0"/>
              </a:rPr>
              <a:t>33</a:t>
            </a:fld>
            <a:endParaRPr lang="en-US"/>
          </a:p>
        </p:txBody>
      </p:sp>
      <p:sp>
        <p:nvSpPr>
          <p:cNvPr id="102432" name="Footer Placeholder 2"/>
          <p:cNvSpPr>
            <a:spLocks noGrp="1"/>
          </p:cNvSpPr>
          <p:nvPr>
            <p:ph type="ftr" sz="quarter" idx="1"/>
          </p:nvPr>
        </p:nvSpPr>
        <p:spPr/>
        <p:txBody>
          <a:bodyPr/>
          <a:lstStyle/>
          <a:p>
            <a:pPr lvl="0" algn="ctr"/>
            <a:fld id="{A6F09347-98C8-4D1B-8C4B-AFB76D86F268}" type="footer">
              <a:rPr lang="zh-CN" altLang="en-US" sz="1400">
                <a:latin typeface="Arial" pitchFamily="34" charset="0"/>
              </a:rPr>
              <a:t/>
            </a:fld>
            <a:endParaRPr lang="en-US" altLang="zh-CN" sz="1400">
              <a:latin typeface="Arial" pitchFamily="34" charset="0"/>
            </a:endParaRPr>
          </a:p>
        </p:txBody>
      </p:sp>
      <p:sp>
        <p:nvSpPr>
          <p:cNvPr id="102433" name="TextBox 102432"/>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浙江工商大学统计学第九章统计指数共93页，您现在浏览的是第33页!</a:t>
            </a: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4450" name=""/>
          <p:cNvGrpSpPr/>
          <p:nvPr/>
        </p:nvGrpSpPr>
        <p:grpSpPr>
          <a:xfrm>
            <a:off x="1042988" y="1628775"/>
            <a:ext cx="6400800" cy="2995612"/>
            <a:chOff x="912" y="816"/>
            <a:chExt cx="4176" cy="2193"/>
          </a:xfrm>
        </p:grpSpPr>
        <p:sp>
          <p:nvSpPr>
            <p:cNvPr id="104451" name=""/>
            <p:cNvSpPr/>
            <p:nvPr/>
          </p:nvSpPr>
          <p:spPr>
            <a:xfrm>
              <a:off x="2496" y="2592"/>
              <a:ext cx="976" cy="417"/>
            </a:xfrm>
            <a:prstGeom prst="rect">
              <a:avLst/>
            </a:prstGeom>
            <a:solidFill>
              <a:srgbClr val="CCFF66"/>
            </a:solid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sz="2000"/>
                <a:t>120</a:t>
              </a:r>
              <a:endParaRPr kumimoji="1" lang="en-US" altLang="zh-CN" sz="2000"/>
            </a:p>
          </p:txBody>
        </p:sp>
        <p:sp>
          <p:nvSpPr>
            <p:cNvPr id="104452" name=""/>
            <p:cNvSpPr/>
            <p:nvPr/>
          </p:nvSpPr>
          <p:spPr>
            <a:xfrm>
              <a:off x="2496" y="1620"/>
              <a:ext cx="976" cy="972"/>
            </a:xfrm>
            <a:prstGeom prst="rect">
              <a:avLst/>
            </a:prstGeom>
            <a:solidFill>
              <a:srgbClr val="CCFF66"/>
            </a:solid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sz="2000"/>
                <a:t>45</a:t>
              </a:r>
              <a:endParaRPr kumimoji="1" lang="en-US" altLang="zh-CN" sz="2000"/>
            </a:p>
            <a:p>
              <a:pPr lvl="0"/>
              <a:r>
                <a:rPr kumimoji="1" lang="en-US" altLang="zh-CN" sz="2000"/>
                <a:t>     60</a:t>
              </a:r>
              <a:endParaRPr kumimoji="1" lang="en-US" altLang="zh-CN" sz="2000"/>
            </a:p>
            <a:p>
              <a:pPr lvl="0"/>
              <a:r>
                <a:rPr kumimoji="1" lang="en-US" altLang="zh-CN" sz="2000"/>
                <a:t>     15</a:t>
              </a:r>
              <a:endParaRPr kumimoji="1" lang="en-US" altLang="zh-CN" sz="2000"/>
            </a:p>
          </p:txBody>
        </p:sp>
        <p:sp>
          <p:nvSpPr>
            <p:cNvPr id="104453" name=""/>
            <p:cNvSpPr/>
            <p:nvPr/>
          </p:nvSpPr>
          <p:spPr>
            <a:xfrm>
              <a:off x="2496" y="1232"/>
              <a:ext cx="976" cy="388"/>
            </a:xfrm>
            <a:prstGeom prst="rect">
              <a:avLst/>
            </a:prstGeom>
            <a:solidFill>
              <a:srgbClr val="CCFF66"/>
            </a:solid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zh-CN" altLang="en-US" sz="2000"/>
                <a:t>报告期</a:t>
              </a:r>
              <a:endParaRPr kumimoji="1" lang="zh-CN" altLang="en-US" sz="2000"/>
            </a:p>
          </p:txBody>
        </p:sp>
        <p:sp>
          <p:nvSpPr>
            <p:cNvPr id="104454" name=""/>
            <p:cNvSpPr/>
            <p:nvPr/>
          </p:nvSpPr>
          <p:spPr>
            <a:xfrm>
              <a:off x="1536" y="1232"/>
              <a:ext cx="960" cy="388"/>
            </a:xfrm>
            <a:prstGeom prst="rect">
              <a:avLst/>
            </a:prstGeom>
            <a:solidFill>
              <a:srgbClr val="CCFF66"/>
            </a:solid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zh-CN" altLang="en-US" sz="2000"/>
                <a:t>基期</a:t>
              </a:r>
              <a:endParaRPr kumimoji="1" lang="zh-CN" altLang="en-US" sz="2000"/>
            </a:p>
          </p:txBody>
        </p:sp>
        <p:sp>
          <p:nvSpPr>
            <p:cNvPr id="104455" name=""/>
            <p:cNvSpPr/>
            <p:nvPr/>
          </p:nvSpPr>
          <p:spPr>
            <a:xfrm>
              <a:off x="3472" y="2592"/>
              <a:ext cx="1616" cy="417"/>
            </a:xfrm>
            <a:prstGeom prst="rect">
              <a:avLst/>
            </a:prstGeom>
            <a:solidFill>
              <a:srgbClr val="CCFF66"/>
            </a:solid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a:t>—</a:t>
              </a:r>
              <a:endParaRPr kumimoji="1" lang="en-US" altLang="zh-CN"/>
            </a:p>
          </p:txBody>
        </p:sp>
        <p:sp>
          <p:nvSpPr>
            <p:cNvPr id="104456" name=""/>
            <p:cNvSpPr/>
            <p:nvPr/>
          </p:nvSpPr>
          <p:spPr>
            <a:xfrm>
              <a:off x="1536" y="2592"/>
              <a:ext cx="960" cy="417"/>
            </a:xfrm>
            <a:prstGeom prst="rect">
              <a:avLst/>
            </a:prstGeom>
            <a:solidFill>
              <a:srgbClr val="CCFF66"/>
            </a:solid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sz="2000"/>
                <a:t>112</a:t>
              </a:r>
              <a:endParaRPr kumimoji="1" lang="en-US" altLang="zh-CN" sz="2000"/>
            </a:p>
          </p:txBody>
        </p:sp>
        <p:sp>
          <p:nvSpPr>
            <p:cNvPr id="104457" name=""/>
            <p:cNvSpPr/>
            <p:nvPr/>
          </p:nvSpPr>
          <p:spPr>
            <a:xfrm>
              <a:off x="912" y="2592"/>
              <a:ext cx="624" cy="417"/>
            </a:xfrm>
            <a:prstGeom prst="rect">
              <a:avLst/>
            </a:prstGeom>
            <a:solidFill>
              <a:srgbClr val="CCFF66"/>
            </a:solid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a:t>合计</a:t>
              </a:r>
              <a:endParaRPr kumimoji="1" lang="zh-CN" altLang="en-US" sz="2000"/>
            </a:p>
          </p:txBody>
        </p:sp>
        <p:sp>
          <p:nvSpPr>
            <p:cNvPr id="104458" name=""/>
            <p:cNvSpPr/>
            <p:nvPr/>
          </p:nvSpPr>
          <p:spPr>
            <a:xfrm>
              <a:off x="3472" y="1620"/>
              <a:ext cx="1616" cy="972"/>
            </a:xfrm>
            <a:prstGeom prst="rect">
              <a:avLst/>
            </a:prstGeom>
            <a:solidFill>
              <a:srgbClr val="CCFF66"/>
            </a:solid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sz="2000"/>
                <a:t>0</a:t>
              </a:r>
              <a:endParaRPr kumimoji="1" lang="en-US" altLang="zh-CN" sz="2000"/>
            </a:p>
            <a:p>
              <a:pPr lvl="0"/>
              <a:r>
                <a:rPr kumimoji="1" lang="en-US" altLang="zh-CN" sz="2000"/>
                <a:t>               6.2</a:t>
              </a:r>
              <a:endParaRPr kumimoji="1" lang="en-US" altLang="zh-CN" sz="2000"/>
            </a:p>
            <a:p>
              <a:pPr lvl="0"/>
              <a:r>
                <a:rPr kumimoji="1" lang="en-US" altLang="zh-CN" sz="2000"/>
                <a:t>               16.7</a:t>
              </a:r>
              <a:endParaRPr kumimoji="1" lang="en-US" altLang="zh-CN" sz="2000"/>
            </a:p>
          </p:txBody>
        </p:sp>
        <p:sp>
          <p:nvSpPr>
            <p:cNvPr id="104459" name=""/>
            <p:cNvSpPr/>
            <p:nvPr/>
          </p:nvSpPr>
          <p:spPr>
            <a:xfrm>
              <a:off x="1536" y="1620"/>
              <a:ext cx="960" cy="972"/>
            </a:xfrm>
            <a:prstGeom prst="rect">
              <a:avLst/>
            </a:prstGeom>
            <a:solidFill>
              <a:srgbClr val="CCFF66"/>
            </a:solid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sz="2000"/>
                <a:t>36</a:t>
              </a:r>
              <a:endParaRPr kumimoji="1" lang="en-US" altLang="zh-CN" sz="2000"/>
            </a:p>
            <a:p>
              <a:pPr lvl="0"/>
              <a:r>
                <a:rPr kumimoji="1" lang="en-US" altLang="zh-CN" sz="2000"/>
                <a:t>     64</a:t>
              </a:r>
              <a:endParaRPr kumimoji="1" lang="en-US" altLang="zh-CN" sz="2000"/>
            </a:p>
            <a:p>
              <a:pPr lvl="0"/>
              <a:r>
                <a:rPr kumimoji="1" lang="en-US" altLang="zh-CN" sz="2000"/>
                <a:t>     12</a:t>
              </a:r>
              <a:endParaRPr kumimoji="1" lang="en-US" altLang="zh-CN" sz="2000"/>
            </a:p>
          </p:txBody>
        </p:sp>
        <p:sp>
          <p:nvSpPr>
            <p:cNvPr id="104460" name=""/>
            <p:cNvSpPr/>
            <p:nvPr/>
          </p:nvSpPr>
          <p:spPr>
            <a:xfrm>
              <a:off x="912" y="1620"/>
              <a:ext cx="624" cy="972"/>
            </a:xfrm>
            <a:prstGeom prst="rect">
              <a:avLst/>
            </a:prstGeom>
            <a:solidFill>
              <a:srgbClr val="CCFF66"/>
            </a:solid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zh-CN" altLang="en-US" sz="2000"/>
                <a:t>甲</a:t>
              </a:r>
              <a:endParaRPr kumimoji="1" lang="zh-CN" altLang="en-US" sz="2000"/>
            </a:p>
            <a:p>
              <a:pPr lvl="0"/>
              <a:r>
                <a:rPr kumimoji="1" lang="zh-CN" altLang="en-US" sz="2000"/>
                <a:t>  乙</a:t>
              </a:r>
              <a:endParaRPr kumimoji="1" lang="zh-CN" altLang="en-US" sz="2000"/>
            </a:p>
            <a:p>
              <a:pPr lvl="0"/>
              <a:r>
                <a:rPr kumimoji="1" lang="zh-CN" altLang="en-US" sz="2000"/>
                <a:t>  丙</a:t>
              </a:r>
              <a:endParaRPr kumimoji="1" lang="zh-CN" altLang="en-US" sz="2000"/>
            </a:p>
          </p:txBody>
        </p:sp>
        <p:sp>
          <p:nvSpPr>
            <p:cNvPr id="104461" name=""/>
            <p:cNvSpPr/>
            <p:nvPr/>
          </p:nvSpPr>
          <p:spPr>
            <a:xfrm>
              <a:off x="3472" y="816"/>
              <a:ext cx="1616" cy="804"/>
            </a:xfrm>
            <a:prstGeom prst="rect">
              <a:avLst/>
            </a:prstGeom>
            <a:solidFill>
              <a:srgbClr val="CCFF66"/>
            </a:solid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a:r>
                <a:rPr kumimoji="1" lang="zh-CN" altLang="en-US" sz="2000"/>
                <a:t>单位成本降低</a:t>
              </a:r>
              <a:endParaRPr kumimoji="1" lang="zh-CN" altLang="en-US" sz="2000"/>
            </a:p>
            <a:p>
              <a:pPr lvl="0" algn="ctr"/>
              <a:r>
                <a:rPr kumimoji="1" lang="zh-CN" altLang="en-US" sz="2000"/>
                <a:t>百分比（</a:t>
              </a:r>
              <a:r>
                <a:rPr kumimoji="1" lang="en-US" altLang="zh-CN" sz="2000"/>
                <a:t>%</a:t>
              </a:r>
              <a:r>
                <a:rPr kumimoji="1" lang="zh-CN" altLang="en-US" sz="2000"/>
                <a:t>）</a:t>
              </a:r>
              <a:endParaRPr kumimoji="1" lang="zh-CN" altLang="en-US" sz="2000"/>
            </a:p>
          </p:txBody>
        </p:sp>
        <p:sp>
          <p:nvSpPr>
            <p:cNvPr id="104462" name=""/>
            <p:cNvSpPr/>
            <p:nvPr/>
          </p:nvSpPr>
          <p:spPr>
            <a:xfrm>
              <a:off x="1536" y="816"/>
              <a:ext cx="1936" cy="416"/>
            </a:xfrm>
            <a:prstGeom prst="rect">
              <a:avLst/>
            </a:prstGeom>
            <a:solidFill>
              <a:srgbClr val="CCFF66"/>
            </a:solid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a:t>        生产费用（万元）</a:t>
              </a:r>
              <a:endParaRPr kumimoji="1" lang="zh-CN" altLang="en-US" sz="2000"/>
            </a:p>
          </p:txBody>
        </p:sp>
        <p:sp>
          <p:nvSpPr>
            <p:cNvPr id="104463" name=""/>
            <p:cNvSpPr/>
            <p:nvPr/>
          </p:nvSpPr>
          <p:spPr>
            <a:xfrm>
              <a:off x="912" y="816"/>
              <a:ext cx="624" cy="804"/>
            </a:xfrm>
            <a:prstGeom prst="rect">
              <a:avLst/>
            </a:prstGeom>
            <a:solidFill>
              <a:srgbClr val="CCFF66"/>
            </a:solid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endParaRPr kumimoji="1" lang="zh-CN" altLang="en-US" sz="2000"/>
            </a:p>
            <a:p>
              <a:pPr lvl="0"/>
              <a:r>
                <a:rPr kumimoji="1" lang="zh-CN" altLang="en-US" sz="2000"/>
                <a:t>产品</a:t>
              </a:r>
              <a:endParaRPr kumimoji="1" lang="zh-CN" altLang="en-US" sz="2000"/>
            </a:p>
          </p:txBody>
        </p:sp>
        <p:cxnSp>
          <p:nvCxnSpPr>
            <p:cNvPr id="104464" name=""/>
            <p:cNvCxnSpPr/>
            <p:nvPr/>
          </p:nvCxnSpPr>
          <p:spPr>
            <a:xfrm>
              <a:off x="912" y="816"/>
              <a:ext cx="4176" cy="0"/>
            </a:xfrm>
            <a:prstGeom prst="line">
              <a:avLst/>
            </a:prstGeom>
            <a:noFill/>
            <a:ln w="28575" cap="sq">
              <a:solidFill>
                <a:schemeClr val="tx1"/>
              </a:solidFill>
              <a:miter lim="800000"/>
            </a:ln>
            <a:effectLst/>
          </p:spPr>
        </p:cxnSp>
        <p:cxnSp>
          <p:nvCxnSpPr>
            <p:cNvPr id="104465" name=""/>
            <p:cNvCxnSpPr/>
            <p:nvPr/>
          </p:nvCxnSpPr>
          <p:spPr>
            <a:xfrm>
              <a:off x="912" y="1620"/>
              <a:ext cx="4176" cy="0"/>
            </a:xfrm>
            <a:prstGeom prst="line">
              <a:avLst/>
            </a:prstGeom>
            <a:noFill/>
            <a:ln w="12700">
              <a:solidFill>
                <a:schemeClr val="tx1"/>
              </a:solidFill>
              <a:miter lim="800000"/>
            </a:ln>
            <a:effectLst/>
          </p:spPr>
        </p:cxnSp>
        <p:cxnSp>
          <p:nvCxnSpPr>
            <p:cNvPr id="104466" name=""/>
            <p:cNvCxnSpPr/>
            <p:nvPr/>
          </p:nvCxnSpPr>
          <p:spPr>
            <a:xfrm>
              <a:off x="912" y="2592"/>
              <a:ext cx="4176" cy="0"/>
            </a:xfrm>
            <a:prstGeom prst="line">
              <a:avLst/>
            </a:prstGeom>
            <a:noFill/>
            <a:ln w="12700">
              <a:solidFill>
                <a:schemeClr val="tx1"/>
              </a:solidFill>
              <a:miter lim="800000"/>
            </a:ln>
            <a:effectLst/>
          </p:spPr>
        </p:cxnSp>
        <p:cxnSp>
          <p:nvCxnSpPr>
            <p:cNvPr id="104467" name=""/>
            <p:cNvCxnSpPr/>
            <p:nvPr/>
          </p:nvCxnSpPr>
          <p:spPr>
            <a:xfrm>
              <a:off x="912" y="3009"/>
              <a:ext cx="4176" cy="0"/>
            </a:xfrm>
            <a:prstGeom prst="line">
              <a:avLst/>
            </a:prstGeom>
            <a:noFill/>
            <a:ln w="28575" cap="sq">
              <a:solidFill>
                <a:schemeClr val="tx1"/>
              </a:solidFill>
              <a:miter lim="800000"/>
            </a:ln>
            <a:effectLst/>
          </p:spPr>
        </p:cxnSp>
        <p:cxnSp>
          <p:nvCxnSpPr>
            <p:cNvPr id="104468" name=""/>
            <p:cNvCxnSpPr/>
            <p:nvPr/>
          </p:nvCxnSpPr>
          <p:spPr>
            <a:xfrm flipH="1">
              <a:off x="912" y="816"/>
              <a:ext cx="0" cy="804"/>
            </a:xfrm>
            <a:prstGeom prst="line">
              <a:avLst/>
            </a:prstGeom>
            <a:noFill/>
            <a:ln w="28575" cap="sq">
              <a:noFill/>
              <a:miter lim="800000"/>
            </a:ln>
            <a:effectLst/>
          </p:spPr>
        </p:cxnSp>
        <p:cxnSp>
          <p:nvCxnSpPr>
            <p:cNvPr id="104469" name=""/>
            <p:cNvCxnSpPr/>
            <p:nvPr/>
          </p:nvCxnSpPr>
          <p:spPr>
            <a:xfrm flipH="1">
              <a:off x="1536" y="816"/>
              <a:ext cx="0" cy="2193"/>
            </a:xfrm>
            <a:prstGeom prst="line">
              <a:avLst/>
            </a:prstGeom>
            <a:noFill/>
            <a:ln w="12700">
              <a:solidFill>
                <a:schemeClr val="tx1"/>
              </a:solidFill>
              <a:miter lim="800000"/>
            </a:ln>
            <a:effectLst/>
          </p:spPr>
        </p:cxnSp>
        <p:cxnSp>
          <p:nvCxnSpPr>
            <p:cNvPr id="104470" name=""/>
            <p:cNvCxnSpPr/>
            <p:nvPr/>
          </p:nvCxnSpPr>
          <p:spPr>
            <a:xfrm flipH="1">
              <a:off x="3472" y="816"/>
              <a:ext cx="0" cy="2193"/>
            </a:xfrm>
            <a:prstGeom prst="line">
              <a:avLst/>
            </a:prstGeom>
            <a:noFill/>
            <a:ln w="12700">
              <a:solidFill>
                <a:schemeClr val="tx1"/>
              </a:solidFill>
              <a:miter lim="800000"/>
            </a:ln>
            <a:effectLst/>
          </p:spPr>
        </p:cxnSp>
        <p:cxnSp>
          <p:nvCxnSpPr>
            <p:cNvPr id="104471" name=""/>
            <p:cNvCxnSpPr/>
            <p:nvPr/>
          </p:nvCxnSpPr>
          <p:spPr>
            <a:xfrm flipH="1">
              <a:off x="5088" y="816"/>
              <a:ext cx="0" cy="2193"/>
            </a:xfrm>
            <a:prstGeom prst="line">
              <a:avLst/>
            </a:prstGeom>
            <a:noFill/>
            <a:ln w="28575" cap="sq">
              <a:noFill/>
              <a:miter lim="800000"/>
            </a:ln>
            <a:effectLst/>
          </p:spPr>
        </p:cxnSp>
        <p:cxnSp>
          <p:nvCxnSpPr>
            <p:cNvPr id="104472" name=""/>
            <p:cNvCxnSpPr/>
            <p:nvPr/>
          </p:nvCxnSpPr>
          <p:spPr>
            <a:xfrm>
              <a:off x="1536" y="1232"/>
              <a:ext cx="1936" cy="0"/>
            </a:xfrm>
            <a:prstGeom prst="line">
              <a:avLst/>
            </a:prstGeom>
            <a:noFill/>
            <a:ln w="12700">
              <a:solidFill>
                <a:schemeClr val="tx1"/>
              </a:solidFill>
              <a:miter lim="800000"/>
            </a:ln>
            <a:effectLst/>
          </p:spPr>
        </p:cxnSp>
        <p:cxnSp>
          <p:nvCxnSpPr>
            <p:cNvPr id="104473" name=""/>
            <p:cNvCxnSpPr/>
            <p:nvPr/>
          </p:nvCxnSpPr>
          <p:spPr>
            <a:xfrm flipH="1">
              <a:off x="2496" y="1232"/>
              <a:ext cx="0" cy="1777"/>
            </a:xfrm>
            <a:prstGeom prst="line">
              <a:avLst/>
            </a:prstGeom>
            <a:noFill/>
            <a:ln w="12700">
              <a:solidFill>
                <a:schemeClr val="tx1"/>
              </a:solidFill>
              <a:miter lim="800000"/>
            </a:ln>
            <a:effectLst/>
          </p:spPr>
        </p:cxnSp>
        <p:cxnSp>
          <p:nvCxnSpPr>
            <p:cNvPr id="104474" name=""/>
            <p:cNvCxnSpPr/>
            <p:nvPr/>
          </p:nvCxnSpPr>
          <p:spPr>
            <a:xfrm flipH="1">
              <a:off x="912" y="1620"/>
              <a:ext cx="0" cy="972"/>
            </a:xfrm>
            <a:prstGeom prst="line">
              <a:avLst/>
            </a:prstGeom>
            <a:noFill/>
            <a:ln w="28575" cap="sq">
              <a:noFill/>
              <a:miter lim="800000"/>
            </a:ln>
            <a:effectLst/>
          </p:spPr>
        </p:cxnSp>
        <p:cxnSp>
          <p:nvCxnSpPr>
            <p:cNvPr id="104475" name=""/>
            <p:cNvCxnSpPr/>
            <p:nvPr/>
          </p:nvCxnSpPr>
          <p:spPr>
            <a:xfrm flipH="1">
              <a:off x="912" y="2592"/>
              <a:ext cx="0" cy="417"/>
            </a:xfrm>
            <a:prstGeom prst="line">
              <a:avLst/>
            </a:prstGeom>
            <a:noFill/>
            <a:ln w="28575" cap="sq">
              <a:noFill/>
              <a:miter lim="800000"/>
            </a:ln>
            <a:effectLst/>
          </p:spPr>
        </p:cxnSp>
      </p:grpSp>
      <p:sp>
        <p:nvSpPr>
          <p:cNvPr id="104476" name=""/>
          <p:cNvSpPr/>
          <p:nvPr/>
        </p:nvSpPr>
        <p:spPr>
          <a:xfrm>
            <a:off x="1143000" y="1066800"/>
            <a:ext cx="4017962"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solidFill>
                  <a:srgbClr val="CC0000"/>
                </a:solidFill>
              </a:rPr>
              <a:t>例：</a:t>
            </a:r>
            <a:r>
              <a:rPr kumimoji="1" lang="zh-CN" altLang="en-US" sz="2000" b="1"/>
              <a:t>有三种产品的生产资料如下：</a:t>
            </a:r>
            <a:endParaRPr kumimoji="1" lang="zh-CN" altLang="en-US" sz="2000" b="1"/>
          </a:p>
        </p:txBody>
      </p:sp>
      <p:sp>
        <p:nvSpPr>
          <p:cNvPr id="104477" name=""/>
          <p:cNvSpPr/>
          <p:nvPr/>
        </p:nvSpPr>
        <p:spPr>
          <a:xfrm>
            <a:off x="827088" y="4941888"/>
            <a:ext cx="7467600" cy="822325"/>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latin typeface="楷体_GB2312" pitchFamily="49" charset="-122"/>
                <a:ea typeface="楷体_GB2312" pitchFamily="49" charset="-122"/>
              </a:rPr>
              <a:t>   </a:t>
            </a:r>
            <a:r>
              <a:rPr kumimoji="1" lang="zh-CN" altLang="en-US" b="1">
                <a:latin typeface="楷体_GB2312" pitchFamily="49" charset="-122"/>
                <a:ea typeface="楷体_GB2312" pitchFamily="49" charset="-122"/>
              </a:rPr>
              <a:t>要求：计算三种产品单位成本总指数，并分析由于三种产品单位成本的变动对生产费用的影响。</a:t>
            </a:r>
            <a:endParaRPr kumimoji="1" lang="zh-CN" altLang="en-US" b="1">
              <a:latin typeface="楷体_GB2312" pitchFamily="49" charset="-122"/>
              <a:ea typeface="楷体_GB2312" pitchFamily="49" charset="-122"/>
            </a:endParaRPr>
          </a:p>
        </p:txBody>
      </p:sp>
      <p:sp>
        <p:nvSpPr>
          <p:cNvPr id="104478" name="Date Placeholder 1"/>
          <p:cNvSpPr>
            <a:spLocks noGrp="1"/>
          </p:cNvSpPr>
          <p:nvPr>
            <p:ph type="dt" sz="half"/>
          </p:nvPr>
        </p:nvSpPr>
        <p:spPr/>
        <p:txBody>
          <a:bodyPr/>
          <a:lstStyle/>
          <a:p>
            <a:pPr lvl="0"/>
            <a:fld id="{7082AA0E-5785-4BAC-8B76-31458EC622A6}" type="datetime1">
              <a:rPr lang="zh-CN" altLang="en-US" sz="1400">
                <a:latin typeface="Arial" pitchFamily="34" charset="0"/>
              </a:rPr>
              <a:t>2024/9/7</a:t>
            </a:fld>
            <a:endParaRPr lang="en-US" altLang="zh-CN" sz="1400">
              <a:latin typeface="Arial" pitchFamily="34" charset="0"/>
            </a:endParaRPr>
          </a:p>
        </p:txBody>
      </p:sp>
      <p:sp>
        <p:nvSpPr>
          <p:cNvPr id="104479" name="Slide Number Placeholder 3"/>
          <p:cNvSpPr>
            <a:spLocks noGrp="1"/>
          </p:cNvSpPr>
          <p:nvPr>
            <p:ph type="sldNum" sz="quarter" idx="2"/>
          </p:nvPr>
        </p:nvSpPr>
        <p:spPr/>
        <p:txBody>
          <a:bodyPr/>
          <a:lstStyle/>
          <a:p>
            <a:pPr lvl="0" algn="r"/>
            <a:fld id="{0992C1DC-6D92-488C-A339-1B8ED4B7A471}" type="slidenum">
              <a:rPr lang="zh-CN" altLang="en-US" sz="1400">
                <a:latin typeface="Arial" pitchFamily="34" charset="0"/>
              </a:rPr>
              <a:t>34</a:t>
            </a:fld>
            <a:endParaRPr lang="en-US"/>
          </a:p>
        </p:txBody>
      </p:sp>
      <p:sp>
        <p:nvSpPr>
          <p:cNvPr id="104480" name="Footer Placeholder 2"/>
          <p:cNvSpPr>
            <a:spLocks noGrp="1"/>
          </p:cNvSpPr>
          <p:nvPr>
            <p:ph type="ftr" sz="quarter" idx="1"/>
          </p:nvPr>
        </p:nvSpPr>
        <p:spPr/>
        <p:txBody>
          <a:bodyPr/>
          <a:lstStyle/>
          <a:p>
            <a:pPr lvl="0" algn="ctr"/>
            <a:fld id="{21092F06-645C-4C0E-B5C6-5B161BD45087}" type="footer">
              <a:rPr lang="zh-CN" altLang="en-US" sz="1400">
                <a:latin typeface="Arial" pitchFamily="34" charset="0"/>
              </a:rPr>
              <a:t/>
            </a:fld>
            <a:endParaRPr lang="en-US" altLang="zh-CN" sz="1400">
              <a:latin typeface="Arial" pitchFamily="34" charset="0"/>
            </a:endParaRPr>
          </a:p>
        </p:txBody>
      </p:sp>
      <p:sp>
        <p:nvSpPr>
          <p:cNvPr id="104481" name="TextBox 104480"/>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浙江工商大学统计学第九章统计指数共93页，您现在浏览的是第34页!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 presetClass="entr" presetSubtype="16" dur="500" fill="hold" grpId="0" nodeType="afterEffect">
                                  <p:stCondLst>
                                    <p:cond delay="0"/>
                                  </p:stCondLst>
                                  <p:childTnLst>
                                    <p:set>
                                      <p:cBhvr additive="base">
                                        <p:cTn id="6" dur="1" fill="hold">
                                          <p:stCondLst>
                                            <p:cond delay="0"/>
                                          </p:stCondLst>
                                        </p:cTn>
                                        <p:tgtEl>
                                          <p:spTgt spid="104476"/>
                                        </p:tgtEl>
                                        <p:attrNameLst>
                                          <p:attrName>style.visibility</p:attrName>
                                        </p:attrNameLst>
                                      </p:cBhvr>
                                      <p:to>
                                        <p:strVal val="visible"/>
                                      </p:to>
                                    </p:set>
                                    <p:animEffect transition="in" filter="box(in)">
                                      <p:cBhvr additive="base">
                                        <p:cTn id="7" dur="500"/>
                                        <p:tgtEl>
                                          <p:spTgt spid="104476"/>
                                        </p:tgtEl>
                                      </p:cBhvr>
                                    </p:animEffect>
                                  </p:childTnLst>
                                </p:cTn>
                              </p:par>
                            </p:childTnLst>
                          </p:cTn>
                        </p:par>
                        <p:par>
                          <p:cTn id="8" fill="hold" nodeType="afterGroup">
                            <p:stCondLst>
                              <p:cond delay="500"/>
                            </p:stCondLst>
                            <p:childTnLst>
                              <p:par>
                                <p:cTn id="9" presetID="9" presetClass="entr" presetSubtype="0" dur="500" fill="hold" nodeType="afterEffect">
                                  <p:stCondLst>
                                    <p:cond delay="1000"/>
                                  </p:stCondLst>
                                  <p:childTnLst>
                                    <p:set>
                                      <p:cBhvr additive="base">
                                        <p:cTn id="10" dur="1" fill="hold">
                                          <p:stCondLst>
                                            <p:cond delay="0"/>
                                          </p:stCondLst>
                                        </p:cTn>
                                        <p:tgtEl>
                                          <p:spTgt spid="104450"/>
                                        </p:tgtEl>
                                        <p:attrNameLst>
                                          <p:attrName>style.visibility</p:attrName>
                                        </p:attrNameLst>
                                      </p:cBhvr>
                                      <p:to>
                                        <p:strVal val="visible"/>
                                      </p:to>
                                    </p:set>
                                    <p:animEffect transition="in" filter="dissolve">
                                      <p:cBhvr additive="base">
                                        <p:cTn id="11" dur="500"/>
                                        <p:tgtEl>
                                          <p:spTgt spid="104450"/>
                                        </p:tgtEl>
                                      </p:cBhvr>
                                    </p:animEffect>
                                  </p:childTnLst>
                                </p:cTn>
                              </p:par>
                            </p:childTnLst>
                          </p:cTn>
                        </p:par>
                        <p:par>
                          <p:cTn id="12" fill="hold" nodeType="afterGroup">
                            <p:stCondLst>
                              <p:cond delay="2000"/>
                            </p:stCondLst>
                            <p:childTnLst>
                              <p:par>
                                <p:cTn id="13" presetID="3" presetClass="entr" presetSubtype="10" dur="500" fill="hold" grpId="1" nodeType="afterEffect">
                                  <p:stCondLst>
                                    <p:cond delay="1000"/>
                                  </p:stCondLst>
                                  <p:childTnLst>
                                    <p:set>
                                      <p:cBhvr additive="base">
                                        <p:cTn id="14" dur="1" fill="hold">
                                          <p:stCondLst>
                                            <p:cond delay="0"/>
                                          </p:stCondLst>
                                        </p:cTn>
                                        <p:tgtEl>
                                          <p:spTgt spid="104477"/>
                                        </p:tgtEl>
                                        <p:attrNameLst>
                                          <p:attrName>style.visibility</p:attrName>
                                        </p:attrNameLst>
                                      </p:cBhvr>
                                      <p:to>
                                        <p:strVal val="visible"/>
                                      </p:to>
                                    </p:set>
                                    <p:animEffect transition="in" filter="blinds(horizontal)">
                                      <p:cBhvr additive="base">
                                        <p:cTn id="15" dur="500"/>
                                        <p:tgtEl>
                                          <p:spTgt spid="1044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476" grpId="0"/>
      <p:bldP spid="104477" grpId="1"/>
    </p:bldLs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9682"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pitchFamily="34" charset="0"/>
                <a:ea typeface="宋体" pitchFamily="2" charset="-122"/>
              </a:defRPr>
            </a:lvl1pPr>
          </a:lstStyle>
          <a:p>
            <a:pPr lvl="0"/>
            <a:r>
              <a:rPr kumimoji="1" lang="zh-CN" altLang="en-US" b="1"/>
              <a:t>第四节 　平均指标指数</a:t>
            </a:r>
            <a:endParaRPr kumimoji="1" lang="zh-CN" altLang="en-US" b="1"/>
          </a:p>
        </p:txBody>
      </p:sp>
      <p:sp>
        <p:nvSpPr>
          <p:cNvPr id="199683" name=""/>
          <p:cNvSpPr/>
          <p:nvPr>
            <p:ph type="body" idx="4294967295"/>
          </p:nvPr>
        </p:nvSpPr>
        <p:spPr>
          <a:xfrm>
            <a:off x="609600" y="1600200"/>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2000" b="0" i="0" u="none" baseline="0">
                <a:solidFill>
                  <a:schemeClr val="tx1"/>
                </a:solidFill>
                <a:latin typeface="Arial" pitchFamily="34" charset="0"/>
                <a:ea typeface="宋体" pitchFamily="2" charset="-122"/>
              </a:defRPr>
            </a:lvl5pPr>
          </a:lstStyle>
          <a:p>
            <a:pPr lvl="0">
              <a:buNone/>
            </a:pPr>
            <a:r>
              <a:rPr lang="zh-CN" altLang="en-US">
                <a:solidFill>
                  <a:schemeClr val="tx2"/>
                </a:solidFill>
                <a:ea typeface="黑体" pitchFamily="2" charset="-122"/>
              </a:rPr>
              <a:t>一、平均指标指数的含义</a:t>
            </a:r>
            <a:endParaRPr lang="zh-CN" altLang="en-US">
              <a:solidFill>
                <a:schemeClr val="tx2"/>
              </a:solidFill>
              <a:ea typeface="黑体" pitchFamily="2" charset="-122"/>
            </a:endParaRPr>
          </a:p>
          <a:p>
            <a:pPr lvl="0">
              <a:buNone/>
            </a:pPr>
            <a:r>
              <a:rPr lang="zh-CN" altLang="en-US"/>
              <a:t>　　</a:t>
            </a:r>
            <a:r>
              <a:rPr lang="zh-CN" altLang="en-US" sz="2800" b="1">
                <a:effectLst>
                  <a:outerShdw blurRad="38100" dist="38100" dir="2700000" algn="tl">
                    <a:schemeClr val="bg2"/>
                  </a:outerShdw>
                </a:effectLst>
                <a:ea typeface="楷体_GB2312" pitchFamily="49" charset="-122"/>
              </a:rPr>
              <a:t>平均指标指数</a:t>
            </a:r>
            <a:r>
              <a:rPr lang="zh-CN" altLang="en-US" sz="2400">
                <a:ea typeface="楷体_GB2312" pitchFamily="49" charset="-122"/>
              </a:rPr>
              <a:t>就是平均指标两个不同时期的数值对比形成的指数。</a:t>
            </a:r>
            <a:endParaRPr lang="zh-CN" altLang="en-US" sz="2400">
              <a:ea typeface="楷体_GB2312" pitchFamily="49" charset="-122"/>
            </a:endParaRPr>
          </a:p>
          <a:p>
            <a:pPr lvl="0">
              <a:buNone/>
            </a:pPr>
            <a:endParaRPr lang="zh-CN" altLang="en-US" sz="2400">
              <a:ea typeface="楷体_GB2312" pitchFamily="49" charset="-122"/>
            </a:endParaRPr>
          </a:p>
          <a:p>
            <a:pPr lvl="0">
              <a:buNone/>
            </a:pPr>
            <a:r>
              <a:rPr lang="zh-CN" altLang="en-US" sz="2400">
                <a:ea typeface="楷体_GB2312" pitchFamily="49" charset="-122"/>
              </a:rPr>
              <a:t>　</a:t>
            </a:r>
            <a:r>
              <a:rPr lang="zh-CN" altLang="en-US" sz="2800">
                <a:ea typeface="楷体_GB2312" pitchFamily="49" charset="-122"/>
              </a:rPr>
              <a:t>　</a:t>
            </a:r>
            <a:r>
              <a:rPr lang="zh-CN" altLang="en-US" sz="2800" b="1">
                <a:effectLst>
                  <a:outerShdw blurRad="38100" dist="38100" dir="2700000" algn="tl">
                    <a:schemeClr val="bg2"/>
                  </a:outerShdw>
                </a:effectLst>
                <a:ea typeface="楷体_GB2312" pitchFamily="49" charset="-122"/>
              </a:rPr>
              <a:t>总平均指标指数</a:t>
            </a:r>
            <a:r>
              <a:rPr lang="zh-CN" altLang="en-US" sz="2800">
                <a:ea typeface="楷体_GB2312" pitchFamily="49" charset="-122"/>
              </a:rPr>
              <a:t>：</a:t>
            </a:r>
            <a:r>
              <a:rPr lang="zh-CN" altLang="en-US" sz="2400">
                <a:ea typeface="楷体_GB2312" pitchFamily="49" charset="-122"/>
              </a:rPr>
              <a:t>反映总平均数变动程度的指数。</a:t>
            </a:r>
            <a:endParaRPr lang="zh-CN" altLang="en-US" sz="2400">
              <a:ea typeface="楷体_GB2312" pitchFamily="49" charset="-122"/>
            </a:endParaRPr>
          </a:p>
          <a:p>
            <a:pPr lvl="0">
              <a:buNone/>
            </a:pPr>
            <a:r>
              <a:rPr lang="zh-CN" altLang="en-US" sz="2400">
                <a:ea typeface="楷体_GB2312" pitchFamily="49" charset="-122"/>
              </a:rPr>
              <a:t>　　</a:t>
            </a:r>
            <a:r>
              <a:rPr lang="zh-CN" altLang="en-US" sz="2800" b="1">
                <a:effectLst>
                  <a:outerShdw blurRad="38100" dist="38100" dir="2700000" algn="tl">
                    <a:schemeClr val="bg2"/>
                  </a:outerShdw>
                </a:effectLst>
                <a:ea typeface="楷体_GB2312" pitchFamily="49" charset="-122"/>
              </a:rPr>
              <a:t>固定构成指数</a:t>
            </a:r>
            <a:r>
              <a:rPr lang="zh-CN" altLang="en-US" sz="2800">
                <a:ea typeface="楷体_GB2312" pitchFamily="49" charset="-122"/>
              </a:rPr>
              <a:t>：</a:t>
            </a:r>
            <a:r>
              <a:rPr lang="zh-CN" altLang="en-US" sz="2400">
                <a:ea typeface="楷体_GB2312" pitchFamily="49" charset="-122"/>
              </a:rPr>
              <a:t>反映各组变量值水平变动对总平均数变动影响程度的指数。</a:t>
            </a:r>
            <a:endParaRPr lang="zh-CN" altLang="en-US" sz="2400">
              <a:ea typeface="楷体_GB2312" pitchFamily="49" charset="-122"/>
            </a:endParaRPr>
          </a:p>
          <a:p>
            <a:pPr lvl="0">
              <a:buNone/>
            </a:pPr>
            <a:r>
              <a:rPr lang="zh-CN" altLang="en-US" sz="2400">
                <a:ea typeface="楷体_GB2312" pitchFamily="49" charset="-122"/>
              </a:rPr>
              <a:t>　　</a:t>
            </a:r>
            <a:r>
              <a:rPr lang="zh-CN" altLang="en-US" sz="2800" b="1">
                <a:effectLst>
                  <a:outerShdw blurRad="38100" dist="38100" dir="2700000" algn="tl">
                    <a:schemeClr val="bg2"/>
                  </a:outerShdw>
                </a:effectLst>
                <a:ea typeface="楷体_GB2312" pitchFamily="49" charset="-122"/>
              </a:rPr>
              <a:t>结构变动影响指数</a:t>
            </a:r>
            <a:r>
              <a:rPr lang="zh-CN" altLang="en-US" sz="2800">
                <a:ea typeface="楷体_GB2312" pitchFamily="49" charset="-122"/>
              </a:rPr>
              <a:t>：</a:t>
            </a:r>
            <a:r>
              <a:rPr lang="zh-CN" altLang="en-US" sz="2400">
                <a:ea typeface="楷体_GB2312" pitchFamily="49" charset="-122"/>
              </a:rPr>
              <a:t>反映各组权数（结构）变动对总平均数变动影响程度的指数。</a:t>
            </a:r>
            <a:r>
              <a:rPr lang="zh-CN" altLang="en-US"/>
              <a:t> </a:t>
            </a:r>
            <a:endParaRPr lang="zh-CN" altLang="en-US"/>
          </a:p>
        </p:txBody>
      </p:sp>
      <p:sp>
        <p:nvSpPr>
          <p:cNvPr id="199684" name="Date Placeholder 3"/>
          <p:cNvSpPr>
            <a:spLocks noGrp="1"/>
          </p:cNvSpPr>
          <p:nvPr>
            <p:ph type="dt" sz="half" idx="2"/>
          </p:nvPr>
        </p:nvSpPr>
        <p:spPr/>
        <p:txBody>
          <a:bodyPr/>
          <a:lstStyle/>
          <a:p>
            <a:pPr lvl="0"/>
            <a:fld id="{999B241C-1F3F-4842-A625-4C7917CDDB9D}" type="datetime1">
              <a:rPr lang="zh-CN" altLang="en-US" sz="1400">
                <a:latin typeface="Arial" pitchFamily="34" charset="0"/>
              </a:rPr>
              <a:t>2024/9/7</a:t>
            </a:fld>
            <a:endParaRPr lang="en-US" altLang="zh-CN" sz="1400">
              <a:latin typeface="Arial" pitchFamily="34" charset="0"/>
            </a:endParaRPr>
          </a:p>
        </p:txBody>
      </p:sp>
      <p:sp>
        <p:nvSpPr>
          <p:cNvPr id="199685" name="Slide Number Placeholder 5"/>
          <p:cNvSpPr>
            <a:spLocks noGrp="1"/>
          </p:cNvSpPr>
          <p:nvPr>
            <p:ph type="sldNum" sz="quarter" idx="4"/>
          </p:nvPr>
        </p:nvSpPr>
        <p:spPr/>
        <p:txBody>
          <a:bodyPr/>
          <a:lstStyle/>
          <a:p>
            <a:pPr lvl="0" algn="r"/>
            <a:fld id="{2594BC0F-1F12-4D9F-BD67-6787D70D9E51}" type="slidenum">
              <a:rPr lang="zh-CN" altLang="en-US" sz="1400">
                <a:latin typeface="Arial" pitchFamily="34" charset="0"/>
              </a:rPr>
              <a:t>35</a:t>
            </a:fld>
            <a:endParaRPr lang="en-US"/>
          </a:p>
        </p:txBody>
      </p:sp>
      <p:sp>
        <p:nvSpPr>
          <p:cNvPr id="199686" name="Footer Placeholder 4"/>
          <p:cNvSpPr>
            <a:spLocks noGrp="1"/>
          </p:cNvSpPr>
          <p:nvPr>
            <p:ph type="ftr" sz="quarter" idx="3"/>
          </p:nvPr>
        </p:nvSpPr>
        <p:spPr/>
        <p:txBody>
          <a:bodyPr/>
          <a:lstStyle/>
          <a:p>
            <a:pPr lvl="0" algn="ctr"/>
            <a:fld id="{5948B7E8-0F44-446E-9C1B-4C2F97C86EF3}" type="footer">
              <a:rPr lang="zh-CN" altLang="en-US" sz="1400">
                <a:latin typeface="Arial" pitchFamily="34" charset="0"/>
              </a:rPr>
              <a:t/>
            </a:fld>
            <a:endParaRPr lang="en-US" altLang="zh-CN" sz="1400">
              <a:latin typeface="Arial" pitchFamily="34" charset="0"/>
            </a:endParaRPr>
          </a:p>
        </p:txBody>
      </p:sp>
      <p:sp>
        <p:nvSpPr>
          <p:cNvPr id="199687" name="TextBox 199686"/>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浙江工商大学统计学第九章统计指数共93页，您现在浏览的是第35页!</a:t>
            </a: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1731" name=""/>
          <p:cNvSpPr/>
          <p:nvPr>
            <p:ph type="body" idx="4294967295"/>
          </p:nvPr>
        </p:nvSpPr>
        <p:spPr>
          <a:xfrm>
            <a:off x="684212" y="1268412"/>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2000" b="0" i="0" u="none" baseline="0">
                <a:solidFill>
                  <a:schemeClr val="tx1"/>
                </a:solidFill>
                <a:latin typeface="Arial" pitchFamily="34" charset="0"/>
                <a:ea typeface="宋体" pitchFamily="2" charset="-122"/>
              </a:defRPr>
            </a:lvl5pPr>
          </a:lstStyle>
          <a:p>
            <a:pPr lvl="0" algn="ctr">
              <a:buNone/>
            </a:pPr>
            <a:r>
              <a:rPr lang="zh-CN" altLang="en-US" sz="2000" b="1"/>
              <a:t>某企业报告期与基期各组职工工资水平与人数</a:t>
            </a:r>
            <a:r>
              <a:rPr lang="zh-CN" altLang="en-US" sz="2000"/>
              <a:t> </a:t>
            </a:r>
            <a:endParaRPr lang="zh-CN" altLang="en-US" sz="2000"/>
          </a:p>
        </p:txBody>
      </p:sp>
      <p:grpSp>
        <p:nvGrpSpPr>
          <p:cNvPr id="201943" name=""/>
          <p:cNvGrpSpPr/>
          <p:nvPr/>
        </p:nvGrpSpPr>
        <p:grpSpPr>
          <a:xfrm>
            <a:off x="2484438" y="2276475"/>
            <a:ext cx="5903912" cy="431800"/>
            <a:chOff x="1565" y="1979"/>
            <a:chExt cx="3719" cy="272"/>
          </a:xfrm>
        </p:grpSpPr>
        <p:pic>
          <p:nvPicPr>
            <p:cNvPr id="201737" name=""/>
            <p:cNvPicPr/>
            <p:nvPr/>
          </p:nvPicPr>
          <p:blipFill>
            <a:blip r:embed="rId2"/>
            <a:stretch>
              <a:fillRect/>
            </a:stretch>
          </p:blipFill>
          <p:spPr>
            <a:xfrm>
              <a:off x="1565" y="2024"/>
              <a:ext cx="180" cy="227"/>
            </a:xfrm>
            <a:prstGeom prst="rect">
              <a:avLst/>
            </a:prstGeom>
            <a:noFill/>
            <a:ln>
              <a:miter lim="800000"/>
            </a:ln>
          </p:spPr>
        </p:pic>
        <p:pic>
          <p:nvPicPr>
            <p:cNvPr id="201736" name=""/>
            <p:cNvPicPr/>
            <p:nvPr/>
          </p:nvPicPr>
          <p:blipFill>
            <a:blip r:embed="rId3"/>
            <a:stretch>
              <a:fillRect/>
            </a:stretch>
          </p:blipFill>
          <p:spPr>
            <a:xfrm>
              <a:off x="2192" y="1979"/>
              <a:ext cx="189" cy="272"/>
            </a:xfrm>
            <a:prstGeom prst="rect">
              <a:avLst/>
            </a:prstGeom>
            <a:noFill/>
            <a:ln>
              <a:miter lim="800000"/>
            </a:ln>
          </p:spPr>
        </p:pic>
        <p:pic>
          <p:nvPicPr>
            <p:cNvPr id="201735" name=""/>
            <p:cNvPicPr/>
            <p:nvPr/>
          </p:nvPicPr>
          <p:blipFill>
            <a:blip r:embed="rId4"/>
            <a:stretch>
              <a:fillRect/>
            </a:stretch>
          </p:blipFill>
          <p:spPr>
            <a:xfrm>
              <a:off x="2791" y="2024"/>
              <a:ext cx="180" cy="227"/>
            </a:xfrm>
            <a:prstGeom prst="rect">
              <a:avLst/>
            </a:prstGeom>
            <a:noFill/>
            <a:ln>
              <a:miter lim="800000"/>
            </a:ln>
          </p:spPr>
        </p:pic>
        <p:pic>
          <p:nvPicPr>
            <p:cNvPr id="201734" name=""/>
            <p:cNvPicPr/>
            <p:nvPr/>
          </p:nvPicPr>
          <p:blipFill>
            <a:blip r:embed="rId5"/>
            <a:stretch>
              <a:fillRect/>
            </a:stretch>
          </p:blipFill>
          <p:spPr>
            <a:xfrm>
              <a:off x="3483" y="2024"/>
              <a:ext cx="168" cy="227"/>
            </a:xfrm>
            <a:prstGeom prst="rect">
              <a:avLst/>
            </a:prstGeom>
            <a:noFill/>
            <a:ln>
              <a:miter lim="800000"/>
            </a:ln>
          </p:spPr>
        </p:pic>
        <p:pic>
          <p:nvPicPr>
            <p:cNvPr id="201733" name=""/>
            <p:cNvPicPr/>
            <p:nvPr/>
          </p:nvPicPr>
          <p:blipFill>
            <a:blip r:embed="rId6"/>
            <a:stretch>
              <a:fillRect/>
            </a:stretch>
          </p:blipFill>
          <p:spPr>
            <a:xfrm>
              <a:off x="4224" y="2008"/>
              <a:ext cx="334" cy="243"/>
            </a:xfrm>
            <a:prstGeom prst="rect">
              <a:avLst/>
            </a:prstGeom>
            <a:noFill/>
            <a:ln>
              <a:miter lim="800000"/>
            </a:ln>
          </p:spPr>
        </p:pic>
        <p:pic>
          <p:nvPicPr>
            <p:cNvPr id="201732" name=""/>
            <p:cNvPicPr/>
            <p:nvPr/>
          </p:nvPicPr>
          <p:blipFill>
            <a:blip r:embed="rId7"/>
            <a:stretch>
              <a:fillRect/>
            </a:stretch>
          </p:blipFill>
          <p:spPr>
            <a:xfrm>
              <a:off x="5012" y="2024"/>
              <a:ext cx="272" cy="216"/>
            </a:xfrm>
            <a:prstGeom prst="rect">
              <a:avLst/>
            </a:prstGeom>
            <a:noFill/>
            <a:ln>
              <a:miter lim="800000"/>
            </a:ln>
          </p:spPr>
        </p:pic>
      </p:grpSp>
      <p:graphicFrame>
        <p:nvGraphicFramePr>
          <p:cNvPr id="201944" name=""/>
          <p:cNvGraphicFramePr>
            <a:graphicFrameLocks noGrp="1"/>
          </p:cNvGraphicFramePr>
          <p:nvPr/>
        </p:nvGraphicFramePr>
        <p:xfrm>
          <a:off x="611188" y="1916112"/>
          <a:ext cx="7921625" cy="2087562"/>
        </p:xfrm>
        <a:graphic>
          <a:graphicData uri="http://schemas.openxmlformats.org/drawingml/2006/table">
            <a:tbl>
              <a:tblPr/>
              <a:tblGrid>
                <a:gridCol w="1220788"/>
                <a:gridCol w="952500"/>
                <a:gridCol w="1077912"/>
                <a:gridCol w="912812"/>
                <a:gridCol w="1322388"/>
                <a:gridCol w="1216025"/>
                <a:gridCol w="1219200"/>
              </a:tblGrid>
              <a:tr h="376238">
                <a:tc rowSpan="2">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spcBef>
                          <a:spcPct val="0"/>
                        </a:spcBef>
                        <a:buClrTx/>
                        <a:buFontTx/>
                        <a:buNone/>
                      </a:pPr>
                      <a:r>
                        <a:rPr lang="zh-CN" altLang="en-US" sz="1600">
                          <a:latin typeface="宋体" pitchFamily="2" charset="-122"/>
                          <a:ea typeface="Times New Roman" pitchFamily="18" charset="0"/>
                        </a:rPr>
                        <a:t>职工类别</a:t>
                      </a:r>
                      <a:endParaRPr lang="zh-CN" altLang="en-US" sz="1600">
                        <a:latin typeface="Times New Roman" pitchFamily="18" charset="0"/>
                      </a:endParaRPr>
                    </a:p>
                  </a:txBody>
                  <a:tcPr anchor="ctr">
                    <a:lnL w="12700" cap="rnd">
                      <a:noFill/>
                      <a:miter lim="800000"/>
                    </a:lnL>
                    <a:lnR w="12700">
                      <a:solidFill>
                        <a:prstClr val="black"/>
                      </a:solidFill>
                      <a:miter lim="800000"/>
                    </a:lnR>
                    <a:lnT w="12700">
                      <a:solidFill>
                        <a:prstClr val="black"/>
                      </a:solidFill>
                      <a:miter lim="800000"/>
                    </a:lnT>
                    <a:lnB w="12700">
                      <a:solidFill>
                        <a:prstClr val="black"/>
                      </a:solidFill>
                      <a:miter lim="800000"/>
                    </a:lnB>
                    <a:noFill/>
                  </a:tcPr>
                </a:tc>
                <a:tc gridSpan="2">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pPr>
                      <a:r>
                        <a:rPr lang="zh-CN" altLang="en-US" sz="1600">
                          <a:latin typeface="宋体" pitchFamily="2" charset="-122"/>
                          <a:ea typeface="Times New Roman" pitchFamily="18" charset="0"/>
                        </a:rPr>
                        <a:t>月工资水平</a:t>
                      </a:r>
                      <a:r>
                        <a:rPr lang="en-US" altLang="zh-CN" sz="1600">
                          <a:latin typeface="宋体" pitchFamily="2" charset="-122"/>
                          <a:ea typeface="Times New Roman" pitchFamily="18" charset="0"/>
                        </a:rPr>
                        <a:t>(</a:t>
                      </a:r>
                      <a:r>
                        <a:rPr lang="zh-CN" altLang="en-US" sz="1600">
                          <a:latin typeface="宋体" pitchFamily="2" charset="-122"/>
                          <a:ea typeface="Times New Roman" pitchFamily="18" charset="0"/>
                        </a:rPr>
                        <a:t>元</a:t>
                      </a:r>
                      <a:r>
                        <a:rPr lang="en-US" altLang="zh-CN" sz="1600">
                          <a:latin typeface="宋体" pitchFamily="2" charset="-122"/>
                          <a:ea typeface="Times New Roman" pitchFamily="18" charset="0"/>
                        </a:rPr>
                        <a:t>)</a:t>
                      </a:r>
                      <a:endParaRPr lang="en-US" altLang="zh-CN" sz="1600">
                        <a:latin typeface="Times New Roman" pitchFamily="18" charset="0"/>
                      </a:endParaRPr>
                    </a:p>
                  </a:txBody>
                  <a:tcPr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c hMerge="1">
                  <a:txBody>
                    <a:bodyPr vert="horz" wrap="square"/>
                    <a:lstStyle/>
                    <a:p/>
                  </a:txBody>
                  <a:tcPr>
                    <a:lnR w="12700">
                      <a:miter lim="800000"/>
                    </a:lnR>
                    <a:lnT w="12700">
                      <a:solidFill>
                        <a:prstClr val="black"/>
                      </a:solidFill>
                      <a:miter lim="800000"/>
                    </a:lnT>
                    <a:lnB w="12700">
                      <a:solidFill>
                        <a:prstClr val="black"/>
                      </a:solidFill>
                      <a:miter lim="800000"/>
                    </a:lnB>
                  </a:tcPr>
                </a:tc>
                <a:tc gridSpan="2">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tabLst>
                          <a:tab pos="1104900"/>
                        </a:tabLst>
                      </a:pPr>
                      <a:r>
                        <a:rPr lang="zh-CN" altLang="en-US" sz="1600">
                          <a:latin typeface="宋体" pitchFamily="2" charset="-122"/>
                          <a:ea typeface="Times New Roman" pitchFamily="18" charset="0"/>
                        </a:rPr>
                        <a:t>职工人数</a:t>
                      </a:r>
                      <a:r>
                        <a:rPr lang="en-US" altLang="zh-CN" sz="1600">
                          <a:latin typeface="宋体" pitchFamily="2" charset="-122"/>
                          <a:ea typeface="Times New Roman" pitchFamily="18" charset="0"/>
                        </a:rPr>
                        <a:t>(</a:t>
                      </a:r>
                      <a:r>
                        <a:rPr lang="zh-CN" altLang="en-US" sz="1600">
                          <a:latin typeface="宋体" pitchFamily="2" charset="-122"/>
                          <a:ea typeface="Times New Roman" pitchFamily="18" charset="0"/>
                        </a:rPr>
                        <a:t>人</a:t>
                      </a:r>
                      <a:r>
                        <a:rPr lang="en-US" altLang="zh-CN" sz="1600">
                          <a:latin typeface="宋体" pitchFamily="2" charset="-122"/>
                          <a:ea typeface="Times New Roman" pitchFamily="18" charset="0"/>
                        </a:rPr>
                        <a:t>)</a:t>
                      </a:r>
                      <a:endParaRPr lang="en-US" altLang="zh-CN" sz="1600">
                        <a:latin typeface="Times New Roman" pitchFamily="18" charset="0"/>
                      </a:endParaRPr>
                    </a:p>
                  </a:txBody>
                  <a:tcPr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c hMerge="1">
                  <a:txBody>
                    <a:bodyPr vert="horz" wrap="square"/>
                    <a:lstStyle/>
                    <a:p/>
                  </a:txBody>
                  <a:tcPr>
                    <a:lnR w="12700">
                      <a:miter lim="800000"/>
                    </a:lnR>
                    <a:lnT w="12700">
                      <a:solidFill>
                        <a:prstClr val="black"/>
                      </a:solidFill>
                      <a:miter lim="800000"/>
                    </a:lnT>
                    <a:lnB w="12700">
                      <a:solidFill>
                        <a:prstClr val="black"/>
                      </a:solidFill>
                      <a:miter lim="800000"/>
                    </a:lnB>
                  </a:tcPr>
                </a:tc>
                <a:tc gridSpan="2">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pPr>
                      <a:r>
                        <a:rPr lang="zh-CN" altLang="en-US" sz="1600">
                          <a:latin typeface="宋体" pitchFamily="2" charset="-122"/>
                          <a:ea typeface="Times New Roman" pitchFamily="18" charset="0"/>
                        </a:rPr>
                        <a:t>工资总额（元）</a:t>
                      </a:r>
                      <a:endParaRPr lang="zh-CN" altLang="en-US" sz="1600">
                        <a:latin typeface="Times New Roman" pitchFamily="18" charset="0"/>
                      </a:endParaRPr>
                    </a:p>
                  </a:txBody>
                  <a:tcPr anchor="ctr">
                    <a:lnL w="12700">
                      <a:solidFill>
                        <a:prstClr val="black"/>
                      </a:solidFill>
                      <a:miter lim="800000"/>
                    </a:lnL>
                    <a:lnR>
                      <a:noFill/>
                      <a:miter lim="800000"/>
                    </a:lnR>
                    <a:lnT w="12700">
                      <a:solidFill>
                        <a:prstClr val="black"/>
                      </a:solidFill>
                      <a:miter lim="800000"/>
                    </a:lnT>
                    <a:lnB w="12700">
                      <a:solidFill>
                        <a:prstClr val="black"/>
                      </a:solidFill>
                      <a:miter lim="800000"/>
                    </a:lnB>
                    <a:noFill/>
                  </a:tcPr>
                </a:tc>
                <a:tc hMerge="1">
                  <a:txBody>
                    <a:bodyPr vert="horz" wrap="square"/>
                    <a:lstStyle/>
                    <a:p/>
                  </a:txBody>
                  <a:tcPr>
                    <a:lnR>
                      <a:noFill/>
                      <a:miter lim="800000"/>
                    </a:lnR>
                    <a:lnT w="12700">
                      <a:solidFill>
                        <a:prstClr val="black"/>
                      </a:solidFill>
                      <a:miter lim="800000"/>
                    </a:lnT>
                    <a:lnB w="12700">
                      <a:solidFill>
                        <a:prstClr val="black"/>
                      </a:solidFill>
                      <a:miter lim="800000"/>
                    </a:lnB>
                  </a:tcPr>
                </a:tc>
              </a:tr>
              <a:tr h="419100">
                <a:tc vMerge="1">
                  <a:txBody>
                    <a:bodyPr vert="horz" wrap="square"/>
                    <a:lstStyle/>
                    <a:p/>
                  </a:txBody>
                  <a:tcPr>
                    <a:lnL w="12700" cap="rnd">
                      <a:noFill/>
                      <a:miter lim="800000"/>
                    </a:lnL>
                    <a:lnR w="12700">
                      <a:solidFill>
                        <a:prstClr val="black"/>
                      </a:solidFill>
                      <a:miter lim="800000"/>
                    </a:lnR>
                    <a:lnB w="12700">
                      <a:miter lim="800000"/>
                    </a:lnB>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buNone/>
                      </a:pPr>
                      <a:r>
                        <a:rPr lang="zh-CN" altLang="en-US" sz="1600"/>
                        <a:t>基期</a:t>
                      </a:r>
                      <a:endParaRPr lang="zh-CN" altLang="en-US" sz="1600"/>
                    </a:p>
                  </a:txBody>
                  <a:tcPr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buNone/>
                      </a:pPr>
                      <a:r>
                        <a:rPr lang="zh-CN" altLang="en-US" sz="1600"/>
                        <a:t>报告期</a:t>
                      </a:r>
                      <a:endParaRPr lang="zh-CN" altLang="en-US" sz="1600"/>
                    </a:p>
                  </a:txBody>
                  <a:tcPr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buNone/>
                      </a:pPr>
                      <a:r>
                        <a:rPr lang="zh-CN" altLang="en-US" sz="1600"/>
                        <a:t>基期</a:t>
                      </a:r>
                      <a:endParaRPr lang="zh-CN" altLang="en-US" sz="1600"/>
                    </a:p>
                  </a:txBody>
                  <a:tcPr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buNone/>
                      </a:pPr>
                      <a:r>
                        <a:rPr lang="zh-CN" altLang="en-US" sz="1600"/>
                        <a:t>报告期</a:t>
                      </a:r>
                      <a:endParaRPr lang="zh-CN" altLang="en-US" sz="1600"/>
                    </a:p>
                  </a:txBody>
                  <a:tcPr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buNone/>
                      </a:pPr>
                      <a:r>
                        <a:rPr lang="zh-CN" altLang="en-US" sz="1600"/>
                        <a:t>基期</a:t>
                      </a:r>
                      <a:endParaRPr lang="zh-CN" altLang="en-US" sz="1600"/>
                    </a:p>
                  </a:txBody>
                  <a:tcPr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buNone/>
                      </a:pPr>
                      <a:r>
                        <a:rPr lang="zh-CN" altLang="en-US" sz="1600"/>
                        <a:t>报告期</a:t>
                      </a:r>
                      <a:endParaRPr lang="zh-CN" altLang="en-US" sz="1600"/>
                    </a:p>
                  </a:txBody>
                  <a:tcPr anchor="ctr">
                    <a:lnL w="12700">
                      <a:solidFill>
                        <a:prstClr val="black"/>
                      </a:solidFill>
                      <a:miter lim="800000"/>
                    </a:lnL>
                    <a:lnR>
                      <a:noFill/>
                      <a:miter lim="800000"/>
                    </a:lnR>
                    <a:lnT w="12700">
                      <a:solidFill>
                        <a:prstClr val="black"/>
                      </a:solidFill>
                      <a:miter lim="800000"/>
                    </a:lnT>
                    <a:lnB w="12700">
                      <a:solidFill>
                        <a:prstClr val="black"/>
                      </a:solidFill>
                      <a:miter lim="800000"/>
                    </a:lnB>
                    <a:noFill/>
                  </a:tcPr>
                </a:tc>
              </a:tr>
              <a:tr h="919162">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pPr>
                      <a:r>
                        <a:rPr lang="zh-CN" altLang="en-US" sz="1600">
                          <a:latin typeface="宋体" pitchFamily="2" charset="-122"/>
                          <a:ea typeface="Times New Roman" pitchFamily="18" charset="0"/>
                        </a:rPr>
                        <a:t>甲</a:t>
                      </a:r>
                      <a:endParaRPr lang="zh-CN" altLang="en-US" sz="1600">
                        <a:ea typeface="Times New Roman" pitchFamily="18" charset="0"/>
                      </a:endParaRPr>
                    </a:p>
                    <a:p>
                      <a:pPr marL="0" lvl="0" indent="0" algn="ctr" eaLnBrk="0" hangingPunct="0">
                        <a:spcBef>
                          <a:spcPct val="0"/>
                        </a:spcBef>
                        <a:buClrTx/>
                        <a:buFontTx/>
                        <a:buNone/>
                      </a:pPr>
                      <a:r>
                        <a:rPr lang="zh-CN" altLang="en-US" sz="1600">
                          <a:latin typeface="宋体" pitchFamily="2" charset="-122"/>
                          <a:ea typeface="Times New Roman" pitchFamily="18" charset="0"/>
                        </a:rPr>
                        <a:t>乙</a:t>
                      </a:r>
                      <a:endParaRPr lang="zh-CN" altLang="en-US" sz="1600">
                        <a:ea typeface="Times New Roman" pitchFamily="18" charset="0"/>
                      </a:endParaRPr>
                    </a:p>
                    <a:p>
                      <a:pPr marL="0" lvl="0" indent="0" algn="ctr" eaLnBrk="0" hangingPunct="0">
                        <a:spcBef>
                          <a:spcPct val="0"/>
                        </a:spcBef>
                        <a:buClrTx/>
                        <a:buFontTx/>
                        <a:buNone/>
                      </a:pPr>
                      <a:r>
                        <a:rPr lang="zh-CN" altLang="en-US" sz="1600">
                          <a:latin typeface="宋体" pitchFamily="2" charset="-122"/>
                          <a:ea typeface="Times New Roman" pitchFamily="18" charset="0"/>
                        </a:rPr>
                        <a:t>丙</a:t>
                      </a:r>
                      <a:endParaRPr lang="zh-CN" altLang="en-US" sz="1600">
                        <a:latin typeface="Times New Roman" pitchFamily="18" charset="0"/>
                      </a:endParaRPr>
                    </a:p>
                  </a:txBody>
                  <a:tcPr anchor="ctr">
                    <a:lnL>
                      <a:noFill/>
                      <a:miter lim="800000"/>
                    </a:lnL>
                    <a:lnR w="12700">
                      <a:solidFill>
                        <a:prstClr val="black"/>
                      </a:solidFill>
                      <a:miter lim="800000"/>
                    </a:lnR>
                    <a:lnT w="12700">
                      <a:solidFill>
                        <a:prstClr val="black"/>
                      </a:solidFill>
                      <a:miter lim="800000"/>
                    </a:lnT>
                    <a:lnB w="12700">
                      <a:solidFill>
                        <a:prstClr val="black"/>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pPr>
                      <a:r>
                        <a:rPr lang="en-US" altLang="zh-CN" sz="1600">
                          <a:latin typeface="宋体" pitchFamily="2" charset="-122"/>
                          <a:ea typeface="Times New Roman" pitchFamily="18" charset="0"/>
                        </a:rPr>
                        <a:t>1480</a:t>
                      </a:r>
                      <a:endParaRPr lang="en-US" altLang="zh-CN" sz="1600">
                        <a:ea typeface="Times New Roman" pitchFamily="18" charset="0"/>
                      </a:endParaRPr>
                    </a:p>
                    <a:p>
                      <a:pPr marL="0" lvl="0" indent="0" algn="ctr" eaLnBrk="0" hangingPunct="0">
                        <a:spcBef>
                          <a:spcPct val="0"/>
                        </a:spcBef>
                        <a:buClrTx/>
                        <a:buFontTx/>
                        <a:buNone/>
                      </a:pPr>
                      <a:r>
                        <a:rPr lang="en-US" altLang="zh-CN" sz="1600">
                          <a:latin typeface="宋体" pitchFamily="2" charset="-122"/>
                          <a:ea typeface="Times New Roman" pitchFamily="18" charset="0"/>
                        </a:rPr>
                        <a:t> 1000</a:t>
                      </a:r>
                      <a:endParaRPr lang="en-US" altLang="zh-CN" sz="1600">
                        <a:ea typeface="Times New Roman" pitchFamily="18" charset="0"/>
                      </a:endParaRPr>
                    </a:p>
                    <a:p>
                      <a:pPr marL="0" lvl="0" indent="0" algn="ctr" eaLnBrk="0" hangingPunct="0">
                        <a:spcBef>
                          <a:spcPct val="0"/>
                        </a:spcBef>
                        <a:buClrTx/>
                        <a:buFontTx/>
                        <a:buNone/>
                      </a:pPr>
                      <a:r>
                        <a:rPr lang="en-US" altLang="zh-CN" sz="1600">
                          <a:latin typeface="宋体" pitchFamily="2" charset="-122"/>
                          <a:ea typeface="Times New Roman" pitchFamily="18" charset="0"/>
                        </a:rPr>
                        <a:t> 700</a:t>
                      </a:r>
                      <a:endParaRPr lang="en-US" altLang="zh-CN" sz="1600">
                        <a:latin typeface="Times New Roman" pitchFamily="18" charset="0"/>
                      </a:endParaRPr>
                    </a:p>
                  </a:txBody>
                  <a:tcPr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pPr>
                      <a:r>
                        <a:rPr lang="en-US" altLang="zh-CN" sz="1600">
                          <a:latin typeface="宋体" pitchFamily="2" charset="-122"/>
                          <a:ea typeface="Times New Roman" pitchFamily="18" charset="0"/>
                        </a:rPr>
                        <a:t>1720</a:t>
                      </a:r>
                      <a:endParaRPr lang="en-US" altLang="zh-CN" sz="1600">
                        <a:ea typeface="Times New Roman" pitchFamily="18" charset="0"/>
                      </a:endParaRPr>
                    </a:p>
                    <a:p>
                      <a:pPr marL="0" lvl="0" indent="0" algn="ctr" eaLnBrk="0" hangingPunct="0">
                        <a:spcBef>
                          <a:spcPct val="0"/>
                        </a:spcBef>
                        <a:buClrTx/>
                        <a:buFontTx/>
                        <a:buNone/>
                      </a:pPr>
                      <a:r>
                        <a:rPr lang="en-US" altLang="zh-CN" sz="1600">
                          <a:latin typeface="宋体" pitchFamily="2" charset="-122"/>
                          <a:ea typeface="Times New Roman" pitchFamily="18" charset="0"/>
                        </a:rPr>
                        <a:t> 1090</a:t>
                      </a:r>
                      <a:endParaRPr lang="en-US" altLang="zh-CN" sz="1600">
                        <a:ea typeface="Times New Roman" pitchFamily="18" charset="0"/>
                      </a:endParaRPr>
                    </a:p>
                    <a:p>
                      <a:pPr marL="0" lvl="0" indent="0" algn="ctr" eaLnBrk="0" hangingPunct="0">
                        <a:spcBef>
                          <a:spcPct val="0"/>
                        </a:spcBef>
                        <a:buClrTx/>
                        <a:buFontTx/>
                        <a:buNone/>
                      </a:pPr>
                      <a:r>
                        <a:rPr lang="en-US" altLang="zh-CN" sz="1600">
                          <a:latin typeface="宋体" pitchFamily="2" charset="-122"/>
                          <a:ea typeface="Times New Roman" pitchFamily="18" charset="0"/>
                        </a:rPr>
                        <a:t> 830</a:t>
                      </a:r>
                      <a:endParaRPr lang="en-US" altLang="zh-CN" sz="1600">
                        <a:latin typeface="Times New Roman" pitchFamily="18" charset="0"/>
                      </a:endParaRPr>
                    </a:p>
                  </a:txBody>
                  <a:tcPr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pPr>
                      <a:r>
                        <a:rPr lang="en-US" altLang="zh-CN" sz="1600">
                          <a:latin typeface="宋体" pitchFamily="2" charset="-122"/>
                          <a:ea typeface="Times New Roman" pitchFamily="18" charset="0"/>
                        </a:rPr>
                        <a:t>180</a:t>
                      </a:r>
                      <a:endParaRPr lang="en-US" altLang="zh-CN" sz="1600">
                        <a:ea typeface="Times New Roman" pitchFamily="18" charset="0"/>
                      </a:endParaRPr>
                    </a:p>
                    <a:p>
                      <a:pPr marL="0" lvl="0" indent="0" algn="ctr" eaLnBrk="0" hangingPunct="0">
                        <a:spcBef>
                          <a:spcPct val="0"/>
                        </a:spcBef>
                        <a:buClrTx/>
                        <a:buFontTx/>
                        <a:buNone/>
                      </a:pPr>
                      <a:r>
                        <a:rPr lang="en-US" altLang="zh-CN" sz="1600">
                          <a:latin typeface="宋体" pitchFamily="2" charset="-122"/>
                          <a:ea typeface="Times New Roman" pitchFamily="18" charset="0"/>
                        </a:rPr>
                        <a:t>190</a:t>
                      </a:r>
                      <a:endParaRPr lang="en-US" altLang="zh-CN" sz="1600">
                        <a:ea typeface="Times New Roman" pitchFamily="18" charset="0"/>
                      </a:endParaRPr>
                    </a:p>
                    <a:p>
                      <a:pPr marL="0" lvl="0" indent="0" algn="ctr" eaLnBrk="0" hangingPunct="0">
                        <a:spcBef>
                          <a:spcPct val="0"/>
                        </a:spcBef>
                        <a:buClrTx/>
                        <a:buFontTx/>
                        <a:buNone/>
                      </a:pPr>
                      <a:r>
                        <a:rPr lang="en-US" altLang="zh-CN" sz="1600">
                          <a:latin typeface="宋体" pitchFamily="2" charset="-122"/>
                          <a:ea typeface="Times New Roman" pitchFamily="18" charset="0"/>
                        </a:rPr>
                        <a:t> 15</a:t>
                      </a:r>
                      <a:endParaRPr lang="en-US" altLang="zh-CN" sz="1600">
                        <a:latin typeface="Times New Roman" pitchFamily="18" charset="0"/>
                      </a:endParaRPr>
                    </a:p>
                  </a:txBody>
                  <a:tcPr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pPr>
                      <a:r>
                        <a:rPr lang="en-US" altLang="zh-CN" sz="1600">
                          <a:latin typeface="宋体" pitchFamily="2" charset="-122"/>
                          <a:ea typeface="Times New Roman" pitchFamily="18" charset="0"/>
                        </a:rPr>
                        <a:t>180</a:t>
                      </a:r>
                      <a:endParaRPr lang="en-US" altLang="zh-CN" sz="1600">
                        <a:ea typeface="Times New Roman" pitchFamily="18" charset="0"/>
                      </a:endParaRPr>
                    </a:p>
                    <a:p>
                      <a:pPr marL="0" lvl="0" indent="0" algn="ctr" eaLnBrk="0" hangingPunct="0">
                        <a:spcBef>
                          <a:spcPct val="0"/>
                        </a:spcBef>
                        <a:buClrTx/>
                        <a:buFontTx/>
                        <a:buNone/>
                      </a:pPr>
                      <a:r>
                        <a:rPr lang="en-US" altLang="zh-CN" sz="1600">
                          <a:latin typeface="宋体" pitchFamily="2" charset="-122"/>
                          <a:ea typeface="Times New Roman" pitchFamily="18" charset="0"/>
                        </a:rPr>
                        <a:t>198</a:t>
                      </a:r>
                      <a:endParaRPr lang="en-US" altLang="zh-CN" sz="1600">
                        <a:ea typeface="Times New Roman" pitchFamily="18" charset="0"/>
                      </a:endParaRPr>
                    </a:p>
                    <a:p>
                      <a:pPr marL="0" lvl="0" indent="0" algn="ctr" eaLnBrk="0" hangingPunct="0">
                        <a:spcBef>
                          <a:spcPct val="0"/>
                        </a:spcBef>
                        <a:buClrTx/>
                        <a:buFontTx/>
                        <a:buNone/>
                      </a:pPr>
                      <a:r>
                        <a:rPr lang="en-US" altLang="zh-CN" sz="1600">
                          <a:latin typeface="宋体" pitchFamily="2" charset="-122"/>
                          <a:ea typeface="Times New Roman" pitchFamily="18" charset="0"/>
                        </a:rPr>
                        <a:t> 18</a:t>
                      </a:r>
                      <a:endParaRPr lang="en-US" altLang="zh-CN" sz="1600">
                        <a:latin typeface="Times New Roman" pitchFamily="18" charset="0"/>
                      </a:endParaRPr>
                    </a:p>
                  </a:txBody>
                  <a:tcPr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174625" algn="ctr">
                        <a:spcBef>
                          <a:spcPct val="0"/>
                        </a:spcBef>
                        <a:buClrTx/>
                        <a:buFontTx/>
                        <a:buNone/>
                      </a:pPr>
                      <a:r>
                        <a:rPr lang="en-US" altLang="zh-CN" sz="1600">
                          <a:latin typeface="宋体" pitchFamily="2" charset="-122"/>
                          <a:ea typeface="Times New Roman" pitchFamily="18" charset="0"/>
                        </a:rPr>
                        <a:t>266400</a:t>
                      </a:r>
                      <a:endParaRPr lang="en-US" altLang="zh-CN" sz="1600">
                        <a:ea typeface="Times New Roman" pitchFamily="18" charset="0"/>
                      </a:endParaRPr>
                    </a:p>
                    <a:p>
                      <a:pPr marL="0" lvl="0" indent="174625" algn="ctr" eaLnBrk="0" hangingPunct="0">
                        <a:spcBef>
                          <a:spcPct val="0"/>
                        </a:spcBef>
                        <a:buClrTx/>
                        <a:buFontTx/>
                        <a:buNone/>
                      </a:pPr>
                      <a:r>
                        <a:rPr lang="en-US" altLang="zh-CN" sz="1600">
                          <a:latin typeface="宋体" pitchFamily="2" charset="-122"/>
                          <a:ea typeface="Times New Roman" pitchFamily="18" charset="0"/>
                        </a:rPr>
                        <a:t>190000</a:t>
                      </a:r>
                      <a:endParaRPr lang="en-US" altLang="zh-CN" sz="1600">
                        <a:ea typeface="Times New Roman" pitchFamily="18" charset="0"/>
                      </a:endParaRPr>
                    </a:p>
                    <a:p>
                      <a:pPr marL="0" lvl="0" indent="174625" algn="ctr" eaLnBrk="0" hangingPunct="0">
                        <a:spcBef>
                          <a:spcPct val="0"/>
                        </a:spcBef>
                        <a:buClrTx/>
                        <a:buFontTx/>
                        <a:buNone/>
                      </a:pPr>
                      <a:r>
                        <a:rPr lang="en-US" altLang="zh-CN" sz="1600">
                          <a:latin typeface="宋体" pitchFamily="2" charset="-122"/>
                          <a:ea typeface="Times New Roman" pitchFamily="18" charset="0"/>
                        </a:rPr>
                        <a:t> 10500</a:t>
                      </a:r>
                      <a:endParaRPr lang="en-US" altLang="zh-CN" sz="1600">
                        <a:latin typeface="Times New Roman" pitchFamily="18" charset="0"/>
                      </a:endParaRPr>
                    </a:p>
                  </a:txBody>
                  <a:tcPr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174625" algn="ctr">
                        <a:spcBef>
                          <a:spcPct val="0"/>
                        </a:spcBef>
                        <a:buClrTx/>
                        <a:buFontTx/>
                        <a:buNone/>
                      </a:pPr>
                      <a:r>
                        <a:rPr lang="en-US" altLang="zh-CN" sz="1600">
                          <a:latin typeface="宋体" pitchFamily="2" charset="-122"/>
                          <a:ea typeface="Times New Roman" pitchFamily="18" charset="0"/>
                        </a:rPr>
                        <a:t>309600</a:t>
                      </a:r>
                      <a:endParaRPr lang="en-US" altLang="zh-CN" sz="1600">
                        <a:ea typeface="Times New Roman" pitchFamily="18" charset="0"/>
                      </a:endParaRPr>
                    </a:p>
                    <a:p>
                      <a:pPr marL="0" lvl="0" indent="174625" algn="ctr" eaLnBrk="0" hangingPunct="0">
                        <a:spcBef>
                          <a:spcPct val="0"/>
                        </a:spcBef>
                        <a:buClrTx/>
                        <a:buFontTx/>
                        <a:buNone/>
                      </a:pPr>
                      <a:r>
                        <a:rPr lang="en-US" altLang="zh-CN" sz="1600">
                          <a:latin typeface="宋体" pitchFamily="2" charset="-122"/>
                          <a:ea typeface="Times New Roman" pitchFamily="18" charset="0"/>
                        </a:rPr>
                        <a:t>215820</a:t>
                      </a:r>
                      <a:endParaRPr lang="en-US" altLang="zh-CN" sz="1600">
                        <a:ea typeface="Times New Roman" pitchFamily="18" charset="0"/>
                      </a:endParaRPr>
                    </a:p>
                    <a:p>
                      <a:pPr marL="0" lvl="0" indent="174625" algn="ctr" eaLnBrk="0" hangingPunct="0">
                        <a:spcBef>
                          <a:spcPct val="0"/>
                        </a:spcBef>
                        <a:buClrTx/>
                        <a:buFontTx/>
                        <a:buNone/>
                      </a:pPr>
                      <a:r>
                        <a:rPr lang="en-US" altLang="zh-CN" sz="1600">
                          <a:latin typeface="宋体" pitchFamily="2" charset="-122"/>
                          <a:ea typeface="Times New Roman" pitchFamily="18" charset="0"/>
                        </a:rPr>
                        <a:t> 14940</a:t>
                      </a:r>
                      <a:endParaRPr lang="en-US" altLang="zh-CN" sz="1600">
                        <a:latin typeface="Times New Roman" pitchFamily="18" charset="0"/>
                      </a:endParaRPr>
                    </a:p>
                  </a:txBody>
                  <a:tcPr anchor="ctr">
                    <a:lnL w="12700">
                      <a:solidFill>
                        <a:prstClr val="black"/>
                      </a:solidFill>
                      <a:miter lim="800000"/>
                    </a:lnL>
                    <a:lnR>
                      <a:noFill/>
                      <a:miter lim="800000"/>
                    </a:lnR>
                    <a:lnT w="12700">
                      <a:solidFill>
                        <a:prstClr val="black"/>
                      </a:solidFill>
                      <a:miter lim="800000"/>
                    </a:lnT>
                    <a:lnB w="12700">
                      <a:solidFill>
                        <a:prstClr val="black"/>
                      </a:solidFill>
                      <a:miter lim="800000"/>
                    </a:lnB>
                    <a:noFill/>
                  </a:tcPr>
                </a:tc>
              </a:tr>
              <a:tr h="373062">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pPr>
                      <a:r>
                        <a:rPr lang="zh-CN" altLang="en-US" sz="1600">
                          <a:latin typeface="宋体" pitchFamily="2" charset="-122"/>
                          <a:ea typeface="Times New Roman" pitchFamily="18" charset="0"/>
                        </a:rPr>
                        <a:t>合  计</a:t>
                      </a:r>
                      <a:endParaRPr lang="zh-CN" altLang="en-US" sz="1600">
                        <a:latin typeface="Times New Roman" pitchFamily="18" charset="0"/>
                      </a:endParaRPr>
                    </a:p>
                  </a:txBody>
                  <a:tcPr anchor="ctr">
                    <a:lnL>
                      <a:noFill/>
                      <a:miter lim="800000"/>
                    </a:lnL>
                    <a:lnR w="12700">
                      <a:solidFill>
                        <a:prstClr val="black"/>
                      </a:solidFill>
                      <a:miter lim="800000"/>
                    </a:lnR>
                    <a:lnT w="12700">
                      <a:solidFill>
                        <a:prstClr val="black"/>
                      </a:solidFill>
                      <a:miter lim="800000"/>
                    </a:lnT>
                    <a:lnB w="12700">
                      <a:solidFill>
                        <a:prstClr val="black"/>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pPr>
                      <a:r>
                        <a:rPr lang="en-US" altLang="zh-CN" sz="1600">
                          <a:latin typeface="宋体" pitchFamily="2" charset="-122"/>
                          <a:ea typeface="Times New Roman" pitchFamily="18" charset="0"/>
                        </a:rPr>
                        <a:t>—</a:t>
                      </a:r>
                      <a:endParaRPr lang="en-US" altLang="zh-CN" sz="1600">
                        <a:latin typeface="Times New Roman" pitchFamily="18" charset="0"/>
                      </a:endParaRPr>
                    </a:p>
                  </a:txBody>
                  <a:tcPr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pPr>
                      <a:r>
                        <a:rPr lang="en-US" altLang="zh-CN" sz="1600">
                          <a:latin typeface="宋体" pitchFamily="2" charset="-122"/>
                          <a:ea typeface="Times New Roman" pitchFamily="18" charset="0"/>
                        </a:rPr>
                        <a:t>—</a:t>
                      </a:r>
                      <a:endParaRPr lang="en-US" altLang="zh-CN" sz="1600">
                        <a:latin typeface="Times New Roman" pitchFamily="18" charset="0"/>
                      </a:endParaRPr>
                    </a:p>
                  </a:txBody>
                  <a:tcPr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pPr>
                      <a:r>
                        <a:rPr lang="en-US" altLang="zh-CN" sz="1600">
                          <a:latin typeface="宋体" pitchFamily="2" charset="-122"/>
                          <a:ea typeface="Times New Roman" pitchFamily="18" charset="0"/>
                        </a:rPr>
                        <a:t>385</a:t>
                      </a:r>
                      <a:endParaRPr lang="en-US" altLang="zh-CN" sz="1600">
                        <a:latin typeface="Times New Roman" pitchFamily="18" charset="0"/>
                      </a:endParaRPr>
                    </a:p>
                  </a:txBody>
                  <a:tcPr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pPr>
                      <a:r>
                        <a:rPr lang="en-US" altLang="zh-CN" sz="1600">
                          <a:latin typeface="宋体" pitchFamily="2" charset="-122"/>
                          <a:ea typeface="Times New Roman" pitchFamily="18" charset="0"/>
                        </a:rPr>
                        <a:t>396</a:t>
                      </a:r>
                      <a:endParaRPr lang="en-US" altLang="zh-CN" sz="1600">
                        <a:latin typeface="Times New Roman" pitchFamily="18" charset="0"/>
                      </a:endParaRPr>
                    </a:p>
                  </a:txBody>
                  <a:tcPr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pPr>
                      <a:r>
                        <a:rPr lang="zh-CN" altLang="en-US" sz="1600">
                          <a:latin typeface="宋体" pitchFamily="2" charset="-122"/>
                          <a:ea typeface="Times New Roman" pitchFamily="18" charset="0"/>
                        </a:rPr>
                        <a:t>  </a:t>
                      </a:r>
                      <a:r>
                        <a:rPr lang="en-US" altLang="zh-CN" sz="1600">
                          <a:latin typeface="宋体" pitchFamily="2" charset="-122"/>
                          <a:ea typeface="Times New Roman" pitchFamily="18" charset="0"/>
                        </a:rPr>
                        <a:t>466900</a:t>
                      </a:r>
                      <a:endParaRPr lang="en-US" altLang="zh-CN" sz="1600">
                        <a:latin typeface="Times New Roman" pitchFamily="18" charset="0"/>
                      </a:endParaRPr>
                    </a:p>
                  </a:txBody>
                  <a:tcPr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1800" b="0" i="0" u="none" baseline="0">
                          <a:solidFill>
                            <a:schemeClr val="tx1"/>
                          </a:solidFill>
                          <a:latin typeface="Arial" pitchFamily="34" charset="0"/>
                          <a:ea typeface="宋体" pitchFamily="2" charset="-122"/>
                        </a:defRPr>
                      </a:lvl5pPr>
                    </a:lstStyle>
                    <a:p>
                      <a:pPr marL="0" lvl="0" indent="0" algn="ctr">
                        <a:spcBef>
                          <a:spcPct val="0"/>
                        </a:spcBef>
                        <a:buClrTx/>
                        <a:buFontTx/>
                        <a:buNone/>
                      </a:pPr>
                      <a:r>
                        <a:rPr lang="zh-CN" altLang="en-US" sz="1600">
                          <a:latin typeface="宋体" pitchFamily="2" charset="-122"/>
                          <a:ea typeface="Times New Roman" pitchFamily="18" charset="0"/>
                        </a:rPr>
                        <a:t>  </a:t>
                      </a:r>
                      <a:r>
                        <a:rPr lang="en-US" altLang="zh-CN" sz="1600">
                          <a:latin typeface="宋体" pitchFamily="2" charset="-122"/>
                          <a:ea typeface="Times New Roman" pitchFamily="18" charset="0"/>
                        </a:rPr>
                        <a:t>540360</a:t>
                      </a:r>
                      <a:endParaRPr lang="en-US" altLang="zh-CN" sz="1600">
                        <a:latin typeface="Times New Roman" pitchFamily="18" charset="0"/>
                      </a:endParaRPr>
                    </a:p>
                  </a:txBody>
                  <a:tcPr anchor="ctr">
                    <a:lnL w="12700">
                      <a:solidFill>
                        <a:prstClr val="black"/>
                      </a:solidFill>
                      <a:miter lim="800000"/>
                    </a:lnL>
                    <a:lnR>
                      <a:noFill/>
                      <a:miter lim="800000"/>
                    </a:lnR>
                    <a:lnT w="12700">
                      <a:solidFill>
                        <a:prstClr val="black"/>
                      </a:solidFill>
                      <a:miter lim="800000"/>
                    </a:lnT>
                    <a:lnB w="12700">
                      <a:solidFill>
                        <a:prstClr val="black"/>
                      </a:solidFill>
                      <a:miter lim="800000"/>
                    </a:lnB>
                    <a:noFill/>
                  </a:tcPr>
                </a:tc>
              </a:tr>
            </a:tbl>
          </a:graphicData>
        </a:graphic>
      </p:graphicFrame>
      <p:sp>
        <p:nvSpPr>
          <p:cNvPr id="201945" name=""/>
          <p:cNvSpPr/>
          <p:nvPr/>
        </p:nvSpPr>
        <p:spPr>
          <a:xfrm>
            <a:off x="900112" y="4221162"/>
            <a:ext cx="2089150" cy="396875"/>
          </a:xfrm>
          <a:prstGeom prst="rect">
            <a:avLst/>
          </a:prstGeom>
          <a:noFill/>
          <a:ln>
            <a:noFill/>
            <a:miter lim="800000"/>
          </a:ln>
        </p:spPr>
        <p:txBody>
          <a:bodyPr wrap="none" anchor="ctr"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lang="zh-CN" altLang="en-US" sz="2000">
                <a:latin typeface="楷体_GB2312" pitchFamily="49" charset="-122"/>
                <a:ea typeface="楷体_GB2312" pitchFamily="49" charset="-122"/>
              </a:rPr>
              <a:t>报告期平均工资 </a:t>
            </a:r>
            <a:endParaRPr lang="zh-CN" altLang="en-US" sz="2000">
              <a:latin typeface="楷体_GB2312" pitchFamily="49" charset="-122"/>
              <a:ea typeface="楷体_GB2312" pitchFamily="49" charset="-122"/>
            </a:endParaRPr>
          </a:p>
        </p:txBody>
      </p:sp>
      <p:sp>
        <p:nvSpPr>
          <p:cNvPr id="201947" name=""/>
          <p:cNvSpPr/>
          <p:nvPr/>
        </p:nvSpPr>
        <p:spPr>
          <a:xfrm>
            <a:off x="0" y="3186112"/>
            <a:ext cx="9144000" cy="0"/>
          </a:xfrm>
          <a:prstGeom prst="rect">
            <a:avLst/>
          </a:prstGeom>
          <a:noFill/>
          <a:ln>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pic>
        <p:nvPicPr>
          <p:cNvPr id="201946" name=""/>
          <p:cNvPicPr/>
          <p:nvPr/>
        </p:nvPicPr>
        <p:blipFill>
          <a:blip r:embed="rId8"/>
          <a:stretch>
            <a:fillRect/>
          </a:stretch>
        </p:blipFill>
        <p:spPr>
          <a:xfrm>
            <a:off x="3132138" y="4149725"/>
            <a:ext cx="2663825" cy="623888"/>
          </a:xfrm>
          <a:prstGeom prst="rect">
            <a:avLst/>
          </a:prstGeom>
          <a:noFill/>
          <a:ln>
            <a:miter lim="800000"/>
          </a:ln>
        </p:spPr>
      </p:pic>
      <p:sp>
        <p:nvSpPr>
          <p:cNvPr id="201948" name=""/>
          <p:cNvSpPr/>
          <p:nvPr/>
        </p:nvSpPr>
        <p:spPr>
          <a:xfrm>
            <a:off x="1042988" y="4868862"/>
            <a:ext cx="1835150" cy="396875"/>
          </a:xfrm>
          <a:prstGeom prst="rect">
            <a:avLst/>
          </a:prstGeom>
          <a:noFill/>
          <a:ln>
            <a:noFill/>
            <a:miter lim="800000"/>
          </a:ln>
        </p:spPr>
        <p:txBody>
          <a:bodyPr wrap="none" anchor="ctr"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lang="zh-CN" altLang="en-US" sz="2000">
                <a:latin typeface="楷体_GB2312" pitchFamily="49" charset="-122"/>
                <a:ea typeface="楷体_GB2312" pitchFamily="49" charset="-122"/>
              </a:rPr>
              <a:t>基期平均工资 </a:t>
            </a:r>
            <a:endParaRPr lang="zh-CN" altLang="en-US" sz="2000">
              <a:latin typeface="楷体_GB2312" pitchFamily="49" charset="-122"/>
              <a:ea typeface="楷体_GB2312" pitchFamily="49" charset="-122"/>
            </a:endParaRPr>
          </a:p>
        </p:txBody>
      </p:sp>
      <p:sp>
        <p:nvSpPr>
          <p:cNvPr id="201950" name=""/>
          <p:cNvSpPr/>
          <p:nvPr/>
        </p:nvSpPr>
        <p:spPr>
          <a:xfrm>
            <a:off x="0" y="3181350"/>
            <a:ext cx="9144000" cy="0"/>
          </a:xfrm>
          <a:prstGeom prst="rect">
            <a:avLst/>
          </a:prstGeom>
          <a:noFill/>
          <a:ln>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pic>
        <p:nvPicPr>
          <p:cNvPr id="201949" name=""/>
          <p:cNvPicPr/>
          <p:nvPr/>
        </p:nvPicPr>
        <p:blipFill>
          <a:blip r:embed="rId9"/>
          <a:stretch>
            <a:fillRect/>
          </a:stretch>
        </p:blipFill>
        <p:spPr>
          <a:xfrm>
            <a:off x="3059112" y="4724400"/>
            <a:ext cx="2736850" cy="630238"/>
          </a:xfrm>
          <a:prstGeom prst="rect">
            <a:avLst/>
          </a:prstGeom>
          <a:noFill/>
          <a:ln>
            <a:miter lim="800000"/>
          </a:ln>
        </p:spPr>
      </p:pic>
      <p:sp>
        <p:nvSpPr>
          <p:cNvPr id="201951" name=""/>
          <p:cNvSpPr/>
          <p:nvPr/>
        </p:nvSpPr>
        <p:spPr>
          <a:xfrm>
            <a:off x="684212" y="5516562"/>
            <a:ext cx="3832225" cy="396875"/>
          </a:xfrm>
          <a:prstGeom prst="rect">
            <a:avLst/>
          </a:prstGeom>
          <a:noFill/>
          <a:ln>
            <a:noFill/>
            <a:miter lim="800000"/>
          </a:ln>
        </p:spPr>
        <p:txBody>
          <a:bodyPr wrap="none" anchor="ctr"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lang="zh-CN" altLang="en-US" sz="2000">
                <a:latin typeface="楷体_GB2312" pitchFamily="49" charset="-122"/>
                <a:ea typeface="楷体_GB2312" pitchFamily="49" charset="-122"/>
              </a:rPr>
              <a:t>该企业职工平均工资指数为：</a:t>
            </a:r>
            <a:endParaRPr lang="zh-CN" altLang="en-US" sz="2000">
              <a:latin typeface="楷体_GB2312" pitchFamily="49" charset="-122"/>
              <a:ea typeface="楷体_GB2312" pitchFamily="49" charset="-122"/>
            </a:endParaRPr>
          </a:p>
        </p:txBody>
      </p:sp>
      <p:pic>
        <p:nvPicPr>
          <p:cNvPr id="201953" name=""/>
          <p:cNvPicPr/>
          <p:nvPr/>
        </p:nvPicPr>
        <p:blipFill>
          <a:blip r:embed="rId10"/>
          <a:stretch>
            <a:fillRect/>
          </a:stretch>
        </p:blipFill>
        <p:spPr>
          <a:xfrm>
            <a:off x="4859338" y="5157788"/>
            <a:ext cx="1511300" cy="1201738"/>
          </a:xfrm>
          <a:prstGeom prst="rect">
            <a:avLst/>
          </a:prstGeom>
          <a:noFill/>
          <a:ln>
            <a:miter lim="800000"/>
          </a:ln>
        </p:spPr>
      </p:pic>
      <p:pic>
        <p:nvPicPr>
          <p:cNvPr id="201952" name=""/>
          <p:cNvPicPr/>
          <p:nvPr/>
        </p:nvPicPr>
        <p:blipFill>
          <a:blip r:embed="rId11"/>
          <a:stretch>
            <a:fillRect/>
          </a:stretch>
        </p:blipFill>
        <p:spPr>
          <a:xfrm>
            <a:off x="6450012" y="5445125"/>
            <a:ext cx="1790700" cy="517525"/>
          </a:xfrm>
          <a:prstGeom prst="rect">
            <a:avLst/>
          </a:prstGeom>
          <a:noFill/>
          <a:ln>
            <a:miter lim="800000"/>
          </a:ln>
        </p:spPr>
      </p:pic>
      <p:sp>
        <p:nvSpPr>
          <p:cNvPr id="201954" name=""/>
          <p:cNvSpPr/>
          <p:nvPr/>
        </p:nvSpPr>
        <p:spPr>
          <a:xfrm>
            <a:off x="0" y="2616200"/>
            <a:ext cx="9144000" cy="0"/>
          </a:xfrm>
          <a:prstGeom prst="rect">
            <a:avLst/>
          </a:prstGeom>
          <a:noFill/>
          <a:ln>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201955" name=""/>
          <p:cNvSpPr/>
          <p:nvPr/>
        </p:nvSpPr>
        <p:spPr>
          <a:xfrm>
            <a:off x="266700" y="3578225"/>
            <a:ext cx="641350" cy="274638"/>
          </a:xfrm>
          <a:prstGeom prst="rect">
            <a:avLst/>
          </a:prstGeom>
          <a:noFill/>
          <a:ln>
            <a:noFill/>
            <a:miter lim="800000"/>
          </a:ln>
        </p:spPr>
        <p:txBody>
          <a:bodyPr wrap="none" anchor="ctr"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lang="zh-CN" altLang="en-US" sz="1200">
                <a:latin typeface="宋体" pitchFamily="2" charset="-122"/>
                <a:ea typeface="Times New Roman" pitchFamily="18" charset="0"/>
              </a:rPr>
              <a:t> </a:t>
            </a:r>
            <a:r>
              <a:rPr lang="en-US" altLang="zh-CN" sz="1200">
                <a:latin typeface="宋体" pitchFamily="2" charset="-122"/>
                <a:ea typeface="Times New Roman" pitchFamily="18" charset="0"/>
              </a:rPr>
              <a:t>=</a:t>
            </a:r>
            <a:endParaRPr lang="en-US" altLang="zh-CN"/>
          </a:p>
        </p:txBody>
      </p:sp>
      <p:sp>
        <p:nvSpPr>
          <p:cNvPr id="201956" name=""/>
          <p:cNvSpPr/>
          <p:nvPr/>
        </p:nvSpPr>
        <p:spPr>
          <a:xfrm>
            <a:off x="1187450" y="6345238"/>
            <a:ext cx="5899150" cy="396875"/>
          </a:xfrm>
          <a:prstGeom prst="rect">
            <a:avLst/>
          </a:prstGeom>
          <a:noFill/>
          <a:ln>
            <a:noFill/>
            <a:miter lim="800000"/>
          </a:ln>
        </p:spPr>
        <p:txBody>
          <a:bodyPr wrap="none" anchor="ctr"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lang="zh-CN" altLang="en-US" sz="2000">
                <a:latin typeface="楷体_GB2312" pitchFamily="49" charset="-122"/>
                <a:ea typeface="楷体_GB2312" pitchFamily="49" charset="-122"/>
              </a:rPr>
              <a:t>该企业职工平均工资报告期比基期上升了</a:t>
            </a:r>
            <a:r>
              <a:rPr lang="en-US" altLang="zh-CN" sz="2000">
                <a:latin typeface="楷体_GB2312" pitchFamily="49" charset="-122"/>
                <a:ea typeface="楷体_GB2312" pitchFamily="49" charset="-122"/>
              </a:rPr>
              <a:t>12.52%</a:t>
            </a:r>
            <a:r>
              <a:rPr lang="zh-CN" altLang="en-US" sz="2000">
                <a:latin typeface="楷体_GB2312" pitchFamily="49" charset="-122"/>
                <a:ea typeface="楷体_GB2312" pitchFamily="49" charset="-122"/>
              </a:rPr>
              <a:t>。 </a:t>
            </a:r>
            <a:endParaRPr lang="zh-CN" altLang="en-US" sz="2000">
              <a:latin typeface="楷体_GB2312" pitchFamily="49" charset="-122"/>
              <a:ea typeface="楷体_GB2312" pitchFamily="49" charset="-122"/>
            </a:endParaRPr>
          </a:p>
        </p:txBody>
      </p:sp>
      <p:sp>
        <p:nvSpPr>
          <p:cNvPr id="201957" name=""/>
          <p:cNvSpPr/>
          <p:nvPr/>
        </p:nvSpPr>
        <p:spPr>
          <a:xfrm>
            <a:off x="468312" y="333375"/>
            <a:ext cx="8208962" cy="822325"/>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lang="zh-CN" altLang="en-US" b="1">
                <a:solidFill>
                  <a:schemeClr val="tx2"/>
                </a:solidFill>
                <a:latin typeface="Arial" pitchFamily="34" charset="0"/>
              </a:rPr>
              <a:t>例：某企业按工资水平把职工分为甲、乙、丙三组，各组工资水平与职工人数如下表，计算该企业职工平均工资指数。</a:t>
            </a:r>
            <a:endParaRPr lang="zh-CN" altLang="en-US" b="1">
              <a:solidFill>
                <a:schemeClr val="tx2"/>
              </a:solidFill>
              <a:latin typeface="Arial" pitchFamily="34" charset="0"/>
            </a:endParaRPr>
          </a:p>
        </p:txBody>
      </p:sp>
      <p:sp>
        <p:nvSpPr>
          <p:cNvPr id="201958" name="Date Placeholder 3"/>
          <p:cNvSpPr>
            <a:spLocks noGrp="1"/>
          </p:cNvSpPr>
          <p:nvPr>
            <p:ph type="dt" sz="half" idx="2"/>
          </p:nvPr>
        </p:nvSpPr>
        <p:spPr/>
        <p:txBody>
          <a:bodyPr/>
          <a:lstStyle/>
          <a:p>
            <a:pPr lvl="0"/>
            <a:fld id="{8C0CB7D8-8D4A-4797-B741-8760CBF39301}" type="datetime1">
              <a:rPr lang="zh-CN" altLang="en-US" sz="1400">
                <a:latin typeface="Arial" pitchFamily="34" charset="0"/>
              </a:rPr>
              <a:t>2024/9/7</a:t>
            </a:fld>
            <a:endParaRPr lang="en-US" altLang="zh-CN" sz="1400">
              <a:latin typeface="Arial" pitchFamily="34" charset="0"/>
            </a:endParaRPr>
          </a:p>
        </p:txBody>
      </p:sp>
      <p:sp>
        <p:nvSpPr>
          <p:cNvPr id="201959" name="Slide Number Placeholder 5"/>
          <p:cNvSpPr>
            <a:spLocks noGrp="1"/>
          </p:cNvSpPr>
          <p:nvPr>
            <p:ph type="sldNum" sz="quarter" idx="4"/>
          </p:nvPr>
        </p:nvSpPr>
        <p:spPr/>
        <p:txBody>
          <a:bodyPr/>
          <a:lstStyle/>
          <a:p>
            <a:pPr lvl="0" algn="r"/>
            <a:fld id="{48D5F2EF-933B-4134-96EA-27FC9C9F2B6D}" type="slidenum">
              <a:rPr lang="zh-CN" altLang="en-US" sz="1400">
                <a:latin typeface="Arial" pitchFamily="34" charset="0"/>
              </a:rPr>
              <a:t>36</a:t>
            </a:fld>
            <a:endParaRPr lang="en-US"/>
          </a:p>
        </p:txBody>
      </p:sp>
      <p:sp>
        <p:nvSpPr>
          <p:cNvPr id="201960" name="Footer Placeholder 4"/>
          <p:cNvSpPr>
            <a:spLocks noGrp="1"/>
          </p:cNvSpPr>
          <p:nvPr>
            <p:ph type="ftr" sz="quarter" idx="3"/>
          </p:nvPr>
        </p:nvSpPr>
        <p:spPr/>
        <p:txBody>
          <a:bodyPr/>
          <a:lstStyle/>
          <a:p>
            <a:pPr lvl="0" algn="ctr"/>
            <a:fld id="{343E6847-3F5A-40C3-844A-4A301F9EEEED}" type="footer">
              <a:rPr lang="zh-CN" altLang="en-US" sz="1400">
                <a:latin typeface="Arial" pitchFamily="34" charset="0"/>
              </a:rPr>
              <a:t/>
            </a:fld>
            <a:endParaRPr lang="en-US" altLang="zh-CN" sz="1400">
              <a:latin typeface="Arial" pitchFamily="34" charset="0"/>
            </a:endParaRPr>
          </a:p>
        </p:txBody>
      </p:sp>
      <p:sp>
        <p:nvSpPr>
          <p:cNvPr id="201961" name="TextBox 201960"/>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浙江工商大学统计学第九章统计指数共93页，您现在浏览的是第36页!</a:t>
            </a: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3778"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pitchFamily="34" charset="0"/>
                <a:ea typeface="宋体" pitchFamily="2" charset="-122"/>
              </a:defRPr>
            </a:lvl1pPr>
          </a:lstStyle>
          <a:p>
            <a:pPr lvl="0" algn="l"/>
            <a:r>
              <a:rPr lang="zh-CN" altLang="en-US" sz="3200">
                <a:ea typeface="楷体_GB2312" pitchFamily="49" charset="-122"/>
              </a:rPr>
              <a:t>上述企业职工平均工资的固定构成指数为：</a:t>
            </a:r>
            <a:endParaRPr lang="zh-CN" altLang="en-US" sz="3200">
              <a:ea typeface="楷体_GB2312" pitchFamily="49" charset="-122"/>
            </a:endParaRPr>
          </a:p>
        </p:txBody>
      </p:sp>
      <p:pic>
        <p:nvPicPr>
          <p:cNvPr id="203781" name=""/>
          <p:cNvPicPr/>
          <p:nvPr/>
        </p:nvPicPr>
        <p:blipFill>
          <a:blip r:embed="rId2"/>
          <a:stretch>
            <a:fillRect/>
          </a:stretch>
        </p:blipFill>
        <p:spPr>
          <a:xfrm>
            <a:off x="1979612" y="1412875"/>
            <a:ext cx="4249738" cy="1766888"/>
          </a:xfrm>
          <a:prstGeom prst="rect">
            <a:avLst/>
          </a:prstGeom>
          <a:noFill/>
          <a:ln>
            <a:miter lim="800000"/>
          </a:ln>
        </p:spPr>
      </p:pic>
      <p:pic>
        <p:nvPicPr>
          <p:cNvPr id="203780" name=""/>
          <p:cNvPicPr/>
          <p:nvPr/>
        </p:nvPicPr>
        <p:blipFill>
          <a:blip r:embed="rId3"/>
          <a:stretch>
            <a:fillRect/>
          </a:stretch>
        </p:blipFill>
        <p:spPr>
          <a:xfrm>
            <a:off x="2555875" y="3068638"/>
            <a:ext cx="3816350" cy="1487488"/>
          </a:xfrm>
          <a:prstGeom prst="rect">
            <a:avLst/>
          </a:prstGeom>
          <a:noFill/>
          <a:ln>
            <a:miter lim="800000"/>
          </a:ln>
        </p:spPr>
      </p:pic>
      <p:sp>
        <p:nvSpPr>
          <p:cNvPr id="203782" name=""/>
          <p:cNvSpPr/>
          <p:nvPr/>
        </p:nvSpPr>
        <p:spPr>
          <a:xfrm>
            <a:off x="468312" y="2492375"/>
            <a:ext cx="9144000" cy="0"/>
          </a:xfrm>
          <a:prstGeom prst="rect">
            <a:avLst/>
          </a:prstGeom>
          <a:noFill/>
          <a:ln>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203783" name=""/>
          <p:cNvSpPr/>
          <p:nvPr/>
        </p:nvSpPr>
        <p:spPr>
          <a:xfrm>
            <a:off x="0" y="3505200"/>
            <a:ext cx="9144000" cy="0"/>
          </a:xfrm>
          <a:prstGeom prst="rect">
            <a:avLst/>
          </a:prstGeom>
          <a:noFill/>
          <a:ln>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203784" name=""/>
          <p:cNvSpPr/>
          <p:nvPr/>
        </p:nvSpPr>
        <p:spPr>
          <a:xfrm>
            <a:off x="250825" y="4724400"/>
            <a:ext cx="8281988" cy="822325"/>
          </a:xfrm>
          <a:prstGeom prst="rect">
            <a:avLst/>
          </a:prstGeom>
          <a:noFill/>
          <a:ln>
            <a:noFill/>
            <a:miter lim="800000"/>
          </a:ln>
        </p:spPr>
        <p:txBody>
          <a:bodyPr anchor="ctr"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lang="zh-CN" altLang="en-US">
                <a:latin typeface="楷体_GB2312" pitchFamily="49" charset="-122"/>
                <a:ea typeface="楷体_GB2312" pitchFamily="49" charset="-122"/>
              </a:rPr>
              <a:t>结果说明，该企业各组职工工资水平的变动使总平均工资提高了</a:t>
            </a:r>
            <a:r>
              <a:rPr lang="en-US" altLang="zh-CN">
                <a:latin typeface="楷体_GB2312" pitchFamily="49" charset="-122"/>
                <a:ea typeface="楷体_GB2312" pitchFamily="49" charset="-122"/>
              </a:rPr>
              <a:t>13.28%</a:t>
            </a:r>
            <a:r>
              <a:rPr lang="zh-CN" altLang="en-US">
                <a:latin typeface="楷体_GB2312" pitchFamily="49" charset="-122"/>
                <a:ea typeface="楷体_GB2312" pitchFamily="49" charset="-122"/>
              </a:rPr>
              <a:t>。</a:t>
            </a:r>
            <a:endParaRPr lang="zh-CN" altLang="en-US">
              <a:latin typeface="楷体_GB2312" pitchFamily="49" charset="-122"/>
              <a:ea typeface="楷体_GB2312" pitchFamily="49" charset="-122"/>
            </a:endParaRPr>
          </a:p>
        </p:txBody>
      </p:sp>
      <p:sp>
        <p:nvSpPr>
          <p:cNvPr id="203785" name="Date Placeholder 3"/>
          <p:cNvSpPr>
            <a:spLocks noGrp="1"/>
          </p:cNvSpPr>
          <p:nvPr>
            <p:ph type="dt" sz="half" idx="2"/>
          </p:nvPr>
        </p:nvSpPr>
        <p:spPr/>
        <p:txBody>
          <a:bodyPr/>
          <a:lstStyle/>
          <a:p>
            <a:pPr lvl="0"/>
            <a:fld id="{E33E4E26-1A29-47D2-AE9D-38680907A733}" type="datetime1">
              <a:rPr lang="zh-CN" altLang="en-US" sz="1400">
                <a:latin typeface="Arial" pitchFamily="34" charset="0"/>
              </a:rPr>
              <a:t>2024/9/7</a:t>
            </a:fld>
            <a:endParaRPr lang="en-US" altLang="zh-CN" sz="1400">
              <a:latin typeface="Arial" pitchFamily="34" charset="0"/>
            </a:endParaRPr>
          </a:p>
        </p:txBody>
      </p:sp>
      <p:sp>
        <p:nvSpPr>
          <p:cNvPr id="203786" name="Slide Number Placeholder 5"/>
          <p:cNvSpPr>
            <a:spLocks noGrp="1"/>
          </p:cNvSpPr>
          <p:nvPr>
            <p:ph type="sldNum" sz="quarter" idx="4"/>
          </p:nvPr>
        </p:nvSpPr>
        <p:spPr/>
        <p:txBody>
          <a:bodyPr/>
          <a:lstStyle/>
          <a:p>
            <a:pPr lvl="0" algn="r"/>
            <a:fld id="{98D3BF46-A6FC-49B4-B0E6-954BC1875CA9}" type="slidenum">
              <a:rPr lang="zh-CN" altLang="en-US" sz="1400">
                <a:latin typeface="Arial" pitchFamily="34" charset="0"/>
              </a:rPr>
              <a:t>37</a:t>
            </a:fld>
            <a:endParaRPr lang="en-US"/>
          </a:p>
        </p:txBody>
      </p:sp>
      <p:sp>
        <p:nvSpPr>
          <p:cNvPr id="203787" name="Footer Placeholder 4"/>
          <p:cNvSpPr>
            <a:spLocks noGrp="1"/>
          </p:cNvSpPr>
          <p:nvPr>
            <p:ph type="ftr" sz="quarter" idx="3"/>
          </p:nvPr>
        </p:nvSpPr>
        <p:spPr/>
        <p:txBody>
          <a:bodyPr/>
          <a:lstStyle/>
          <a:p>
            <a:pPr lvl="0" algn="ctr"/>
            <a:fld id="{6942331E-A024-43D1-8AA3-CE8BA09810B1}" type="footer">
              <a:rPr lang="zh-CN" altLang="en-US" sz="1400">
                <a:latin typeface="Arial" pitchFamily="34" charset="0"/>
              </a:rPr>
              <a:t/>
            </a:fld>
            <a:endParaRPr lang="en-US" altLang="zh-CN" sz="1400">
              <a:latin typeface="Arial" pitchFamily="34" charset="0"/>
            </a:endParaRPr>
          </a:p>
        </p:txBody>
      </p:sp>
      <p:sp>
        <p:nvSpPr>
          <p:cNvPr id="203788" name="TextBox 203787"/>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浙江工商大学统计学第九章统计指数共93页，您现在浏览的是第37页!</a:t>
            </a: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826" name=""/>
          <p:cNvSpPr/>
          <p:nvPr>
            <p:ph type="title"/>
          </p:nvPr>
        </p:nvSpPr>
        <p:spPr>
          <a:xfrm>
            <a:off x="395288" y="476250"/>
            <a:ext cx="7874000" cy="60801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pitchFamily="34" charset="0"/>
                <a:ea typeface="宋体" pitchFamily="2" charset="-122"/>
              </a:defRPr>
            </a:lvl1pPr>
          </a:lstStyle>
          <a:p>
            <a:pPr lvl="0" algn="l"/>
            <a:r>
              <a:rPr lang="zh-CN" altLang="en-US" sz="2400">
                <a:latin typeface="楷体_GB2312" pitchFamily="49" charset="-122"/>
                <a:ea typeface="楷体_GB2312" pitchFamily="49" charset="-122"/>
              </a:rPr>
              <a:t>上述企业职工平均工资的结构变动影响指数为：</a:t>
            </a:r>
            <a:endParaRPr lang="zh-CN" altLang="en-US" sz="2400">
              <a:latin typeface="楷体_GB2312" pitchFamily="49" charset="-122"/>
              <a:ea typeface="楷体_GB2312" pitchFamily="49" charset="-122"/>
            </a:endParaRPr>
          </a:p>
        </p:txBody>
      </p:sp>
      <p:pic>
        <p:nvPicPr>
          <p:cNvPr id="205829" name=""/>
          <p:cNvPicPr/>
          <p:nvPr/>
        </p:nvPicPr>
        <p:blipFill>
          <a:blip r:embed="rId2"/>
          <a:stretch>
            <a:fillRect/>
          </a:stretch>
        </p:blipFill>
        <p:spPr>
          <a:xfrm>
            <a:off x="1042988" y="1557338"/>
            <a:ext cx="3024188" cy="1730375"/>
          </a:xfrm>
          <a:prstGeom prst="rect">
            <a:avLst/>
          </a:prstGeom>
          <a:noFill/>
          <a:ln>
            <a:miter lim="800000"/>
          </a:ln>
        </p:spPr>
      </p:pic>
      <p:pic>
        <p:nvPicPr>
          <p:cNvPr id="205828" name=""/>
          <p:cNvPicPr/>
          <p:nvPr/>
        </p:nvPicPr>
        <p:blipFill>
          <a:blip r:embed="rId3"/>
          <a:stretch>
            <a:fillRect/>
          </a:stretch>
        </p:blipFill>
        <p:spPr>
          <a:xfrm>
            <a:off x="4140200" y="1773238"/>
            <a:ext cx="3240088" cy="1270000"/>
          </a:xfrm>
          <a:prstGeom prst="rect">
            <a:avLst/>
          </a:prstGeom>
          <a:noFill/>
          <a:ln>
            <a:miter lim="800000"/>
          </a:ln>
        </p:spPr>
      </p:pic>
      <p:sp>
        <p:nvSpPr>
          <p:cNvPr id="205830" name=""/>
          <p:cNvSpPr/>
          <p:nvPr/>
        </p:nvSpPr>
        <p:spPr>
          <a:xfrm>
            <a:off x="-133350" y="2576512"/>
            <a:ext cx="9144000" cy="0"/>
          </a:xfrm>
          <a:prstGeom prst="rect">
            <a:avLst/>
          </a:prstGeom>
          <a:noFill/>
          <a:ln>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205831" name=""/>
          <p:cNvSpPr/>
          <p:nvPr/>
        </p:nvSpPr>
        <p:spPr>
          <a:xfrm>
            <a:off x="133350" y="3519488"/>
            <a:ext cx="9144000" cy="0"/>
          </a:xfrm>
          <a:prstGeom prst="rect">
            <a:avLst/>
          </a:prstGeom>
          <a:noFill/>
          <a:ln>
            <a:noFill/>
            <a:miter lim="800000"/>
          </a:ln>
        </p:spPr>
        <p:txBody>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p:txBody>
      </p:sp>
      <p:sp>
        <p:nvSpPr>
          <p:cNvPr id="205832" name=""/>
          <p:cNvSpPr/>
          <p:nvPr/>
        </p:nvSpPr>
        <p:spPr>
          <a:xfrm>
            <a:off x="539750" y="3756025"/>
            <a:ext cx="8135938" cy="1917700"/>
          </a:xfrm>
          <a:prstGeom prst="rect">
            <a:avLst/>
          </a:prstGeom>
          <a:noFill/>
          <a:ln>
            <a:noFill/>
            <a:miter lim="800000"/>
          </a:ln>
        </p:spPr>
        <p:txBody>
          <a:bodyPr anchor="ctr"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lang="zh-CN" altLang="en-US">
                <a:latin typeface="楷体_GB2312" pitchFamily="49" charset="-122"/>
                <a:ea typeface="楷体_GB2312" pitchFamily="49" charset="-122"/>
              </a:rPr>
              <a:t>结果说明，该企业职工人数（结构）的变动使总平均工资下降了</a:t>
            </a:r>
            <a:r>
              <a:rPr lang="en-US" altLang="zh-CN">
                <a:latin typeface="楷体_GB2312" pitchFamily="49" charset="-122"/>
                <a:ea typeface="楷体_GB2312" pitchFamily="49" charset="-122"/>
              </a:rPr>
              <a:t>0.67%</a:t>
            </a:r>
            <a:r>
              <a:rPr lang="zh-CN" altLang="en-US">
                <a:latin typeface="楷体_GB2312" pitchFamily="49" charset="-122"/>
                <a:ea typeface="楷体_GB2312" pitchFamily="49" charset="-122"/>
              </a:rPr>
              <a:t>。由上表可以看出，虽然该企业报告期的职工人数比基期增加了</a:t>
            </a:r>
            <a:r>
              <a:rPr lang="en-US" altLang="zh-CN">
                <a:latin typeface="楷体_GB2312" pitchFamily="49" charset="-122"/>
                <a:ea typeface="楷体_GB2312" pitchFamily="49" charset="-122"/>
              </a:rPr>
              <a:t>11</a:t>
            </a:r>
            <a:r>
              <a:rPr lang="zh-CN" altLang="en-US">
                <a:latin typeface="楷体_GB2312" pitchFamily="49" charset="-122"/>
                <a:ea typeface="楷体_GB2312" pitchFamily="49" charset="-122"/>
              </a:rPr>
              <a:t>人，但工资水平最高的甲组人数没有变化，而工资水平相对较低的乙组和丙组人数分别增加了</a:t>
            </a:r>
            <a:r>
              <a:rPr lang="en-US" altLang="zh-CN">
                <a:latin typeface="楷体_GB2312" pitchFamily="49" charset="-122"/>
                <a:ea typeface="楷体_GB2312" pitchFamily="49" charset="-122"/>
              </a:rPr>
              <a:t>8</a:t>
            </a:r>
            <a:r>
              <a:rPr lang="zh-CN" altLang="en-US">
                <a:latin typeface="楷体_GB2312" pitchFamily="49" charset="-122"/>
                <a:ea typeface="楷体_GB2312" pitchFamily="49" charset="-122"/>
              </a:rPr>
              <a:t>人和</a:t>
            </a:r>
            <a:r>
              <a:rPr lang="en-US" altLang="zh-CN">
                <a:latin typeface="楷体_GB2312" pitchFamily="49" charset="-122"/>
                <a:ea typeface="楷体_GB2312" pitchFamily="49" charset="-122"/>
              </a:rPr>
              <a:t>3</a:t>
            </a:r>
            <a:r>
              <a:rPr lang="zh-CN" altLang="en-US">
                <a:latin typeface="楷体_GB2312" pitchFamily="49" charset="-122"/>
                <a:ea typeface="楷体_GB2312" pitchFamily="49" charset="-122"/>
              </a:rPr>
              <a:t>人，因而导致总平均工资水平向降低的方向变化。</a:t>
            </a:r>
            <a:endParaRPr lang="zh-CN" altLang="en-US">
              <a:latin typeface="楷体_GB2312" pitchFamily="49" charset="-122"/>
              <a:ea typeface="楷体_GB2312" pitchFamily="49" charset="-122"/>
            </a:endParaRPr>
          </a:p>
        </p:txBody>
      </p:sp>
      <p:sp>
        <p:nvSpPr>
          <p:cNvPr id="205833" name="Date Placeholder 3"/>
          <p:cNvSpPr>
            <a:spLocks noGrp="1"/>
          </p:cNvSpPr>
          <p:nvPr>
            <p:ph type="dt" sz="half" idx="2"/>
          </p:nvPr>
        </p:nvSpPr>
        <p:spPr/>
        <p:txBody>
          <a:bodyPr/>
          <a:lstStyle/>
          <a:p>
            <a:pPr lvl="0"/>
            <a:fld id="{519CBAE4-4188-422E-B6F7-5763F014FAC4}" type="datetime1">
              <a:rPr lang="zh-CN" altLang="en-US" sz="1400">
                <a:latin typeface="Arial" pitchFamily="34" charset="0"/>
              </a:rPr>
              <a:t>2024/9/7</a:t>
            </a:fld>
            <a:endParaRPr lang="en-US" altLang="zh-CN" sz="1400">
              <a:latin typeface="Arial" pitchFamily="34" charset="0"/>
            </a:endParaRPr>
          </a:p>
        </p:txBody>
      </p:sp>
      <p:sp>
        <p:nvSpPr>
          <p:cNvPr id="205834" name="Slide Number Placeholder 5"/>
          <p:cNvSpPr>
            <a:spLocks noGrp="1"/>
          </p:cNvSpPr>
          <p:nvPr>
            <p:ph type="sldNum" sz="quarter" idx="4"/>
          </p:nvPr>
        </p:nvSpPr>
        <p:spPr/>
        <p:txBody>
          <a:bodyPr/>
          <a:lstStyle/>
          <a:p>
            <a:pPr lvl="0" algn="r"/>
            <a:fld id="{C403FFDC-9235-4393-9013-6E29D2B1B249}" type="slidenum">
              <a:rPr lang="zh-CN" altLang="en-US" sz="1400">
                <a:latin typeface="Arial" pitchFamily="34" charset="0"/>
              </a:rPr>
              <a:t>38</a:t>
            </a:fld>
            <a:endParaRPr lang="en-US"/>
          </a:p>
        </p:txBody>
      </p:sp>
      <p:sp>
        <p:nvSpPr>
          <p:cNvPr id="205835" name="Footer Placeholder 4"/>
          <p:cNvSpPr>
            <a:spLocks noGrp="1"/>
          </p:cNvSpPr>
          <p:nvPr>
            <p:ph type="ftr" sz="quarter" idx="3"/>
          </p:nvPr>
        </p:nvSpPr>
        <p:spPr/>
        <p:txBody>
          <a:bodyPr/>
          <a:lstStyle/>
          <a:p>
            <a:pPr lvl="0" algn="ctr"/>
            <a:fld id="{945F141B-199B-4FCB-A753-B06C9536EAA5}" type="footer">
              <a:rPr lang="zh-CN" altLang="en-US" sz="1400">
                <a:latin typeface="Arial" pitchFamily="34" charset="0"/>
              </a:rPr>
              <a:t/>
            </a:fld>
            <a:endParaRPr lang="en-US" altLang="zh-CN" sz="1400">
              <a:latin typeface="Arial" pitchFamily="34" charset="0"/>
            </a:endParaRPr>
          </a:p>
        </p:txBody>
      </p:sp>
      <p:sp>
        <p:nvSpPr>
          <p:cNvPr id="205836" name="TextBox 205835"/>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浙江工商大学统计学第九章统计指数共93页，您现在浏览的是第38页!</a:t>
            </a:r>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875" name=""/>
          <p:cNvSpPr/>
          <p:nvPr>
            <p:ph type="body" idx="4294967295"/>
          </p:nvPr>
        </p:nvSpPr>
        <p:spPr>
          <a:xfrm>
            <a:off x="323850" y="333375"/>
            <a:ext cx="8569325" cy="61198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en-US" altLang="en-US" sz="2000" b="0" i="0" u="none" baseline="0">
                <a:solidFill>
                  <a:schemeClr val="tx1"/>
                </a:solidFill>
                <a:latin typeface="Arial" pitchFamily="34" charset="0"/>
                <a:ea typeface="宋体" pitchFamily="2" charset="-122"/>
              </a:defRPr>
            </a:lvl5pPr>
          </a:lstStyle>
          <a:p>
            <a:pPr lvl="0"/>
            <a:r>
              <a:rPr lang="zh-CN" altLang="en-US" sz="2000" b="1"/>
              <a:t>利用统计指数体系，主要目的有两个：</a:t>
            </a:r>
            <a:endParaRPr lang="zh-CN" altLang="en-US" sz="2000" b="1"/>
          </a:p>
          <a:p>
            <a:pPr lvl="0">
              <a:buNone/>
            </a:pPr>
            <a:r>
              <a:rPr lang="zh-CN" altLang="en-US" sz="1800"/>
              <a:t>　</a:t>
            </a:r>
            <a:r>
              <a:rPr lang="zh-CN" altLang="en-US" sz="2400">
                <a:latin typeface="楷体_GB2312" pitchFamily="49" charset="-122"/>
                <a:ea typeface="楷体_GB2312" pitchFamily="49" charset="-122"/>
              </a:rPr>
              <a:t>　　一是利用统计指数体系对复杂现象总体的数量变化，从相对数和绝对数两方面进行因素分析，说明现象总变动中各个影响因素的变动方向和影响程度；</a:t>
            </a:r>
            <a:endParaRPr lang="zh-CN" altLang="en-US" sz="2400">
              <a:latin typeface="楷体_GB2312" pitchFamily="49" charset="-122"/>
              <a:ea typeface="楷体_GB2312" pitchFamily="49" charset="-122"/>
            </a:endParaRPr>
          </a:p>
          <a:p>
            <a:pPr lvl="0">
              <a:buNone/>
            </a:pPr>
            <a:r>
              <a:rPr lang="zh-CN" altLang="en-US" sz="2400">
                <a:latin typeface="楷体_GB2312" pitchFamily="49" charset="-122"/>
                <a:ea typeface="楷体_GB2312" pitchFamily="49" charset="-122"/>
              </a:rPr>
              <a:t>　　　二是利用指数体系中各个指数之间的数量关系，由已知的统计指数去推算未知的指数。 </a:t>
            </a:r>
            <a:endParaRPr lang="zh-CN" altLang="en-US" sz="2400">
              <a:latin typeface="楷体_GB2312" pitchFamily="49" charset="-122"/>
              <a:ea typeface="楷体_GB2312" pitchFamily="49" charset="-122"/>
            </a:endParaRPr>
          </a:p>
          <a:p>
            <a:pPr lvl="0">
              <a:buNone/>
            </a:pPr>
            <a:endParaRPr lang="zh-CN" altLang="en-US" sz="2400" b="1">
              <a:latin typeface="楷体_GB2312" pitchFamily="49" charset="-122"/>
              <a:ea typeface="楷体_GB2312" pitchFamily="49" charset="-122"/>
            </a:endParaRPr>
          </a:p>
          <a:p>
            <a:pPr lvl="0"/>
            <a:r>
              <a:rPr lang="zh-CN" altLang="en-US" sz="2000" b="1"/>
              <a:t>构建统计指数体系时应遵循下列基本原则：</a:t>
            </a:r>
            <a:endParaRPr lang="zh-CN" altLang="en-US" sz="2000" b="1"/>
          </a:p>
          <a:p>
            <a:pPr lvl="0">
              <a:buNone/>
            </a:pPr>
            <a:r>
              <a:rPr lang="zh-CN" altLang="en-US" sz="1800"/>
              <a:t>　　</a:t>
            </a:r>
            <a:r>
              <a:rPr lang="zh-CN" altLang="en-US" sz="2000">
                <a:latin typeface="楷体_GB2312" pitchFamily="49" charset="-122"/>
                <a:ea typeface="楷体_GB2312" pitchFamily="49" charset="-122"/>
              </a:rPr>
              <a:t>　</a:t>
            </a:r>
            <a:r>
              <a:rPr lang="en-US" altLang="zh-CN" sz="2000">
                <a:latin typeface="楷体_GB2312" pitchFamily="49" charset="-122"/>
                <a:ea typeface="楷体_GB2312" pitchFamily="49" charset="-122"/>
              </a:rPr>
              <a:t>1.</a:t>
            </a:r>
            <a:r>
              <a:rPr lang="zh-CN" altLang="en-US" sz="2000">
                <a:latin typeface="楷体_GB2312" pitchFamily="49" charset="-122"/>
                <a:ea typeface="楷体_GB2312" pitchFamily="49" charset="-122"/>
              </a:rPr>
              <a:t>统计指数体系中的各个指数之间必须保持等式关系，以便从相对数和绝对数两方面进行因素分析。</a:t>
            </a:r>
            <a:endParaRPr lang="zh-CN" altLang="en-US" sz="2000">
              <a:latin typeface="楷体_GB2312" pitchFamily="49" charset="-122"/>
              <a:ea typeface="楷体_GB2312" pitchFamily="49" charset="-122"/>
            </a:endParaRPr>
          </a:p>
          <a:p>
            <a:pPr lvl="0">
              <a:buNone/>
            </a:pPr>
            <a:r>
              <a:rPr lang="zh-CN" altLang="en-US" sz="2000">
                <a:latin typeface="楷体_GB2312" pitchFamily="49" charset="-122"/>
                <a:ea typeface="楷体_GB2312" pitchFamily="49" charset="-122"/>
              </a:rPr>
              <a:t>　　　</a:t>
            </a:r>
            <a:r>
              <a:rPr lang="en-US" altLang="zh-CN" sz="2000">
                <a:latin typeface="楷体_GB2312" pitchFamily="49" charset="-122"/>
                <a:ea typeface="楷体_GB2312" pitchFamily="49" charset="-122"/>
              </a:rPr>
              <a:t>2.</a:t>
            </a:r>
            <a:r>
              <a:rPr lang="zh-CN" altLang="en-US" sz="2000">
                <a:latin typeface="楷体_GB2312" pitchFamily="49" charset="-122"/>
                <a:ea typeface="楷体_GB2312" pitchFamily="49" charset="-122"/>
              </a:rPr>
              <a:t> 科学区分数量指标和质量指标，以便选择合适的方法来编制各相关的指数。</a:t>
            </a:r>
            <a:endParaRPr lang="zh-CN" altLang="en-US" sz="2000">
              <a:latin typeface="楷体_GB2312" pitchFamily="49" charset="-122"/>
              <a:ea typeface="楷体_GB2312" pitchFamily="49" charset="-122"/>
            </a:endParaRPr>
          </a:p>
          <a:p>
            <a:pPr lvl="0">
              <a:buNone/>
            </a:pPr>
            <a:r>
              <a:rPr lang="zh-CN" altLang="en-US" sz="2000">
                <a:latin typeface="楷体_GB2312" pitchFamily="49" charset="-122"/>
                <a:ea typeface="楷体_GB2312" pitchFamily="49" charset="-122"/>
              </a:rPr>
              <a:t>　　　</a:t>
            </a:r>
            <a:r>
              <a:rPr lang="en-US" altLang="zh-CN" sz="2000">
                <a:latin typeface="楷体_GB2312" pitchFamily="49" charset="-122"/>
                <a:ea typeface="楷体_GB2312" pitchFamily="49" charset="-122"/>
              </a:rPr>
              <a:t>3.</a:t>
            </a:r>
            <a:r>
              <a:rPr lang="zh-CN" altLang="en-US" sz="2000">
                <a:latin typeface="楷体_GB2312" pitchFamily="49" charset="-122"/>
                <a:ea typeface="楷体_GB2312" pitchFamily="49" charset="-122"/>
              </a:rPr>
              <a:t>为了保持与统计指数一般编制原则的一致性，在一个统计指数体系中，质量指标指数采用派氏形式，数量指标指数采用拉氏形式。</a:t>
            </a:r>
            <a:endParaRPr lang="zh-CN" altLang="en-US" sz="2000">
              <a:latin typeface="楷体_GB2312" pitchFamily="49" charset="-122"/>
              <a:ea typeface="楷体_GB2312" pitchFamily="49" charset="-122"/>
            </a:endParaRPr>
          </a:p>
          <a:p>
            <a:pPr lvl="0">
              <a:buNone/>
            </a:pPr>
            <a:r>
              <a:rPr lang="zh-CN" altLang="en-US" sz="2000">
                <a:latin typeface="楷体_GB2312" pitchFamily="49" charset="-122"/>
                <a:ea typeface="楷体_GB2312" pitchFamily="49" charset="-122"/>
              </a:rPr>
              <a:t>　　　同样，完美的统计指数体系是不存在的，因为统计指数的编制具有一定的假定性，所以统计指数体系的构建也就具有相应的假定性。</a:t>
            </a:r>
            <a:endParaRPr lang="zh-CN" altLang="en-US" sz="2000">
              <a:latin typeface="楷体_GB2312" pitchFamily="49" charset="-122"/>
              <a:ea typeface="楷体_GB2312" pitchFamily="49" charset="-122"/>
            </a:endParaRPr>
          </a:p>
        </p:txBody>
      </p:sp>
      <p:sp>
        <p:nvSpPr>
          <p:cNvPr id="207876" name="Date Placeholder 3"/>
          <p:cNvSpPr>
            <a:spLocks noGrp="1"/>
          </p:cNvSpPr>
          <p:nvPr>
            <p:ph type="dt" sz="half" idx="2"/>
          </p:nvPr>
        </p:nvSpPr>
        <p:spPr/>
        <p:txBody>
          <a:bodyPr/>
          <a:lstStyle/>
          <a:p>
            <a:pPr lvl="0"/>
            <a:fld id="{E0C7CE4A-3B51-4193-A734-9CD77E57765E}" type="datetime1">
              <a:rPr lang="zh-CN" altLang="en-US" sz="1400">
                <a:latin typeface="Arial" pitchFamily="34" charset="0"/>
              </a:rPr>
              <a:t>2024/9/7</a:t>
            </a:fld>
            <a:endParaRPr lang="en-US" altLang="zh-CN" sz="1400">
              <a:latin typeface="Arial" pitchFamily="34" charset="0"/>
            </a:endParaRPr>
          </a:p>
        </p:txBody>
      </p:sp>
      <p:sp>
        <p:nvSpPr>
          <p:cNvPr id="207877" name="Slide Number Placeholder 5"/>
          <p:cNvSpPr>
            <a:spLocks noGrp="1"/>
          </p:cNvSpPr>
          <p:nvPr>
            <p:ph type="sldNum" sz="quarter" idx="4"/>
          </p:nvPr>
        </p:nvSpPr>
        <p:spPr/>
        <p:txBody>
          <a:bodyPr/>
          <a:lstStyle/>
          <a:p>
            <a:pPr lvl="0" algn="r"/>
            <a:fld id="{A8D2C06F-43AA-4B7A-9393-29860728974A}" type="slidenum">
              <a:rPr lang="zh-CN" altLang="en-US" sz="1400">
                <a:latin typeface="Arial" pitchFamily="34" charset="0"/>
              </a:rPr>
              <a:t>39</a:t>
            </a:fld>
            <a:endParaRPr lang="en-US"/>
          </a:p>
        </p:txBody>
      </p:sp>
      <p:sp>
        <p:nvSpPr>
          <p:cNvPr id="207878" name="Footer Placeholder 4"/>
          <p:cNvSpPr>
            <a:spLocks noGrp="1"/>
          </p:cNvSpPr>
          <p:nvPr>
            <p:ph type="ftr" sz="quarter" idx="3"/>
          </p:nvPr>
        </p:nvSpPr>
        <p:spPr/>
        <p:txBody>
          <a:bodyPr/>
          <a:lstStyle/>
          <a:p>
            <a:pPr lvl="0" algn="ctr"/>
            <a:fld id="{43A43682-9B48-4724-8216-F660C9955C98}" type="footer">
              <a:rPr lang="zh-CN" altLang="en-US" sz="1400">
                <a:latin typeface="Arial" pitchFamily="34" charset="0"/>
              </a:rPr>
              <a:t/>
            </a:fld>
            <a:endParaRPr lang="en-US" altLang="zh-CN" sz="1400">
              <a:latin typeface="Arial" pitchFamily="34" charset="0"/>
            </a:endParaRPr>
          </a:p>
        </p:txBody>
      </p:sp>
      <p:sp>
        <p:nvSpPr>
          <p:cNvPr id="207879" name="TextBox 207878"/>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浙江工商大学统计学第九章统计指数共93页，您现在浏览的是第39页!</a:t>
            </a:r>
          </a:p>
        </p:txBody>
      </p:sp>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7522" name=""/>
          <p:cNvSpPr/>
          <p:nvPr/>
        </p:nvSpPr>
        <p:spPr>
          <a:xfrm>
            <a:off x="179388" y="692150"/>
            <a:ext cx="5943600" cy="641350"/>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3600" b="1">
                <a:solidFill>
                  <a:schemeClr val="hlink"/>
                </a:solidFill>
                <a:latin typeface="黑体" pitchFamily="2" charset="-122"/>
                <a:ea typeface="黑体" pitchFamily="2" charset="-122"/>
              </a:rPr>
              <a:t>  </a:t>
            </a:r>
            <a:r>
              <a:rPr kumimoji="1" lang="zh-CN" altLang="en-US" sz="2800" b="1">
                <a:solidFill>
                  <a:schemeClr val="hlink"/>
                </a:solidFill>
                <a:latin typeface="黑体" pitchFamily="2" charset="-122"/>
                <a:ea typeface="黑体" pitchFamily="2" charset="-122"/>
              </a:rPr>
              <a:t>三、指数体系的因素分析</a:t>
            </a:r>
            <a:endParaRPr kumimoji="1" lang="zh-CN" altLang="en-US" sz="2800" b="1">
              <a:solidFill>
                <a:schemeClr val="hlink"/>
              </a:solidFill>
              <a:latin typeface="黑体" pitchFamily="2" charset="-122"/>
              <a:ea typeface="黑体" pitchFamily="2" charset="-122"/>
            </a:endParaRPr>
          </a:p>
        </p:txBody>
      </p:sp>
      <p:sp>
        <p:nvSpPr>
          <p:cNvPr id="107523" name=""/>
          <p:cNvSpPr/>
          <p:nvPr/>
        </p:nvSpPr>
        <p:spPr>
          <a:xfrm>
            <a:off x="1258888" y="1557338"/>
            <a:ext cx="3554412" cy="457200"/>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b="1"/>
              <a:t>因素分析的指标有两类：</a:t>
            </a:r>
            <a:endParaRPr kumimoji="1" lang="zh-CN" altLang="en-US" b="1"/>
          </a:p>
        </p:txBody>
      </p:sp>
      <p:sp>
        <p:nvSpPr>
          <p:cNvPr id="107524" name=""/>
          <p:cNvSpPr/>
          <p:nvPr/>
        </p:nvSpPr>
        <p:spPr>
          <a:xfrm>
            <a:off x="1835150" y="2224088"/>
            <a:ext cx="4483100" cy="466725"/>
          </a:xfrm>
          <a:prstGeom prst="rect">
            <a:avLst/>
          </a:prstGeom>
          <a:solidFill>
            <a:srgbClr val="CCFF66"/>
          </a:solidFill>
          <a:ln>
            <a:solidFill>
              <a:schemeClr val="hlink"/>
            </a:solid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b="1">
                <a:latin typeface="楷体_GB2312" pitchFamily="49" charset="-122"/>
                <a:ea typeface="楷体_GB2312" pitchFamily="49" charset="-122"/>
              </a:rPr>
              <a:t>（一）总量指标变动的因素分析</a:t>
            </a:r>
            <a:endParaRPr kumimoji="1" lang="zh-CN" altLang="en-US" b="1">
              <a:latin typeface="楷体_GB2312" pitchFamily="49" charset="-122"/>
              <a:ea typeface="楷体_GB2312" pitchFamily="49" charset="-122"/>
            </a:endParaRPr>
          </a:p>
        </p:txBody>
      </p:sp>
      <p:sp>
        <p:nvSpPr>
          <p:cNvPr id="107525" name=""/>
          <p:cNvSpPr/>
          <p:nvPr/>
        </p:nvSpPr>
        <p:spPr>
          <a:xfrm>
            <a:off x="1619250" y="2892425"/>
            <a:ext cx="5621338" cy="457200"/>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b="1">
                <a:ea typeface="楷体_GB2312" pitchFamily="49" charset="-122"/>
              </a:rPr>
              <a:t>1.</a:t>
            </a:r>
            <a:r>
              <a:rPr kumimoji="1" lang="zh-CN" altLang="en-US" b="1">
                <a:ea typeface="楷体_GB2312" pitchFamily="49" charset="-122"/>
              </a:rPr>
              <a:t>简单现象总体总量指标变动的因素分析</a:t>
            </a:r>
            <a:endParaRPr kumimoji="1" lang="zh-CN" altLang="en-US" b="1">
              <a:ea typeface="楷体_GB2312" pitchFamily="49" charset="-122"/>
            </a:endParaRPr>
          </a:p>
        </p:txBody>
      </p:sp>
      <p:sp>
        <p:nvSpPr>
          <p:cNvPr id="107526" name=""/>
          <p:cNvSpPr/>
          <p:nvPr/>
        </p:nvSpPr>
        <p:spPr>
          <a:xfrm>
            <a:off x="1692275" y="3594100"/>
            <a:ext cx="5621338" cy="457200"/>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b="1">
                <a:ea typeface="楷体_GB2312" pitchFamily="49" charset="-122"/>
              </a:rPr>
              <a:t>2.</a:t>
            </a:r>
            <a:r>
              <a:rPr kumimoji="1" lang="zh-CN" altLang="en-US" b="1">
                <a:ea typeface="楷体_GB2312" pitchFamily="49" charset="-122"/>
              </a:rPr>
              <a:t>复杂现象总体总量指标变动的因素分析</a:t>
            </a:r>
            <a:endParaRPr kumimoji="1" lang="zh-CN" altLang="en-US" b="1">
              <a:ea typeface="楷体_GB2312" pitchFamily="49" charset="-122"/>
            </a:endParaRPr>
          </a:p>
        </p:txBody>
      </p:sp>
      <p:sp>
        <p:nvSpPr>
          <p:cNvPr id="107527" name=""/>
          <p:cNvSpPr/>
          <p:nvPr/>
        </p:nvSpPr>
        <p:spPr>
          <a:xfrm>
            <a:off x="1835150" y="4221162"/>
            <a:ext cx="4483100" cy="466725"/>
          </a:xfrm>
          <a:prstGeom prst="rect">
            <a:avLst/>
          </a:prstGeom>
          <a:solidFill>
            <a:srgbClr val="CCFF66"/>
          </a:solidFill>
          <a:ln>
            <a:solidFill>
              <a:schemeClr val="hlink"/>
            </a:solid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b="1">
                <a:latin typeface="楷体_GB2312" pitchFamily="49" charset="-122"/>
                <a:ea typeface="楷体_GB2312" pitchFamily="49" charset="-122"/>
              </a:rPr>
              <a:t>（二）平均指标变动的因素分析</a:t>
            </a:r>
            <a:endParaRPr kumimoji="1" lang="zh-CN" altLang="en-US" b="1">
              <a:latin typeface="楷体_GB2312" pitchFamily="49" charset="-122"/>
              <a:ea typeface="楷体_GB2312" pitchFamily="49" charset="-122"/>
            </a:endParaRPr>
          </a:p>
        </p:txBody>
      </p:sp>
      <p:sp>
        <p:nvSpPr>
          <p:cNvPr id="107528" name=""/>
          <p:cNvSpPr/>
          <p:nvPr/>
        </p:nvSpPr>
        <p:spPr>
          <a:xfrm>
            <a:off x="1331912" y="4797425"/>
            <a:ext cx="6400800" cy="1187450"/>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ea typeface="楷体_GB2312" pitchFamily="49" charset="-122"/>
              </a:rPr>
              <a:t>      </a:t>
            </a:r>
            <a:r>
              <a:rPr kumimoji="1" lang="zh-CN" altLang="en-US" b="1">
                <a:ea typeface="楷体_GB2312" pitchFamily="49" charset="-122"/>
              </a:rPr>
              <a:t>如平均价格变动的分析、平均工资变动分析、平均单位成本变动分析、平均劳动生产率变动分析等。</a:t>
            </a:r>
            <a:endParaRPr kumimoji="1" lang="zh-CN" altLang="en-US" b="1">
              <a:ea typeface="楷体_GB2312" pitchFamily="49" charset="-122"/>
            </a:endParaRPr>
          </a:p>
        </p:txBody>
      </p:sp>
      <p:sp>
        <p:nvSpPr>
          <p:cNvPr id="107529" name="Date Placeholder 1"/>
          <p:cNvSpPr>
            <a:spLocks noGrp="1"/>
          </p:cNvSpPr>
          <p:nvPr>
            <p:ph type="dt" sz="half"/>
          </p:nvPr>
        </p:nvSpPr>
        <p:spPr/>
        <p:txBody>
          <a:bodyPr/>
          <a:lstStyle/>
          <a:p>
            <a:pPr lvl="0"/>
            <a:fld id="{4C60BE66-CAB0-47D9-9CDE-0938BE3D8883}" type="datetime1">
              <a:rPr lang="zh-CN" altLang="en-US" sz="1400">
                <a:latin typeface="Arial" pitchFamily="34" charset="0"/>
              </a:rPr>
              <a:t>2024/9/7</a:t>
            </a:fld>
            <a:endParaRPr lang="en-US" altLang="zh-CN" sz="1400">
              <a:latin typeface="Arial" pitchFamily="34" charset="0"/>
            </a:endParaRPr>
          </a:p>
        </p:txBody>
      </p:sp>
      <p:sp>
        <p:nvSpPr>
          <p:cNvPr id="107530" name="Slide Number Placeholder 3"/>
          <p:cNvSpPr>
            <a:spLocks noGrp="1"/>
          </p:cNvSpPr>
          <p:nvPr>
            <p:ph type="sldNum" sz="quarter" idx="2"/>
          </p:nvPr>
        </p:nvSpPr>
        <p:spPr/>
        <p:txBody>
          <a:bodyPr/>
          <a:lstStyle/>
          <a:p>
            <a:pPr lvl="0" algn="r"/>
            <a:fld id="{6F31D54A-5196-4F1D-896C-871F3ED5B47A}" type="slidenum">
              <a:rPr lang="zh-CN" altLang="en-US" sz="1400">
                <a:latin typeface="Arial" pitchFamily="34" charset="0"/>
              </a:rPr>
              <a:t>40</a:t>
            </a:fld>
            <a:endParaRPr lang="en-US"/>
          </a:p>
        </p:txBody>
      </p:sp>
      <p:sp>
        <p:nvSpPr>
          <p:cNvPr id="107531" name="Footer Placeholder 2"/>
          <p:cNvSpPr>
            <a:spLocks noGrp="1"/>
          </p:cNvSpPr>
          <p:nvPr>
            <p:ph type="ftr" sz="quarter" idx="1"/>
          </p:nvPr>
        </p:nvSpPr>
        <p:spPr/>
        <p:txBody>
          <a:bodyPr/>
          <a:lstStyle/>
          <a:p>
            <a:pPr lvl="0" algn="ctr"/>
            <a:fld id="{1CBF9018-0977-4890-B76E-073BFDA6A806}" type="footer">
              <a:rPr lang="zh-CN" altLang="en-US" sz="1400">
                <a:latin typeface="Arial" pitchFamily="34" charset="0"/>
              </a:rPr>
              <a:t/>
            </a:fld>
            <a:endParaRPr lang="en-US" altLang="zh-CN" sz="1400">
              <a:latin typeface="Arial" pitchFamily="34" charset="0"/>
            </a:endParaRPr>
          </a:p>
        </p:txBody>
      </p:sp>
      <p:sp>
        <p:nvSpPr>
          <p:cNvPr id="107532" name="TextBox 107531"/>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浙江工商大学统计学第九章统计指数共93页，您现在浏览的是第40页!</a:t>
            </a:r>
          </a:p>
        </p:txBody>
      </p:sp>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082" name=""/>
          <p:cNvSpPr/>
          <p:nvPr/>
        </p:nvSpPr>
        <p:spPr>
          <a:xfrm>
            <a:off x="971550" y="908050"/>
            <a:ext cx="2941638" cy="457200"/>
          </a:xfrm>
          <a:prstGeom prst="rect">
            <a:avLst/>
          </a:prstGeom>
          <a:solidFill>
            <a:srgbClr val="CCFF66"/>
          </a:solid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b="1">
                <a:solidFill>
                  <a:srgbClr val="008000"/>
                </a:solidFill>
                <a:ea typeface="楷体_GB2312" pitchFamily="49" charset="-122"/>
              </a:rPr>
              <a:t>指数体系的建立方法</a:t>
            </a:r>
            <a:endParaRPr kumimoji="1" lang="zh-CN" altLang="en-US" b="1">
              <a:solidFill>
                <a:srgbClr val="008000"/>
              </a:solidFill>
              <a:ea typeface="楷体_GB2312" pitchFamily="49" charset="-122"/>
            </a:endParaRPr>
          </a:p>
        </p:txBody>
      </p:sp>
      <p:sp>
        <p:nvSpPr>
          <p:cNvPr id="174083" name=""/>
          <p:cNvSpPr/>
          <p:nvPr/>
        </p:nvSpPr>
        <p:spPr>
          <a:xfrm>
            <a:off x="4932362" y="2205038"/>
            <a:ext cx="388938" cy="396875"/>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sz="2000" b="1"/>
              <a:t>q</a:t>
            </a:r>
            <a:endParaRPr kumimoji="1" lang="en-US" altLang="zh-CN" sz="2000" b="1"/>
          </a:p>
        </p:txBody>
      </p:sp>
      <p:sp>
        <p:nvSpPr>
          <p:cNvPr id="174084" name=""/>
          <p:cNvSpPr/>
          <p:nvPr/>
        </p:nvSpPr>
        <p:spPr>
          <a:xfrm>
            <a:off x="6659562" y="2205038"/>
            <a:ext cx="325438"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sz="2000" b="1"/>
              <a:t>p</a:t>
            </a:r>
            <a:endParaRPr kumimoji="1" lang="en-US" altLang="zh-CN" sz="2000" b="1"/>
          </a:p>
        </p:txBody>
      </p:sp>
      <p:sp>
        <p:nvSpPr>
          <p:cNvPr id="174085" name=""/>
          <p:cNvSpPr/>
          <p:nvPr/>
        </p:nvSpPr>
        <p:spPr>
          <a:xfrm>
            <a:off x="3124200" y="2209800"/>
            <a:ext cx="466725"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sz="2000" b="1"/>
              <a:t>qp</a:t>
            </a:r>
            <a:endParaRPr kumimoji="1" lang="en-US" altLang="zh-CN" sz="2000" b="1"/>
          </a:p>
        </p:txBody>
      </p:sp>
      <p:sp>
        <p:nvSpPr>
          <p:cNvPr id="174086" name=""/>
          <p:cNvSpPr/>
          <p:nvPr/>
        </p:nvSpPr>
        <p:spPr>
          <a:xfrm>
            <a:off x="827088" y="1720850"/>
            <a:ext cx="2022475" cy="457200"/>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b="1">
                <a:ea typeface="楷体_GB2312" pitchFamily="49" charset="-122"/>
              </a:rPr>
              <a:t>根据关系式：</a:t>
            </a:r>
            <a:endParaRPr kumimoji="1" lang="zh-CN" altLang="en-US" b="1">
              <a:ea typeface="楷体_GB2312" pitchFamily="49" charset="-122"/>
            </a:endParaRPr>
          </a:p>
        </p:txBody>
      </p:sp>
      <p:sp>
        <p:nvSpPr>
          <p:cNvPr id="174087" name=""/>
          <p:cNvSpPr/>
          <p:nvPr/>
        </p:nvSpPr>
        <p:spPr>
          <a:xfrm>
            <a:off x="2590800" y="1758950"/>
            <a:ext cx="4937125" cy="457200"/>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b="1">
                <a:latin typeface="楷体_GB2312" pitchFamily="49" charset="-122"/>
                <a:ea typeface="楷体_GB2312" pitchFamily="49" charset="-122"/>
              </a:rPr>
              <a:t>商品销售额 </a:t>
            </a:r>
            <a:r>
              <a:rPr kumimoji="1" lang="en-US" altLang="zh-CN" b="1">
                <a:latin typeface="楷体_GB2312" pitchFamily="49" charset="-122"/>
                <a:ea typeface="楷体_GB2312" pitchFamily="49" charset="-122"/>
              </a:rPr>
              <a:t>= </a:t>
            </a:r>
            <a:r>
              <a:rPr kumimoji="1" lang="zh-CN" altLang="en-US" b="1">
                <a:latin typeface="楷体_GB2312" pitchFamily="49" charset="-122"/>
                <a:ea typeface="楷体_GB2312" pitchFamily="49" charset="-122"/>
              </a:rPr>
              <a:t>销售量 </a:t>
            </a:r>
            <a:r>
              <a:rPr kumimoji="1" lang="en-US" altLang="zh-CN" b="1">
                <a:latin typeface="楷体_GB2312" pitchFamily="49" charset="-122"/>
                <a:ea typeface="楷体_GB2312" pitchFamily="49" charset="-122"/>
              </a:rPr>
              <a:t>× </a:t>
            </a:r>
            <a:r>
              <a:rPr kumimoji="1" lang="zh-CN" altLang="en-US" b="1">
                <a:latin typeface="楷体_GB2312" pitchFamily="49" charset="-122"/>
                <a:ea typeface="楷体_GB2312" pitchFamily="49" charset="-122"/>
              </a:rPr>
              <a:t>销售价格</a:t>
            </a:r>
            <a:endParaRPr kumimoji="1" lang="zh-CN" altLang="en-US" b="1">
              <a:latin typeface="楷体_GB2312" pitchFamily="49" charset="-122"/>
              <a:ea typeface="楷体_GB2312" pitchFamily="49" charset="-122"/>
            </a:endParaRPr>
          </a:p>
        </p:txBody>
      </p:sp>
      <p:sp>
        <p:nvSpPr>
          <p:cNvPr id="174088" name=""/>
          <p:cNvSpPr/>
          <p:nvPr/>
        </p:nvSpPr>
        <p:spPr>
          <a:xfrm>
            <a:off x="914400" y="3663950"/>
            <a:ext cx="6775450" cy="457200"/>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b="1">
                <a:latin typeface="楷体_GB2312" pitchFamily="49" charset="-122"/>
                <a:ea typeface="楷体_GB2312" pitchFamily="49" charset="-122"/>
              </a:rPr>
              <a:t>商品销售额指数 </a:t>
            </a:r>
            <a:r>
              <a:rPr kumimoji="1" lang="en-US" altLang="zh-CN" b="1">
                <a:latin typeface="楷体_GB2312" pitchFamily="49" charset="-122"/>
                <a:ea typeface="楷体_GB2312" pitchFamily="49" charset="-122"/>
              </a:rPr>
              <a:t>= </a:t>
            </a:r>
            <a:r>
              <a:rPr kumimoji="1" lang="zh-CN" altLang="en-US" b="1">
                <a:latin typeface="楷体_GB2312" pitchFamily="49" charset="-122"/>
                <a:ea typeface="楷体_GB2312" pitchFamily="49" charset="-122"/>
              </a:rPr>
              <a:t>销售量指数 </a:t>
            </a:r>
            <a:r>
              <a:rPr kumimoji="1" lang="en-US" altLang="zh-CN" b="1">
                <a:latin typeface="楷体_GB2312" pitchFamily="49" charset="-122"/>
                <a:ea typeface="楷体_GB2312" pitchFamily="49" charset="-122"/>
              </a:rPr>
              <a:t>× </a:t>
            </a:r>
            <a:r>
              <a:rPr kumimoji="1" lang="zh-CN" altLang="en-US" b="1">
                <a:latin typeface="楷体_GB2312" pitchFamily="49" charset="-122"/>
                <a:ea typeface="楷体_GB2312" pitchFamily="49" charset="-122"/>
              </a:rPr>
              <a:t>销售价格指数</a:t>
            </a:r>
            <a:endParaRPr kumimoji="1" lang="zh-CN" altLang="en-US" b="1">
              <a:latin typeface="楷体_GB2312" pitchFamily="49" charset="-122"/>
              <a:ea typeface="楷体_GB2312" pitchFamily="49" charset="-122"/>
            </a:endParaRPr>
          </a:p>
        </p:txBody>
      </p:sp>
      <p:pic>
        <p:nvPicPr>
          <p:cNvPr id="174089" name=""/>
          <p:cNvPicPr/>
          <p:nvPr/>
        </p:nvPicPr>
        <p:blipFill>
          <a:blip r:embed="rId2"/>
          <a:stretch>
            <a:fillRect/>
          </a:stretch>
        </p:blipFill>
        <p:spPr>
          <a:xfrm>
            <a:off x="2268538" y="4221162"/>
            <a:ext cx="766762" cy="863600"/>
          </a:xfrm>
          <a:prstGeom prst="rect">
            <a:avLst/>
          </a:prstGeom>
          <a:solidFill>
            <a:srgbClr val="CCFF66"/>
          </a:solidFill>
          <a:ln>
            <a:noFill/>
            <a:miter lim="800000"/>
          </a:ln>
          <a:effectLst/>
        </p:spPr>
      </p:pic>
      <p:sp>
        <p:nvSpPr>
          <p:cNvPr id="174090" name=""/>
          <p:cNvSpPr/>
          <p:nvPr/>
        </p:nvSpPr>
        <p:spPr>
          <a:xfrm>
            <a:off x="3203575" y="4365625"/>
            <a:ext cx="355600" cy="457200"/>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a:t>=</a:t>
            </a:r>
            <a:endParaRPr kumimoji="1" lang="en-US" altLang="zh-CN"/>
          </a:p>
        </p:txBody>
      </p:sp>
      <p:sp>
        <p:nvSpPr>
          <p:cNvPr id="174091" name=""/>
          <p:cNvSpPr/>
          <p:nvPr/>
        </p:nvSpPr>
        <p:spPr>
          <a:xfrm>
            <a:off x="5364162" y="4437062"/>
            <a:ext cx="438150"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sz="2000"/>
              <a:t>×</a:t>
            </a:r>
            <a:endParaRPr kumimoji="1" lang="en-US" altLang="zh-CN" sz="2000"/>
          </a:p>
        </p:txBody>
      </p:sp>
      <p:sp>
        <p:nvSpPr>
          <p:cNvPr id="174092" name=""/>
          <p:cNvSpPr/>
          <p:nvPr/>
        </p:nvSpPr>
        <p:spPr>
          <a:xfrm>
            <a:off x="838200" y="2749550"/>
            <a:ext cx="5556250" cy="466725"/>
          </a:xfrm>
          <a:prstGeom prst="rect">
            <a:avLst/>
          </a:prstGeom>
          <a:solidFill>
            <a:srgbClr val="CCFF66"/>
          </a:solidFill>
          <a:ln>
            <a:solidFill>
              <a:schemeClr val="hlink"/>
            </a:solid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b="1">
                <a:latin typeface="楷体_GB2312" pitchFamily="49" charset="-122"/>
                <a:ea typeface="楷体_GB2312" pitchFamily="49" charset="-122"/>
              </a:rPr>
              <a:t>1</a:t>
            </a:r>
            <a:r>
              <a:rPr kumimoji="1" lang="zh-CN" altLang="en-US" b="1">
                <a:latin typeface="楷体_GB2312" pitchFamily="49" charset="-122"/>
                <a:ea typeface="楷体_GB2312" pitchFamily="49" charset="-122"/>
              </a:rPr>
              <a:t>、简单现象总体总量指标变动因素分析</a:t>
            </a:r>
            <a:endParaRPr kumimoji="1" lang="zh-CN" altLang="en-US" b="1">
              <a:latin typeface="楷体_GB2312" pitchFamily="49" charset="-122"/>
              <a:ea typeface="楷体_GB2312" pitchFamily="49" charset="-122"/>
            </a:endParaRPr>
          </a:p>
        </p:txBody>
      </p:sp>
      <p:pic>
        <p:nvPicPr>
          <p:cNvPr id="174093" name=""/>
          <p:cNvPicPr/>
          <p:nvPr/>
        </p:nvPicPr>
        <p:blipFill>
          <a:blip r:embed="rId3"/>
          <a:stretch>
            <a:fillRect/>
          </a:stretch>
        </p:blipFill>
        <p:spPr>
          <a:xfrm>
            <a:off x="3995738" y="4221162"/>
            <a:ext cx="647700" cy="863600"/>
          </a:xfrm>
          <a:prstGeom prst="rect">
            <a:avLst/>
          </a:prstGeom>
          <a:solidFill>
            <a:srgbClr val="CCFF66"/>
          </a:solidFill>
          <a:ln>
            <a:noFill/>
            <a:miter lim="800000"/>
          </a:ln>
          <a:effectLst/>
        </p:spPr>
      </p:pic>
      <p:pic>
        <p:nvPicPr>
          <p:cNvPr id="174094" name=""/>
          <p:cNvPicPr/>
          <p:nvPr/>
        </p:nvPicPr>
        <p:blipFill>
          <a:blip r:embed="rId4"/>
          <a:stretch>
            <a:fillRect/>
          </a:stretch>
        </p:blipFill>
        <p:spPr>
          <a:xfrm>
            <a:off x="6372225" y="4149725"/>
            <a:ext cx="598488" cy="863600"/>
          </a:xfrm>
          <a:prstGeom prst="rect">
            <a:avLst/>
          </a:prstGeom>
          <a:solidFill>
            <a:srgbClr val="CCFF66"/>
          </a:solidFill>
          <a:ln>
            <a:noFill/>
            <a:miter lim="800000"/>
          </a:ln>
          <a:effectLst/>
        </p:spPr>
      </p:pic>
      <p:sp>
        <p:nvSpPr>
          <p:cNvPr id="174095" name=""/>
          <p:cNvSpPr/>
          <p:nvPr/>
        </p:nvSpPr>
        <p:spPr>
          <a:xfrm>
            <a:off x="971550" y="3284538"/>
            <a:ext cx="1717675"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ea typeface="楷体_GB2312" pitchFamily="49" charset="-122"/>
              </a:rPr>
              <a:t>相对数体系：</a:t>
            </a:r>
            <a:endParaRPr kumimoji="1" lang="zh-CN" altLang="en-US" sz="2000" b="1">
              <a:ea typeface="楷体_GB2312" pitchFamily="49" charset="-122"/>
            </a:endParaRPr>
          </a:p>
        </p:txBody>
      </p:sp>
      <p:sp>
        <p:nvSpPr>
          <p:cNvPr id="174096" name=""/>
          <p:cNvSpPr/>
          <p:nvPr/>
        </p:nvSpPr>
        <p:spPr>
          <a:xfrm>
            <a:off x="1143000" y="5181600"/>
            <a:ext cx="1717675"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ea typeface="楷体_GB2312" pitchFamily="49" charset="-122"/>
              </a:rPr>
              <a:t>绝对数体系：</a:t>
            </a:r>
            <a:endParaRPr kumimoji="1" lang="zh-CN" altLang="en-US" sz="2000" b="1">
              <a:ea typeface="楷体_GB2312" pitchFamily="49" charset="-122"/>
            </a:endParaRPr>
          </a:p>
        </p:txBody>
      </p:sp>
      <p:pic>
        <p:nvPicPr>
          <p:cNvPr id="174097" name=""/>
          <p:cNvPicPr/>
          <p:nvPr/>
        </p:nvPicPr>
        <p:blipFill>
          <a:blip r:embed="rId5"/>
          <a:stretch>
            <a:fillRect/>
          </a:stretch>
        </p:blipFill>
        <p:spPr>
          <a:xfrm>
            <a:off x="1295400" y="5715000"/>
            <a:ext cx="6589712" cy="561975"/>
          </a:xfrm>
          <a:prstGeom prst="rect">
            <a:avLst/>
          </a:prstGeom>
          <a:solidFill>
            <a:srgbClr val="CCFF66"/>
          </a:solidFill>
          <a:ln>
            <a:noFill/>
            <a:miter lim="800000"/>
          </a:ln>
          <a:effectLst/>
        </p:spPr>
      </p:pic>
      <p:sp>
        <p:nvSpPr>
          <p:cNvPr id="174098" name="Date Placeholder 1"/>
          <p:cNvSpPr>
            <a:spLocks noGrp="1"/>
          </p:cNvSpPr>
          <p:nvPr>
            <p:ph type="dt" sz="half"/>
          </p:nvPr>
        </p:nvSpPr>
        <p:spPr/>
        <p:txBody>
          <a:bodyPr/>
          <a:lstStyle/>
          <a:p>
            <a:pPr lvl="0"/>
            <a:fld id="{79CA3609-43AE-4F7B-B895-5BE44D021FD3}" type="datetime1">
              <a:rPr lang="zh-CN" altLang="en-US" sz="1400">
                <a:latin typeface="Arial" pitchFamily="34" charset="0"/>
              </a:rPr>
              <a:t>2024/9/7</a:t>
            </a:fld>
            <a:endParaRPr lang="en-US" altLang="zh-CN" sz="1400">
              <a:latin typeface="Arial" pitchFamily="34" charset="0"/>
            </a:endParaRPr>
          </a:p>
        </p:txBody>
      </p:sp>
      <p:sp>
        <p:nvSpPr>
          <p:cNvPr id="174099" name="Slide Number Placeholder 3"/>
          <p:cNvSpPr>
            <a:spLocks noGrp="1"/>
          </p:cNvSpPr>
          <p:nvPr>
            <p:ph type="sldNum" sz="quarter" idx="2"/>
          </p:nvPr>
        </p:nvSpPr>
        <p:spPr/>
        <p:txBody>
          <a:bodyPr/>
          <a:lstStyle/>
          <a:p>
            <a:pPr lvl="0" algn="r"/>
            <a:fld id="{C0A1BA5B-95C9-4942-AC6A-DBBA19CE00A0}" type="slidenum">
              <a:rPr lang="zh-CN" altLang="en-US" sz="1400">
                <a:latin typeface="Arial" pitchFamily="34" charset="0"/>
              </a:rPr>
              <a:t>41</a:t>
            </a:fld>
            <a:endParaRPr lang="en-US"/>
          </a:p>
        </p:txBody>
      </p:sp>
      <p:sp>
        <p:nvSpPr>
          <p:cNvPr id="174100" name="Footer Placeholder 2"/>
          <p:cNvSpPr>
            <a:spLocks noGrp="1"/>
          </p:cNvSpPr>
          <p:nvPr>
            <p:ph type="ftr" sz="quarter" idx="1"/>
          </p:nvPr>
        </p:nvSpPr>
        <p:spPr/>
        <p:txBody>
          <a:bodyPr/>
          <a:lstStyle/>
          <a:p>
            <a:pPr lvl="0" algn="ctr"/>
            <a:fld id="{82D555F6-2B8C-49D4-8C76-A0432628A810}" type="footer">
              <a:rPr lang="zh-CN" altLang="en-US" sz="1400">
                <a:latin typeface="Arial" pitchFamily="34" charset="0"/>
              </a:rPr>
              <a:t/>
            </a:fld>
            <a:endParaRPr lang="en-US" altLang="zh-CN" sz="1400">
              <a:latin typeface="Arial" pitchFamily="34" charset="0"/>
            </a:endParaRPr>
          </a:p>
        </p:txBody>
      </p:sp>
      <p:sp>
        <p:nvSpPr>
          <p:cNvPr id="174101" name="TextBox 174100"/>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浙江工商大学统计学第九章统计指数共93页，您现在浏览的是第41页!</a:t>
            </a:r>
          </a:p>
        </p:txBody>
      </p:sp>
    </p:spTree>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6130" name=""/>
          <p:cNvSpPr/>
          <p:nvPr/>
        </p:nvSpPr>
        <p:spPr>
          <a:xfrm>
            <a:off x="1524000" y="1143000"/>
            <a:ext cx="3863975" cy="519112"/>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t>例：三种农产品销售资料如下</a:t>
            </a:r>
            <a:r>
              <a:rPr kumimoji="1" lang="zh-CN" altLang="en-US" sz="2800" b="1"/>
              <a:t>：</a:t>
            </a:r>
            <a:endParaRPr kumimoji="1" lang="zh-CN" altLang="en-US" sz="2800" b="1"/>
          </a:p>
        </p:txBody>
      </p:sp>
      <p:grpSp>
        <p:nvGrpSpPr>
          <p:cNvPr id="176131" name=""/>
          <p:cNvGrpSpPr/>
          <p:nvPr/>
        </p:nvGrpSpPr>
        <p:grpSpPr>
          <a:xfrm>
            <a:off x="1547812" y="1989138"/>
            <a:ext cx="6553200" cy="2743200"/>
            <a:chOff x="960" y="960"/>
            <a:chExt cx="4320" cy="2038"/>
          </a:xfrm>
        </p:grpSpPr>
        <p:sp>
          <p:nvSpPr>
            <p:cNvPr id="176132" name=""/>
            <p:cNvSpPr/>
            <p:nvPr/>
          </p:nvSpPr>
          <p:spPr>
            <a:xfrm>
              <a:off x="4416" y="2584"/>
              <a:ext cx="864" cy="414"/>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a:t>—</a:t>
              </a:r>
              <a:endParaRPr kumimoji="1" lang="en-US" altLang="zh-CN"/>
            </a:p>
          </p:txBody>
        </p:sp>
        <p:sp>
          <p:nvSpPr>
            <p:cNvPr id="176133" name=""/>
            <p:cNvSpPr/>
            <p:nvPr/>
          </p:nvSpPr>
          <p:spPr>
            <a:xfrm>
              <a:off x="4416" y="1612"/>
              <a:ext cx="864" cy="972"/>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a:r>
                <a:rPr kumimoji="1" lang="zh-CN" altLang="en-US"/>
                <a:t>  </a:t>
              </a:r>
              <a:r>
                <a:rPr kumimoji="1" lang="en-US" altLang="zh-CN" sz="2000" b="1">
                  <a:latin typeface="楷体_GB2312" pitchFamily="49" charset="-122"/>
                  <a:ea typeface="楷体_GB2312" pitchFamily="49" charset="-122"/>
                </a:rPr>
                <a:t>0.18</a:t>
              </a:r>
              <a:endParaRPr kumimoji="1" lang="en-US" altLang="zh-CN" sz="2000" b="1">
                <a:latin typeface="楷体_GB2312" pitchFamily="49" charset="-122"/>
                <a:ea typeface="楷体_GB2312" pitchFamily="49" charset="-122"/>
              </a:endParaRPr>
            </a:p>
            <a:p>
              <a:pPr lvl="0" algn="ctr"/>
              <a:r>
                <a:rPr kumimoji="1" lang="en-US" altLang="zh-CN" sz="2000" b="1">
                  <a:latin typeface="楷体_GB2312" pitchFamily="49" charset="-122"/>
                  <a:ea typeface="楷体_GB2312" pitchFamily="49" charset="-122"/>
                </a:rPr>
                <a:t>  0.40</a:t>
              </a:r>
              <a:endParaRPr kumimoji="1" lang="en-US" altLang="zh-CN" sz="2000" b="1">
                <a:latin typeface="楷体_GB2312" pitchFamily="49" charset="-122"/>
                <a:ea typeface="楷体_GB2312" pitchFamily="49" charset="-122"/>
              </a:endParaRPr>
            </a:p>
            <a:p>
              <a:pPr lvl="0" algn="ctr"/>
              <a:r>
                <a:rPr kumimoji="1" lang="en-US" altLang="zh-CN" sz="2000" b="1">
                  <a:latin typeface="楷体_GB2312" pitchFamily="49" charset="-122"/>
                  <a:ea typeface="楷体_GB2312" pitchFamily="49" charset="-122"/>
                </a:rPr>
                <a:t>  0.45</a:t>
              </a:r>
              <a:endParaRPr kumimoji="1" lang="en-US" altLang="zh-CN" sz="2000" b="1">
                <a:latin typeface="楷体_GB2312" pitchFamily="49" charset="-122"/>
                <a:ea typeface="楷体_GB2312" pitchFamily="49" charset="-122"/>
              </a:endParaRPr>
            </a:p>
          </p:txBody>
        </p:sp>
        <p:sp>
          <p:nvSpPr>
            <p:cNvPr id="176134" name=""/>
            <p:cNvSpPr/>
            <p:nvPr/>
          </p:nvSpPr>
          <p:spPr>
            <a:xfrm>
              <a:off x="4416" y="1286"/>
              <a:ext cx="864" cy="326"/>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a:r>
                <a:rPr kumimoji="1" lang="zh-CN" altLang="en-US" sz="2000" b="1">
                  <a:ea typeface="楷体_GB2312" pitchFamily="49" charset="-122"/>
                </a:rPr>
                <a:t>报告期</a:t>
              </a:r>
              <a:endParaRPr kumimoji="1" lang="zh-CN" altLang="en-US" sz="2000" b="1">
                <a:ea typeface="楷体_GB2312" pitchFamily="49" charset="-122"/>
              </a:endParaRPr>
            </a:p>
          </p:txBody>
        </p:sp>
        <p:sp>
          <p:nvSpPr>
            <p:cNvPr id="176135" name=""/>
            <p:cNvSpPr/>
            <p:nvPr/>
          </p:nvSpPr>
          <p:spPr>
            <a:xfrm>
              <a:off x="2928" y="2584"/>
              <a:ext cx="816" cy="414"/>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a:t>—</a:t>
              </a:r>
              <a:endParaRPr kumimoji="1" lang="en-US" altLang="zh-CN"/>
            </a:p>
          </p:txBody>
        </p:sp>
        <p:sp>
          <p:nvSpPr>
            <p:cNvPr id="176136" name=""/>
            <p:cNvSpPr/>
            <p:nvPr/>
          </p:nvSpPr>
          <p:spPr>
            <a:xfrm>
              <a:off x="2928" y="1612"/>
              <a:ext cx="816" cy="972"/>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sz="2000" b="1">
                  <a:latin typeface="楷体_GB2312" pitchFamily="49" charset="-122"/>
                  <a:ea typeface="楷体_GB2312" pitchFamily="49" charset="-122"/>
                </a:rPr>
                <a:t>500</a:t>
              </a:r>
              <a:endParaRPr kumimoji="1" lang="en-US" altLang="zh-CN" sz="2000" b="1">
                <a:latin typeface="楷体_GB2312" pitchFamily="49" charset="-122"/>
                <a:ea typeface="楷体_GB2312" pitchFamily="49" charset="-122"/>
              </a:endParaRPr>
            </a:p>
            <a:p>
              <a:pPr lvl="0"/>
              <a:r>
                <a:rPr kumimoji="1" lang="en-US" altLang="zh-CN" sz="2000" b="1">
                  <a:latin typeface="楷体_GB2312" pitchFamily="49" charset="-122"/>
                  <a:ea typeface="楷体_GB2312" pitchFamily="49" charset="-122"/>
                </a:rPr>
                <a:t>  125</a:t>
              </a:r>
              <a:endParaRPr kumimoji="1" lang="en-US" altLang="zh-CN" sz="2000" b="1">
                <a:latin typeface="楷体_GB2312" pitchFamily="49" charset="-122"/>
                <a:ea typeface="楷体_GB2312" pitchFamily="49" charset="-122"/>
              </a:endParaRPr>
            </a:p>
            <a:p>
              <a:pPr lvl="0"/>
              <a:r>
                <a:rPr kumimoji="1" lang="en-US" altLang="zh-CN" sz="2000" b="1">
                  <a:latin typeface="楷体_GB2312" pitchFamily="49" charset="-122"/>
                  <a:ea typeface="楷体_GB2312" pitchFamily="49" charset="-122"/>
                </a:rPr>
                <a:t>   80</a:t>
              </a:r>
              <a:endParaRPr kumimoji="1" lang="en-US" altLang="zh-CN" sz="2000" b="1">
                <a:latin typeface="楷体_GB2312" pitchFamily="49" charset="-122"/>
                <a:ea typeface="楷体_GB2312" pitchFamily="49" charset="-122"/>
              </a:endParaRPr>
            </a:p>
          </p:txBody>
        </p:sp>
        <p:sp>
          <p:nvSpPr>
            <p:cNvPr id="176137" name=""/>
            <p:cNvSpPr/>
            <p:nvPr/>
          </p:nvSpPr>
          <p:spPr>
            <a:xfrm>
              <a:off x="2928" y="1286"/>
              <a:ext cx="816" cy="326"/>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a:r>
                <a:rPr kumimoji="1" lang="zh-CN" altLang="en-US" sz="2000" b="1">
                  <a:ea typeface="楷体_GB2312" pitchFamily="49" charset="-122"/>
                </a:rPr>
                <a:t>报告期</a:t>
              </a:r>
              <a:endParaRPr kumimoji="1" lang="zh-CN" altLang="en-US" sz="2000" b="1">
                <a:ea typeface="楷体_GB2312" pitchFamily="49" charset="-122"/>
              </a:endParaRPr>
            </a:p>
          </p:txBody>
        </p:sp>
        <p:sp>
          <p:nvSpPr>
            <p:cNvPr id="176138" name=""/>
            <p:cNvSpPr/>
            <p:nvPr/>
          </p:nvSpPr>
          <p:spPr>
            <a:xfrm>
              <a:off x="3744" y="1286"/>
              <a:ext cx="672" cy="326"/>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ea typeface="楷体_GB2312" pitchFamily="49" charset="-122"/>
                </a:rPr>
                <a:t>基期</a:t>
              </a:r>
              <a:endParaRPr kumimoji="1" lang="zh-CN" altLang="en-US" sz="2000" b="1">
                <a:ea typeface="楷体_GB2312" pitchFamily="49" charset="-122"/>
              </a:endParaRPr>
            </a:p>
          </p:txBody>
        </p:sp>
        <p:sp>
          <p:nvSpPr>
            <p:cNvPr id="176139" name=""/>
            <p:cNvSpPr/>
            <p:nvPr/>
          </p:nvSpPr>
          <p:spPr>
            <a:xfrm>
              <a:off x="2320" y="1286"/>
              <a:ext cx="608" cy="326"/>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ea typeface="楷体_GB2312" pitchFamily="49" charset="-122"/>
                </a:rPr>
                <a:t>基期</a:t>
              </a:r>
              <a:endParaRPr kumimoji="1" lang="zh-CN" altLang="en-US" sz="2000" b="1">
                <a:ea typeface="楷体_GB2312" pitchFamily="49" charset="-122"/>
              </a:endParaRPr>
            </a:p>
          </p:txBody>
        </p:sp>
        <p:sp>
          <p:nvSpPr>
            <p:cNvPr id="176140" name=""/>
            <p:cNvSpPr/>
            <p:nvPr/>
          </p:nvSpPr>
          <p:spPr>
            <a:xfrm>
              <a:off x="1623" y="2584"/>
              <a:ext cx="697" cy="414"/>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a:t>—</a:t>
              </a:r>
              <a:endParaRPr kumimoji="1" lang="en-US" altLang="zh-CN"/>
            </a:p>
          </p:txBody>
        </p:sp>
        <p:sp>
          <p:nvSpPr>
            <p:cNvPr id="176141" name=""/>
            <p:cNvSpPr/>
            <p:nvPr/>
          </p:nvSpPr>
          <p:spPr>
            <a:xfrm>
              <a:off x="1623" y="1612"/>
              <a:ext cx="697" cy="972"/>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zh-CN" altLang="en-US" sz="2000" b="1">
                  <a:latin typeface="楷体_GB2312" pitchFamily="49" charset="-122"/>
                  <a:ea typeface="楷体_GB2312" pitchFamily="49" charset="-122"/>
                </a:rPr>
                <a:t>万斤</a:t>
              </a:r>
              <a:endParaRPr kumimoji="1" lang="zh-CN" altLang="en-US" sz="2000" b="1">
                <a:latin typeface="楷体_GB2312" pitchFamily="49" charset="-122"/>
                <a:ea typeface="楷体_GB2312" pitchFamily="49" charset="-122"/>
              </a:endParaRPr>
            </a:p>
            <a:p>
              <a:pPr lvl="0"/>
              <a:r>
                <a:rPr kumimoji="1" lang="zh-CN" altLang="en-US" sz="2000" b="1">
                  <a:latin typeface="楷体_GB2312" pitchFamily="49" charset="-122"/>
                  <a:ea typeface="楷体_GB2312" pitchFamily="49" charset="-122"/>
                </a:rPr>
                <a:t> 万斤</a:t>
              </a:r>
              <a:endParaRPr kumimoji="1" lang="zh-CN" altLang="en-US" sz="2000" b="1">
                <a:latin typeface="楷体_GB2312" pitchFamily="49" charset="-122"/>
                <a:ea typeface="楷体_GB2312" pitchFamily="49" charset="-122"/>
              </a:endParaRPr>
            </a:p>
            <a:p>
              <a:pPr lvl="0"/>
              <a:r>
                <a:rPr kumimoji="1" lang="zh-CN" altLang="en-US" sz="2000" b="1">
                  <a:latin typeface="楷体_GB2312" pitchFamily="49" charset="-122"/>
                  <a:ea typeface="楷体_GB2312" pitchFamily="49" charset="-122"/>
                </a:rPr>
                <a:t> 万斤</a:t>
              </a:r>
              <a:endParaRPr kumimoji="1" lang="zh-CN" altLang="en-US" sz="2000" b="1">
                <a:latin typeface="楷体_GB2312" pitchFamily="49" charset="-122"/>
                <a:ea typeface="楷体_GB2312" pitchFamily="49" charset="-122"/>
              </a:endParaRPr>
            </a:p>
          </p:txBody>
        </p:sp>
        <p:sp>
          <p:nvSpPr>
            <p:cNvPr id="176142" name=""/>
            <p:cNvSpPr/>
            <p:nvPr/>
          </p:nvSpPr>
          <p:spPr>
            <a:xfrm>
              <a:off x="1623" y="960"/>
              <a:ext cx="697" cy="652"/>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ea typeface="楷体_GB2312" pitchFamily="49" charset="-122"/>
                </a:rPr>
                <a:t>计量</a:t>
              </a:r>
              <a:endParaRPr kumimoji="1" lang="zh-CN" altLang="en-US" sz="2000" b="1">
                <a:ea typeface="楷体_GB2312" pitchFamily="49" charset="-122"/>
              </a:endParaRPr>
            </a:p>
            <a:p>
              <a:pPr lvl="0"/>
              <a:r>
                <a:rPr kumimoji="1" lang="zh-CN" altLang="en-US" sz="2000" b="1">
                  <a:ea typeface="楷体_GB2312" pitchFamily="49" charset="-122"/>
                </a:rPr>
                <a:t>单位</a:t>
              </a:r>
              <a:endParaRPr kumimoji="1" lang="zh-CN" altLang="en-US" sz="2000" b="1">
                <a:ea typeface="楷体_GB2312" pitchFamily="49" charset="-122"/>
              </a:endParaRPr>
            </a:p>
          </p:txBody>
        </p:sp>
        <p:sp>
          <p:nvSpPr>
            <p:cNvPr id="176143" name=""/>
            <p:cNvSpPr/>
            <p:nvPr/>
          </p:nvSpPr>
          <p:spPr>
            <a:xfrm>
              <a:off x="3744" y="2584"/>
              <a:ext cx="672" cy="414"/>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a:t>— </a:t>
              </a:r>
              <a:endParaRPr kumimoji="1" lang="en-US" altLang="zh-CN"/>
            </a:p>
          </p:txBody>
        </p:sp>
        <p:sp>
          <p:nvSpPr>
            <p:cNvPr id="176144" name=""/>
            <p:cNvSpPr/>
            <p:nvPr/>
          </p:nvSpPr>
          <p:spPr>
            <a:xfrm>
              <a:off x="2320" y="2584"/>
              <a:ext cx="608" cy="414"/>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a:t>—</a:t>
              </a:r>
              <a:endParaRPr kumimoji="1" lang="en-US" altLang="zh-CN"/>
            </a:p>
          </p:txBody>
        </p:sp>
        <p:sp>
          <p:nvSpPr>
            <p:cNvPr id="176145" name=""/>
            <p:cNvSpPr/>
            <p:nvPr/>
          </p:nvSpPr>
          <p:spPr>
            <a:xfrm>
              <a:off x="960" y="2584"/>
              <a:ext cx="663" cy="414"/>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a:r>
                <a:rPr kumimoji="1" lang="zh-CN" altLang="en-US" sz="2000" b="1">
                  <a:ea typeface="楷体_GB2312" pitchFamily="49" charset="-122"/>
                </a:rPr>
                <a:t>合计</a:t>
              </a:r>
              <a:endParaRPr kumimoji="1" lang="zh-CN" altLang="en-US" sz="2000" b="1">
                <a:ea typeface="楷体_GB2312" pitchFamily="49" charset="-122"/>
              </a:endParaRPr>
            </a:p>
          </p:txBody>
        </p:sp>
        <p:sp>
          <p:nvSpPr>
            <p:cNvPr id="176146" name=""/>
            <p:cNvSpPr/>
            <p:nvPr/>
          </p:nvSpPr>
          <p:spPr>
            <a:xfrm>
              <a:off x="3744" y="1612"/>
              <a:ext cx="672" cy="972"/>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sz="2000" b="1">
                  <a:latin typeface="楷体_GB2312" pitchFamily="49" charset="-122"/>
                  <a:ea typeface="楷体_GB2312" pitchFamily="49" charset="-122"/>
                </a:rPr>
                <a:t>0.2</a:t>
              </a:r>
              <a:endParaRPr kumimoji="1" lang="en-US" altLang="zh-CN" sz="2000" b="1">
                <a:latin typeface="楷体_GB2312" pitchFamily="49" charset="-122"/>
                <a:ea typeface="楷体_GB2312" pitchFamily="49" charset="-122"/>
              </a:endParaRPr>
            </a:p>
            <a:p>
              <a:pPr lvl="0"/>
              <a:r>
                <a:rPr kumimoji="1" lang="en-US" altLang="zh-CN" sz="2000" b="1">
                  <a:latin typeface="楷体_GB2312" pitchFamily="49" charset="-122"/>
                  <a:ea typeface="楷体_GB2312" pitchFamily="49" charset="-122"/>
                </a:rPr>
                <a:t> 0.4</a:t>
              </a:r>
              <a:endParaRPr kumimoji="1" lang="en-US" altLang="zh-CN" sz="2000" b="1">
                <a:latin typeface="楷体_GB2312" pitchFamily="49" charset="-122"/>
                <a:ea typeface="楷体_GB2312" pitchFamily="49" charset="-122"/>
              </a:endParaRPr>
            </a:p>
            <a:p>
              <a:pPr lvl="0"/>
              <a:r>
                <a:rPr kumimoji="1" lang="en-US" altLang="zh-CN" sz="2000" b="1">
                  <a:latin typeface="楷体_GB2312" pitchFamily="49" charset="-122"/>
                  <a:ea typeface="楷体_GB2312" pitchFamily="49" charset="-122"/>
                </a:rPr>
                <a:t> 0.5</a:t>
              </a:r>
              <a:endParaRPr kumimoji="1" lang="en-US" altLang="zh-CN" sz="2000" b="1">
                <a:latin typeface="楷体_GB2312" pitchFamily="49" charset="-122"/>
                <a:ea typeface="楷体_GB2312" pitchFamily="49" charset="-122"/>
              </a:endParaRPr>
            </a:p>
          </p:txBody>
        </p:sp>
        <p:sp>
          <p:nvSpPr>
            <p:cNvPr id="176147" name=""/>
            <p:cNvSpPr/>
            <p:nvPr/>
          </p:nvSpPr>
          <p:spPr>
            <a:xfrm>
              <a:off x="2320" y="1612"/>
              <a:ext cx="608" cy="972"/>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sz="2000" b="1">
                  <a:latin typeface="楷体_GB2312" pitchFamily="49" charset="-122"/>
                  <a:ea typeface="楷体_GB2312" pitchFamily="49" charset="-122"/>
                </a:rPr>
                <a:t>400</a:t>
              </a:r>
              <a:endParaRPr kumimoji="1" lang="en-US" altLang="zh-CN" sz="2000" b="1">
                <a:latin typeface="楷体_GB2312" pitchFamily="49" charset="-122"/>
                <a:ea typeface="楷体_GB2312" pitchFamily="49" charset="-122"/>
              </a:endParaRPr>
            </a:p>
            <a:p>
              <a:pPr lvl="0"/>
              <a:r>
                <a:rPr kumimoji="1" lang="en-US" altLang="zh-CN" sz="2000" b="1">
                  <a:latin typeface="楷体_GB2312" pitchFamily="49" charset="-122"/>
                  <a:ea typeface="楷体_GB2312" pitchFamily="49" charset="-122"/>
                </a:rPr>
                <a:t> 120</a:t>
              </a:r>
              <a:endParaRPr kumimoji="1" lang="en-US" altLang="zh-CN" sz="2000" b="1">
                <a:latin typeface="楷体_GB2312" pitchFamily="49" charset="-122"/>
                <a:ea typeface="楷体_GB2312" pitchFamily="49" charset="-122"/>
              </a:endParaRPr>
            </a:p>
            <a:p>
              <a:pPr lvl="0"/>
              <a:r>
                <a:rPr kumimoji="1" lang="en-US" altLang="zh-CN" sz="2000" b="1">
                  <a:latin typeface="楷体_GB2312" pitchFamily="49" charset="-122"/>
                  <a:ea typeface="楷体_GB2312" pitchFamily="49" charset="-122"/>
                </a:rPr>
                <a:t> 80</a:t>
              </a:r>
              <a:endParaRPr kumimoji="1" lang="en-US" altLang="zh-CN" sz="2000" b="1">
                <a:latin typeface="楷体_GB2312" pitchFamily="49" charset="-122"/>
                <a:ea typeface="楷体_GB2312" pitchFamily="49" charset="-122"/>
              </a:endParaRPr>
            </a:p>
          </p:txBody>
        </p:sp>
        <p:sp>
          <p:nvSpPr>
            <p:cNvPr id="176148" name=""/>
            <p:cNvSpPr/>
            <p:nvPr/>
          </p:nvSpPr>
          <p:spPr>
            <a:xfrm>
              <a:off x="960" y="1612"/>
              <a:ext cx="663" cy="972"/>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zh-CN" altLang="en-US" sz="2000" b="1">
                  <a:latin typeface="楷体_GB2312" pitchFamily="49" charset="-122"/>
                  <a:ea typeface="楷体_GB2312" pitchFamily="49" charset="-122"/>
                </a:rPr>
                <a:t>甲</a:t>
              </a:r>
              <a:endParaRPr kumimoji="1" lang="zh-CN" altLang="en-US" sz="2000" b="1">
                <a:latin typeface="楷体_GB2312" pitchFamily="49" charset="-122"/>
                <a:ea typeface="楷体_GB2312" pitchFamily="49" charset="-122"/>
              </a:endParaRPr>
            </a:p>
            <a:p>
              <a:pPr lvl="0"/>
              <a:r>
                <a:rPr kumimoji="1" lang="zh-CN" altLang="en-US" sz="2000" b="1">
                  <a:latin typeface="楷体_GB2312" pitchFamily="49" charset="-122"/>
                  <a:ea typeface="楷体_GB2312" pitchFamily="49" charset="-122"/>
                </a:rPr>
                <a:t> 乙</a:t>
              </a:r>
              <a:endParaRPr kumimoji="1" lang="zh-CN" altLang="en-US" sz="2000" b="1">
                <a:latin typeface="楷体_GB2312" pitchFamily="49" charset="-122"/>
                <a:ea typeface="楷体_GB2312" pitchFamily="49" charset="-122"/>
              </a:endParaRPr>
            </a:p>
            <a:p>
              <a:pPr lvl="0"/>
              <a:r>
                <a:rPr kumimoji="1" lang="zh-CN" altLang="en-US" sz="2000" b="1">
                  <a:latin typeface="楷体_GB2312" pitchFamily="49" charset="-122"/>
                  <a:ea typeface="楷体_GB2312" pitchFamily="49" charset="-122"/>
                </a:rPr>
                <a:t> 丙</a:t>
              </a:r>
              <a:endParaRPr kumimoji="1" lang="zh-CN" altLang="en-US" sz="2000" b="1">
                <a:latin typeface="楷体_GB2312" pitchFamily="49" charset="-122"/>
                <a:ea typeface="楷体_GB2312" pitchFamily="49" charset="-122"/>
              </a:endParaRPr>
            </a:p>
          </p:txBody>
        </p:sp>
        <p:sp>
          <p:nvSpPr>
            <p:cNvPr id="176149" name=""/>
            <p:cNvSpPr/>
            <p:nvPr/>
          </p:nvSpPr>
          <p:spPr>
            <a:xfrm>
              <a:off x="3744" y="960"/>
              <a:ext cx="1536" cy="326"/>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zh-CN" altLang="en-US" sz="2000" b="1">
                  <a:ea typeface="楷体_GB2312" pitchFamily="49" charset="-122"/>
                </a:rPr>
                <a:t>单价（元）</a:t>
              </a:r>
              <a:endParaRPr kumimoji="1" lang="zh-CN" altLang="en-US" sz="2000" b="1">
                <a:ea typeface="楷体_GB2312" pitchFamily="49" charset="-122"/>
              </a:endParaRPr>
            </a:p>
          </p:txBody>
        </p:sp>
        <p:sp>
          <p:nvSpPr>
            <p:cNvPr id="176150" name=""/>
            <p:cNvSpPr/>
            <p:nvPr/>
          </p:nvSpPr>
          <p:spPr>
            <a:xfrm>
              <a:off x="2320" y="960"/>
              <a:ext cx="1424" cy="326"/>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zh-CN" altLang="en-US" sz="2000" b="1">
                  <a:ea typeface="楷体_GB2312" pitchFamily="49" charset="-122"/>
                </a:rPr>
                <a:t>销售量</a:t>
              </a:r>
              <a:endParaRPr kumimoji="1" lang="zh-CN" altLang="en-US" sz="2000" b="1">
                <a:ea typeface="楷体_GB2312" pitchFamily="49" charset="-122"/>
              </a:endParaRPr>
            </a:p>
          </p:txBody>
        </p:sp>
        <p:sp>
          <p:nvSpPr>
            <p:cNvPr id="176151" name=""/>
            <p:cNvSpPr/>
            <p:nvPr/>
          </p:nvSpPr>
          <p:spPr>
            <a:xfrm>
              <a:off x="960" y="960"/>
              <a:ext cx="663" cy="652"/>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ea typeface="楷体_GB2312" pitchFamily="49" charset="-122"/>
                </a:rPr>
                <a:t>商品</a:t>
              </a:r>
              <a:endParaRPr kumimoji="1" lang="zh-CN" altLang="en-US" sz="2000" b="1">
                <a:ea typeface="楷体_GB2312" pitchFamily="49" charset="-122"/>
              </a:endParaRPr>
            </a:p>
            <a:p>
              <a:pPr lvl="0"/>
              <a:r>
                <a:rPr kumimoji="1" lang="zh-CN" altLang="en-US" sz="2000" b="1">
                  <a:ea typeface="楷体_GB2312" pitchFamily="49" charset="-122"/>
                </a:rPr>
                <a:t>名称</a:t>
              </a:r>
              <a:endParaRPr kumimoji="1" lang="zh-CN" altLang="en-US" sz="2000" b="1">
                <a:ea typeface="楷体_GB2312" pitchFamily="49" charset="-122"/>
              </a:endParaRPr>
            </a:p>
          </p:txBody>
        </p:sp>
        <p:cxnSp>
          <p:nvCxnSpPr>
            <p:cNvPr id="176152" name=""/>
            <p:cNvCxnSpPr/>
            <p:nvPr/>
          </p:nvCxnSpPr>
          <p:spPr>
            <a:xfrm>
              <a:off x="960" y="960"/>
              <a:ext cx="4320" cy="0"/>
            </a:xfrm>
            <a:prstGeom prst="line">
              <a:avLst/>
            </a:prstGeom>
            <a:noFill/>
            <a:ln w="28575" cap="sq">
              <a:solidFill>
                <a:schemeClr val="tx1"/>
              </a:solidFill>
              <a:miter lim="800000"/>
            </a:ln>
            <a:effectLst/>
          </p:spPr>
        </p:cxnSp>
        <p:cxnSp>
          <p:nvCxnSpPr>
            <p:cNvPr id="176153" name=""/>
            <p:cNvCxnSpPr/>
            <p:nvPr/>
          </p:nvCxnSpPr>
          <p:spPr>
            <a:xfrm>
              <a:off x="960" y="1612"/>
              <a:ext cx="4320" cy="0"/>
            </a:xfrm>
            <a:prstGeom prst="line">
              <a:avLst/>
            </a:prstGeom>
            <a:noFill/>
            <a:ln w="12700">
              <a:solidFill>
                <a:schemeClr val="tx1"/>
              </a:solidFill>
              <a:miter lim="800000"/>
            </a:ln>
            <a:effectLst/>
          </p:spPr>
        </p:cxnSp>
        <p:cxnSp>
          <p:nvCxnSpPr>
            <p:cNvPr id="176154" name=""/>
            <p:cNvCxnSpPr/>
            <p:nvPr/>
          </p:nvCxnSpPr>
          <p:spPr>
            <a:xfrm>
              <a:off x="960" y="2584"/>
              <a:ext cx="4320" cy="0"/>
            </a:xfrm>
            <a:prstGeom prst="line">
              <a:avLst/>
            </a:prstGeom>
            <a:noFill/>
            <a:ln w="12700">
              <a:solidFill>
                <a:schemeClr val="tx1"/>
              </a:solidFill>
              <a:miter lim="800000"/>
            </a:ln>
            <a:effectLst/>
          </p:spPr>
        </p:cxnSp>
        <p:cxnSp>
          <p:nvCxnSpPr>
            <p:cNvPr id="176155" name=""/>
            <p:cNvCxnSpPr/>
            <p:nvPr/>
          </p:nvCxnSpPr>
          <p:spPr>
            <a:xfrm>
              <a:off x="960" y="2998"/>
              <a:ext cx="4320" cy="0"/>
            </a:xfrm>
            <a:prstGeom prst="line">
              <a:avLst/>
            </a:prstGeom>
            <a:noFill/>
            <a:ln w="28575" cap="sq">
              <a:solidFill>
                <a:schemeClr val="tx1"/>
              </a:solidFill>
              <a:miter lim="800000"/>
            </a:ln>
            <a:effectLst/>
          </p:spPr>
        </p:cxnSp>
        <p:cxnSp>
          <p:nvCxnSpPr>
            <p:cNvPr id="176156" name=""/>
            <p:cNvCxnSpPr/>
            <p:nvPr/>
          </p:nvCxnSpPr>
          <p:spPr>
            <a:xfrm flipH="1">
              <a:off x="960" y="960"/>
              <a:ext cx="0" cy="652"/>
            </a:xfrm>
            <a:prstGeom prst="line">
              <a:avLst/>
            </a:prstGeom>
            <a:noFill/>
            <a:ln w="28575" cap="sq">
              <a:noFill/>
              <a:miter lim="800000"/>
            </a:ln>
            <a:effectLst/>
          </p:spPr>
        </p:cxnSp>
        <p:cxnSp>
          <p:nvCxnSpPr>
            <p:cNvPr id="176157" name=""/>
            <p:cNvCxnSpPr/>
            <p:nvPr/>
          </p:nvCxnSpPr>
          <p:spPr>
            <a:xfrm flipH="1">
              <a:off x="2320" y="960"/>
              <a:ext cx="0" cy="2038"/>
            </a:xfrm>
            <a:prstGeom prst="line">
              <a:avLst/>
            </a:prstGeom>
            <a:noFill/>
            <a:ln w="12700">
              <a:solidFill>
                <a:schemeClr val="tx1"/>
              </a:solidFill>
              <a:miter lim="800000"/>
            </a:ln>
            <a:effectLst/>
          </p:spPr>
        </p:cxnSp>
        <p:cxnSp>
          <p:nvCxnSpPr>
            <p:cNvPr id="176158" name=""/>
            <p:cNvCxnSpPr/>
            <p:nvPr/>
          </p:nvCxnSpPr>
          <p:spPr>
            <a:xfrm flipH="1">
              <a:off x="3744" y="960"/>
              <a:ext cx="0" cy="2038"/>
            </a:xfrm>
            <a:prstGeom prst="line">
              <a:avLst/>
            </a:prstGeom>
            <a:noFill/>
            <a:ln w="12700">
              <a:solidFill>
                <a:schemeClr val="tx1"/>
              </a:solidFill>
              <a:miter lim="800000"/>
            </a:ln>
            <a:effectLst/>
          </p:spPr>
        </p:cxnSp>
        <p:cxnSp>
          <p:nvCxnSpPr>
            <p:cNvPr id="176159" name=""/>
            <p:cNvCxnSpPr/>
            <p:nvPr/>
          </p:nvCxnSpPr>
          <p:spPr>
            <a:xfrm flipH="1">
              <a:off x="5280" y="960"/>
              <a:ext cx="0" cy="2038"/>
            </a:xfrm>
            <a:prstGeom prst="line">
              <a:avLst/>
            </a:prstGeom>
            <a:noFill/>
            <a:ln w="28575" cap="sq">
              <a:noFill/>
              <a:miter lim="800000"/>
            </a:ln>
            <a:effectLst/>
          </p:spPr>
        </p:cxnSp>
        <p:cxnSp>
          <p:nvCxnSpPr>
            <p:cNvPr id="176160" name=""/>
            <p:cNvCxnSpPr/>
            <p:nvPr/>
          </p:nvCxnSpPr>
          <p:spPr>
            <a:xfrm flipH="1">
              <a:off x="1623" y="960"/>
              <a:ext cx="0" cy="2038"/>
            </a:xfrm>
            <a:prstGeom prst="line">
              <a:avLst/>
            </a:prstGeom>
            <a:noFill/>
            <a:ln w="12700">
              <a:solidFill>
                <a:schemeClr val="tx1"/>
              </a:solidFill>
              <a:miter lim="800000"/>
            </a:ln>
            <a:effectLst/>
          </p:spPr>
        </p:cxnSp>
        <p:cxnSp>
          <p:nvCxnSpPr>
            <p:cNvPr id="176161" name=""/>
            <p:cNvCxnSpPr/>
            <p:nvPr/>
          </p:nvCxnSpPr>
          <p:spPr>
            <a:xfrm>
              <a:off x="2320" y="1286"/>
              <a:ext cx="2960" cy="0"/>
            </a:xfrm>
            <a:prstGeom prst="line">
              <a:avLst/>
            </a:prstGeom>
            <a:noFill/>
            <a:ln w="12700">
              <a:solidFill>
                <a:schemeClr val="tx1"/>
              </a:solidFill>
              <a:miter lim="800000"/>
            </a:ln>
            <a:effectLst/>
          </p:spPr>
        </p:cxnSp>
        <p:cxnSp>
          <p:nvCxnSpPr>
            <p:cNvPr id="176162" name=""/>
            <p:cNvCxnSpPr/>
            <p:nvPr/>
          </p:nvCxnSpPr>
          <p:spPr>
            <a:xfrm flipH="1">
              <a:off x="2928" y="1286"/>
              <a:ext cx="0" cy="1712"/>
            </a:xfrm>
            <a:prstGeom prst="line">
              <a:avLst/>
            </a:prstGeom>
            <a:noFill/>
            <a:ln w="12700">
              <a:solidFill>
                <a:schemeClr val="tx1"/>
              </a:solidFill>
              <a:miter lim="800000"/>
            </a:ln>
            <a:effectLst/>
          </p:spPr>
        </p:cxnSp>
        <p:cxnSp>
          <p:nvCxnSpPr>
            <p:cNvPr id="176163" name=""/>
            <p:cNvCxnSpPr/>
            <p:nvPr/>
          </p:nvCxnSpPr>
          <p:spPr>
            <a:xfrm flipH="1">
              <a:off x="4416" y="1286"/>
              <a:ext cx="0" cy="1712"/>
            </a:xfrm>
            <a:prstGeom prst="line">
              <a:avLst/>
            </a:prstGeom>
            <a:noFill/>
            <a:ln w="12700">
              <a:solidFill>
                <a:schemeClr val="tx1"/>
              </a:solidFill>
              <a:miter lim="800000"/>
            </a:ln>
            <a:effectLst/>
          </p:spPr>
        </p:cxnSp>
        <p:cxnSp>
          <p:nvCxnSpPr>
            <p:cNvPr id="176164" name=""/>
            <p:cNvCxnSpPr/>
            <p:nvPr/>
          </p:nvCxnSpPr>
          <p:spPr>
            <a:xfrm flipH="1">
              <a:off x="960" y="1612"/>
              <a:ext cx="0" cy="972"/>
            </a:xfrm>
            <a:prstGeom prst="line">
              <a:avLst/>
            </a:prstGeom>
            <a:noFill/>
            <a:ln w="28575" cap="sq">
              <a:noFill/>
              <a:miter lim="800000"/>
            </a:ln>
            <a:effectLst/>
          </p:spPr>
        </p:cxnSp>
        <p:cxnSp>
          <p:nvCxnSpPr>
            <p:cNvPr id="176165" name=""/>
            <p:cNvCxnSpPr/>
            <p:nvPr/>
          </p:nvCxnSpPr>
          <p:spPr>
            <a:xfrm flipH="1">
              <a:off x="960" y="2584"/>
              <a:ext cx="0" cy="414"/>
            </a:xfrm>
            <a:prstGeom prst="line">
              <a:avLst/>
            </a:prstGeom>
            <a:noFill/>
            <a:ln w="28575" cap="sq">
              <a:noFill/>
              <a:miter lim="800000"/>
            </a:ln>
            <a:effectLst/>
          </p:spPr>
        </p:cxnSp>
      </p:grpSp>
      <p:sp>
        <p:nvSpPr>
          <p:cNvPr id="176166" name=""/>
          <p:cNvSpPr/>
          <p:nvPr/>
        </p:nvSpPr>
        <p:spPr>
          <a:xfrm>
            <a:off x="1447800" y="4976812"/>
            <a:ext cx="6924675" cy="457200"/>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b="1">
                <a:ea typeface="楷体_GB2312" pitchFamily="49" charset="-122"/>
              </a:rPr>
              <a:t>要求：对三种农产品销售额的变动进行因素分析。</a:t>
            </a:r>
            <a:endParaRPr kumimoji="1" lang="zh-CN" altLang="en-US" b="1">
              <a:ea typeface="楷体_GB2312" pitchFamily="49" charset="-122"/>
            </a:endParaRPr>
          </a:p>
        </p:txBody>
      </p:sp>
      <p:sp>
        <p:nvSpPr>
          <p:cNvPr id="176167" name="Date Placeholder 1"/>
          <p:cNvSpPr>
            <a:spLocks noGrp="1"/>
          </p:cNvSpPr>
          <p:nvPr>
            <p:ph type="dt" sz="half"/>
          </p:nvPr>
        </p:nvSpPr>
        <p:spPr/>
        <p:txBody>
          <a:bodyPr/>
          <a:lstStyle/>
          <a:p>
            <a:pPr lvl="0"/>
            <a:fld id="{58986878-1B83-4B28-9B2A-C4BDEC0006E0}" type="datetime1">
              <a:rPr lang="zh-CN" altLang="en-US" sz="1400">
                <a:latin typeface="Arial" pitchFamily="34" charset="0"/>
              </a:rPr>
              <a:t>2024/9/7</a:t>
            </a:fld>
            <a:endParaRPr lang="en-US" altLang="zh-CN" sz="1400">
              <a:latin typeface="Arial" pitchFamily="34" charset="0"/>
            </a:endParaRPr>
          </a:p>
        </p:txBody>
      </p:sp>
      <p:sp>
        <p:nvSpPr>
          <p:cNvPr id="176168" name="Slide Number Placeholder 3"/>
          <p:cNvSpPr>
            <a:spLocks noGrp="1"/>
          </p:cNvSpPr>
          <p:nvPr>
            <p:ph type="sldNum" sz="quarter" idx="2"/>
          </p:nvPr>
        </p:nvSpPr>
        <p:spPr/>
        <p:txBody>
          <a:bodyPr/>
          <a:lstStyle/>
          <a:p>
            <a:pPr lvl="0" algn="r"/>
            <a:fld id="{8BBF5A43-8BED-492D-8A6F-23C040FD7EBA}" type="slidenum">
              <a:rPr lang="zh-CN" altLang="en-US" sz="1400">
                <a:latin typeface="Arial" pitchFamily="34" charset="0"/>
              </a:rPr>
              <a:t>42</a:t>
            </a:fld>
            <a:endParaRPr lang="en-US"/>
          </a:p>
        </p:txBody>
      </p:sp>
      <p:sp>
        <p:nvSpPr>
          <p:cNvPr id="176169" name="Footer Placeholder 2"/>
          <p:cNvSpPr>
            <a:spLocks noGrp="1"/>
          </p:cNvSpPr>
          <p:nvPr>
            <p:ph type="ftr" sz="quarter" idx="1"/>
          </p:nvPr>
        </p:nvSpPr>
        <p:spPr/>
        <p:txBody>
          <a:bodyPr/>
          <a:lstStyle/>
          <a:p>
            <a:pPr lvl="0" algn="ctr"/>
            <a:fld id="{81029DCB-6C47-4D7F-9090-AF1D7D90AB1D}" type="footer">
              <a:rPr lang="zh-CN" altLang="en-US" sz="1400">
                <a:latin typeface="Arial" pitchFamily="34" charset="0"/>
              </a:rPr>
              <a:t/>
            </a:fld>
            <a:endParaRPr lang="en-US" altLang="zh-CN" sz="1400">
              <a:latin typeface="Arial" pitchFamily="34" charset="0"/>
            </a:endParaRPr>
          </a:p>
        </p:txBody>
      </p:sp>
      <p:sp>
        <p:nvSpPr>
          <p:cNvPr id="176170" name="TextBox 176169"/>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浙江工商大学统计学第九章统计指数共93页，您现在浏览的是第42页!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additive="base">
                                        <p:cTn id="6" dur="1" fill="hold">
                                          <p:stCondLst>
                                            <p:cond delay="0"/>
                                          </p:stCondLst>
                                        </p:cTn>
                                        <p:tgtEl>
                                          <p:spTgt spid="176130"/>
                                        </p:tgtEl>
                                        <p:attrNameLst>
                                          <p:attrName>style.visibility</p:attrName>
                                        </p:attrNameLst>
                                      </p:cBhvr>
                                      <p:to>
                                        <p:strVal val="visible"/>
                                      </p:to>
                                    </p:set>
                                    <p:animEffect transition="in" filter="blinds(horizontal)">
                                      <p:cBhvr additive="base">
                                        <p:cTn id="7" dur="500"/>
                                        <p:tgtEl>
                                          <p:spTgt spid="176130"/>
                                        </p:tgtEl>
                                      </p:cBhvr>
                                    </p:animEffect>
                                  </p:childTnLst>
                                </p:cTn>
                              </p:par>
                            </p:childTnLst>
                          </p:cTn>
                        </p:par>
                        <p:par>
                          <p:cTn id="8" fill="hold" nodeType="afterGroup">
                            <p:stCondLst>
                              <p:cond delay="500"/>
                            </p:stCondLst>
                            <p:childTnLst>
                              <p:par>
                                <p:cTn id="9" presetID="3" presetClass="entr" presetSubtype="10" dur="500" fill="hold" nodeType="afterEffect">
                                  <p:stCondLst>
                                    <p:cond delay="1000"/>
                                  </p:stCondLst>
                                  <p:childTnLst>
                                    <p:set>
                                      <p:cBhvr additive="base">
                                        <p:cTn id="10" dur="1" fill="hold">
                                          <p:stCondLst>
                                            <p:cond delay="0"/>
                                          </p:stCondLst>
                                        </p:cTn>
                                        <p:tgtEl>
                                          <p:spTgt spid="176131"/>
                                        </p:tgtEl>
                                        <p:attrNameLst>
                                          <p:attrName>style.visibility</p:attrName>
                                        </p:attrNameLst>
                                      </p:cBhvr>
                                      <p:to>
                                        <p:strVal val="visible"/>
                                      </p:to>
                                    </p:set>
                                    <p:animEffect transition="in" filter="blinds(horizontal)">
                                      <p:cBhvr additive="base">
                                        <p:cTn id="11" dur="500"/>
                                        <p:tgtEl>
                                          <p:spTgt spid="176131"/>
                                        </p:tgtEl>
                                      </p:cBhvr>
                                    </p:animEffect>
                                  </p:childTnLst>
                                </p:cTn>
                              </p:par>
                            </p:childTnLst>
                          </p:cTn>
                        </p:par>
                        <p:par>
                          <p:cTn id="12" fill="hold" nodeType="afterGroup">
                            <p:stCondLst>
                              <p:cond delay="2000"/>
                            </p:stCondLst>
                            <p:childTnLst>
                              <p:par>
                                <p:cTn id="13" presetID="3" presetClass="entr" presetSubtype="10" dur="500" fill="hold" grpId="1" nodeType="afterEffect">
                                  <p:stCondLst>
                                    <p:cond delay="1000"/>
                                  </p:stCondLst>
                                  <p:childTnLst>
                                    <p:set>
                                      <p:cBhvr additive="base">
                                        <p:cTn id="14" dur="1" fill="hold">
                                          <p:stCondLst>
                                            <p:cond delay="0"/>
                                          </p:stCondLst>
                                        </p:cTn>
                                        <p:tgtEl>
                                          <p:spTgt spid="176166"/>
                                        </p:tgtEl>
                                        <p:attrNameLst>
                                          <p:attrName>style.visibility</p:attrName>
                                        </p:attrNameLst>
                                      </p:cBhvr>
                                      <p:to>
                                        <p:strVal val="visible"/>
                                      </p:to>
                                    </p:set>
                                    <p:animEffect transition="in" filter="blinds(horizontal)">
                                      <p:cBhvr additive="base">
                                        <p:cTn id="15" dur="500"/>
                                        <p:tgtEl>
                                          <p:spTgt spid="1761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p:bldP spid="176166" grpId="1"/>
    </p:bldLst>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8178" name=""/>
          <p:cNvSpPr/>
          <p:nvPr/>
        </p:nvSpPr>
        <p:spPr>
          <a:xfrm>
            <a:off x="762000" y="4038600"/>
            <a:ext cx="7620000" cy="1917700"/>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latin typeface="楷体_GB2312" pitchFamily="49" charset="-122"/>
                <a:ea typeface="楷体_GB2312" pitchFamily="49" charset="-122"/>
              </a:rPr>
              <a:t>   </a:t>
            </a:r>
            <a:r>
              <a:rPr kumimoji="1" lang="zh-CN" altLang="en-US" b="1">
                <a:latin typeface="楷体_GB2312" pitchFamily="49" charset="-122"/>
                <a:ea typeface="楷体_GB2312" pitchFamily="49" charset="-122"/>
              </a:rPr>
              <a:t>分析结果说明：三种商品的销售额，报告期比基期总的上升</a:t>
            </a:r>
            <a:r>
              <a:rPr kumimoji="1" lang="en-US" altLang="zh-CN" b="1">
                <a:latin typeface="楷体_GB2312" pitchFamily="49" charset="-122"/>
                <a:ea typeface="楷体_GB2312" pitchFamily="49" charset="-122"/>
              </a:rPr>
              <a:t>4.76%,</a:t>
            </a:r>
            <a:r>
              <a:rPr kumimoji="1" lang="zh-CN" altLang="en-US" b="1">
                <a:latin typeface="楷体_GB2312" pitchFamily="49" charset="-122"/>
                <a:ea typeface="楷体_GB2312" pitchFamily="49" charset="-122"/>
              </a:rPr>
              <a:t>绝对额增加了</a:t>
            </a:r>
            <a:r>
              <a:rPr kumimoji="1" lang="en-US" altLang="zh-CN" b="1">
                <a:latin typeface="楷体_GB2312" pitchFamily="49" charset="-122"/>
                <a:ea typeface="楷体_GB2312" pitchFamily="49" charset="-122"/>
              </a:rPr>
              <a:t>8</a:t>
            </a:r>
            <a:r>
              <a:rPr kumimoji="1" lang="zh-CN" altLang="en-US" b="1">
                <a:latin typeface="楷体_GB2312" pitchFamily="49" charset="-122"/>
                <a:ea typeface="楷体_GB2312" pitchFamily="49" charset="-122"/>
              </a:rPr>
              <a:t>万元。销售额的变动是由于销售量和销售价格的变动两个因素引起的。其中，销售量提高</a:t>
            </a:r>
            <a:r>
              <a:rPr kumimoji="1" lang="en-US" altLang="zh-CN" b="1">
                <a:latin typeface="楷体_GB2312" pitchFamily="49" charset="-122"/>
                <a:ea typeface="楷体_GB2312" pitchFamily="49" charset="-122"/>
              </a:rPr>
              <a:t>13.1%</a:t>
            </a:r>
            <a:r>
              <a:rPr kumimoji="1" lang="zh-CN" altLang="en-US" b="1">
                <a:latin typeface="楷体_GB2312" pitchFamily="49" charset="-122"/>
                <a:ea typeface="楷体_GB2312" pitchFamily="49" charset="-122"/>
              </a:rPr>
              <a:t>使销售额绝对额增加了</a:t>
            </a:r>
            <a:r>
              <a:rPr kumimoji="1" lang="en-US" altLang="zh-CN" b="1">
                <a:latin typeface="楷体_GB2312" pitchFamily="49" charset="-122"/>
                <a:ea typeface="楷体_GB2312" pitchFamily="49" charset="-122"/>
              </a:rPr>
              <a:t>22</a:t>
            </a:r>
            <a:r>
              <a:rPr kumimoji="1" lang="zh-CN" altLang="en-US" b="1">
                <a:latin typeface="楷体_GB2312" pitchFamily="49" charset="-122"/>
                <a:ea typeface="楷体_GB2312" pitchFamily="49" charset="-122"/>
              </a:rPr>
              <a:t>万元</a:t>
            </a:r>
            <a:r>
              <a:rPr kumimoji="1" lang="en-US" altLang="zh-CN" b="1">
                <a:latin typeface="楷体_GB2312" pitchFamily="49" charset="-122"/>
                <a:ea typeface="楷体_GB2312" pitchFamily="49" charset="-122"/>
              </a:rPr>
              <a:t>;</a:t>
            </a:r>
            <a:r>
              <a:rPr kumimoji="1" lang="zh-CN" altLang="en-US" b="1">
                <a:latin typeface="楷体_GB2312" pitchFamily="49" charset="-122"/>
                <a:ea typeface="楷体_GB2312" pitchFamily="49" charset="-122"/>
              </a:rPr>
              <a:t>销售价格下降</a:t>
            </a:r>
            <a:r>
              <a:rPr kumimoji="1" lang="en-US" altLang="zh-CN" b="1">
                <a:latin typeface="楷体_GB2312" pitchFamily="49" charset="-122"/>
                <a:ea typeface="楷体_GB2312" pitchFamily="49" charset="-122"/>
              </a:rPr>
              <a:t>7.37%</a:t>
            </a:r>
            <a:r>
              <a:rPr kumimoji="1" lang="zh-CN" altLang="en-US" b="1">
                <a:latin typeface="楷体_GB2312" pitchFamily="49" charset="-122"/>
                <a:ea typeface="楷体_GB2312" pitchFamily="49" charset="-122"/>
              </a:rPr>
              <a:t>使销售额绝对额减少了</a:t>
            </a:r>
            <a:r>
              <a:rPr kumimoji="1" lang="en-US" altLang="zh-CN" b="1">
                <a:latin typeface="楷体_GB2312" pitchFamily="49" charset="-122"/>
                <a:ea typeface="楷体_GB2312" pitchFamily="49" charset="-122"/>
              </a:rPr>
              <a:t>14</a:t>
            </a:r>
            <a:r>
              <a:rPr kumimoji="1" lang="zh-CN" altLang="en-US" b="1">
                <a:latin typeface="楷体_GB2312" pitchFamily="49" charset="-122"/>
                <a:ea typeface="楷体_GB2312" pitchFamily="49" charset="-122"/>
              </a:rPr>
              <a:t>万元。</a:t>
            </a:r>
            <a:endParaRPr kumimoji="1" lang="zh-CN" altLang="en-US" b="1">
              <a:latin typeface="楷体_GB2312" pitchFamily="49" charset="-122"/>
              <a:ea typeface="楷体_GB2312" pitchFamily="49" charset="-122"/>
            </a:endParaRPr>
          </a:p>
        </p:txBody>
      </p:sp>
      <p:sp>
        <p:nvSpPr>
          <p:cNvPr id="178179" name=""/>
          <p:cNvSpPr/>
          <p:nvPr/>
        </p:nvSpPr>
        <p:spPr>
          <a:xfrm>
            <a:off x="762000" y="1143000"/>
            <a:ext cx="1717675"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solidFill>
                  <a:srgbClr val="CC3300"/>
                </a:solidFill>
              </a:rPr>
              <a:t>销售价格指数</a:t>
            </a:r>
            <a:endParaRPr kumimoji="1" lang="zh-CN" altLang="en-US" sz="2000" b="1">
              <a:solidFill>
                <a:srgbClr val="CC3300"/>
              </a:solidFill>
            </a:endParaRPr>
          </a:p>
        </p:txBody>
      </p:sp>
      <p:pic>
        <p:nvPicPr>
          <p:cNvPr id="178180" name=""/>
          <p:cNvPicPr/>
          <p:nvPr/>
        </p:nvPicPr>
        <p:blipFill>
          <a:blip r:embed="rId2"/>
          <a:stretch>
            <a:fillRect/>
          </a:stretch>
        </p:blipFill>
        <p:spPr>
          <a:xfrm>
            <a:off x="2590800" y="914400"/>
            <a:ext cx="5029200" cy="890588"/>
          </a:xfrm>
          <a:prstGeom prst="rect">
            <a:avLst/>
          </a:prstGeom>
          <a:solidFill>
            <a:srgbClr val="CCFFFF"/>
          </a:solidFill>
          <a:ln>
            <a:noFill/>
            <a:miter lim="800000"/>
          </a:ln>
          <a:effectLst/>
        </p:spPr>
      </p:pic>
      <p:sp>
        <p:nvSpPr>
          <p:cNvPr id="178181" name=""/>
          <p:cNvSpPr/>
          <p:nvPr/>
        </p:nvSpPr>
        <p:spPr>
          <a:xfrm>
            <a:off x="914400" y="2133600"/>
            <a:ext cx="1546225"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t>绝对数分析</a:t>
            </a:r>
            <a:r>
              <a:rPr kumimoji="1" lang="en-US" altLang="zh-CN" sz="2000" b="1"/>
              <a:t>:</a:t>
            </a:r>
            <a:endParaRPr kumimoji="1" lang="en-US" altLang="zh-CN" sz="2000" b="1"/>
          </a:p>
        </p:txBody>
      </p:sp>
      <p:pic>
        <p:nvPicPr>
          <p:cNvPr id="178182" name=""/>
          <p:cNvPicPr/>
          <p:nvPr/>
        </p:nvPicPr>
        <p:blipFill>
          <a:blip r:embed="rId3"/>
          <a:stretch>
            <a:fillRect/>
          </a:stretch>
        </p:blipFill>
        <p:spPr>
          <a:xfrm>
            <a:off x="2590800" y="2057400"/>
            <a:ext cx="5943600" cy="568325"/>
          </a:xfrm>
          <a:prstGeom prst="rect">
            <a:avLst/>
          </a:prstGeom>
          <a:solidFill>
            <a:srgbClr val="CCFFFF"/>
          </a:solidFill>
          <a:ln>
            <a:noFill/>
            <a:miter lim="800000"/>
          </a:ln>
          <a:effectLst/>
        </p:spPr>
      </p:pic>
      <p:sp>
        <p:nvSpPr>
          <p:cNvPr id="178183" name=""/>
          <p:cNvSpPr/>
          <p:nvPr/>
        </p:nvSpPr>
        <p:spPr>
          <a:xfrm>
            <a:off x="1066800" y="2971800"/>
            <a:ext cx="1462088"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solidFill>
                  <a:srgbClr val="CC0000"/>
                </a:solidFill>
              </a:rPr>
              <a:t>指数体系：</a:t>
            </a:r>
            <a:endParaRPr kumimoji="1" lang="zh-CN" altLang="en-US" sz="2000" b="1">
              <a:solidFill>
                <a:srgbClr val="CC0000"/>
              </a:solidFill>
            </a:endParaRPr>
          </a:p>
        </p:txBody>
      </p:sp>
      <p:sp>
        <p:nvSpPr>
          <p:cNvPr id="178184" name=""/>
          <p:cNvSpPr/>
          <p:nvPr/>
        </p:nvSpPr>
        <p:spPr>
          <a:xfrm>
            <a:off x="2895600" y="2895600"/>
            <a:ext cx="3441700"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sz="2000" b="1"/>
              <a:t>104.76% = 113.1% × 92.63%</a:t>
            </a:r>
            <a:endParaRPr kumimoji="1" lang="en-US" altLang="zh-CN" sz="2000" b="1"/>
          </a:p>
        </p:txBody>
      </p:sp>
      <p:sp>
        <p:nvSpPr>
          <p:cNvPr id="178185" name=""/>
          <p:cNvSpPr/>
          <p:nvPr/>
        </p:nvSpPr>
        <p:spPr>
          <a:xfrm>
            <a:off x="2971800" y="3429000"/>
            <a:ext cx="3148012"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sz="2000" b="1"/>
              <a:t>8</a:t>
            </a:r>
            <a:r>
              <a:rPr kumimoji="1" lang="zh-CN" altLang="en-US" sz="2000" b="1"/>
              <a:t>万元 </a:t>
            </a:r>
            <a:r>
              <a:rPr kumimoji="1" lang="en-US" altLang="zh-CN" sz="2000" b="1"/>
              <a:t>= 22</a:t>
            </a:r>
            <a:r>
              <a:rPr kumimoji="1" lang="zh-CN" altLang="en-US" sz="2000" b="1"/>
              <a:t>万元 </a:t>
            </a:r>
            <a:r>
              <a:rPr kumimoji="1" lang="en-US" altLang="zh-CN" sz="2000" b="1"/>
              <a:t>+ (-14)</a:t>
            </a:r>
            <a:r>
              <a:rPr kumimoji="1" lang="zh-CN" altLang="en-US" sz="2000" b="1"/>
              <a:t>万元</a:t>
            </a:r>
            <a:endParaRPr kumimoji="1" lang="zh-CN" altLang="en-US" sz="2000" b="1"/>
          </a:p>
        </p:txBody>
      </p:sp>
      <p:sp>
        <p:nvSpPr>
          <p:cNvPr id="178186" name="Date Placeholder 1"/>
          <p:cNvSpPr>
            <a:spLocks noGrp="1"/>
          </p:cNvSpPr>
          <p:nvPr>
            <p:ph type="dt" sz="half"/>
          </p:nvPr>
        </p:nvSpPr>
        <p:spPr/>
        <p:txBody>
          <a:bodyPr/>
          <a:lstStyle/>
          <a:p>
            <a:pPr lvl="0"/>
            <a:fld id="{B2029C8F-BE2F-45EC-A815-4A7E87B55BC8}" type="datetime1">
              <a:rPr lang="zh-CN" altLang="en-US" sz="1400">
                <a:latin typeface="Arial" pitchFamily="34" charset="0"/>
              </a:rPr>
              <a:t>2024/9/7</a:t>
            </a:fld>
            <a:endParaRPr lang="en-US" altLang="zh-CN" sz="1400">
              <a:latin typeface="Arial" pitchFamily="34" charset="0"/>
            </a:endParaRPr>
          </a:p>
        </p:txBody>
      </p:sp>
      <p:sp>
        <p:nvSpPr>
          <p:cNvPr id="178187" name="Slide Number Placeholder 3"/>
          <p:cNvSpPr>
            <a:spLocks noGrp="1"/>
          </p:cNvSpPr>
          <p:nvPr>
            <p:ph type="sldNum" sz="quarter" idx="2"/>
          </p:nvPr>
        </p:nvSpPr>
        <p:spPr/>
        <p:txBody>
          <a:bodyPr/>
          <a:lstStyle/>
          <a:p>
            <a:pPr lvl="0" algn="r"/>
            <a:fld id="{C92C5D39-9646-4A7B-AC0D-44F539AF9A24}" type="slidenum">
              <a:rPr lang="zh-CN" altLang="en-US" sz="1400">
                <a:latin typeface="Arial" pitchFamily="34" charset="0"/>
              </a:rPr>
              <a:t>43</a:t>
            </a:fld>
            <a:endParaRPr lang="en-US"/>
          </a:p>
        </p:txBody>
      </p:sp>
      <p:sp>
        <p:nvSpPr>
          <p:cNvPr id="178188" name="Footer Placeholder 2"/>
          <p:cNvSpPr>
            <a:spLocks noGrp="1"/>
          </p:cNvSpPr>
          <p:nvPr>
            <p:ph type="ftr" sz="quarter" idx="1"/>
          </p:nvPr>
        </p:nvSpPr>
        <p:spPr/>
        <p:txBody>
          <a:bodyPr/>
          <a:lstStyle/>
          <a:p>
            <a:pPr lvl="0" algn="ctr"/>
            <a:fld id="{937AF1E0-330C-45C6-9606-0B5F6AF1703E}" type="footer">
              <a:rPr lang="zh-CN" altLang="en-US" sz="1400">
                <a:latin typeface="Arial" pitchFamily="34" charset="0"/>
              </a:rPr>
              <a:t/>
            </a:fld>
            <a:endParaRPr lang="en-US" altLang="zh-CN" sz="1400">
              <a:latin typeface="Arial" pitchFamily="34" charset="0"/>
            </a:endParaRPr>
          </a:p>
        </p:txBody>
      </p:sp>
      <p:sp>
        <p:nvSpPr>
          <p:cNvPr id="178189" name="TextBox 178188"/>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浙江工商大学统计学第九章统计指数共93页，您现在浏览的是第43页!</a:t>
            </a:r>
          </a:p>
        </p:txBody>
      </p:sp>
    </p:spTree>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0226" name=""/>
          <p:cNvSpPr/>
          <p:nvPr/>
        </p:nvSpPr>
        <p:spPr>
          <a:xfrm>
            <a:off x="611188" y="692150"/>
            <a:ext cx="7612062" cy="1187450"/>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b="1">
                <a:ea typeface="楷体_GB2312" pitchFamily="49" charset="-122"/>
              </a:rPr>
              <a:t>　当对平均指标的变动进行分析时，也是从对这两个因素的变动分析来进行的。即平均工资的变动受到各组工资水平的变动和各组人员结构变动的影响。</a:t>
            </a:r>
            <a:endParaRPr kumimoji="1" lang="zh-CN" altLang="en-US" b="1">
              <a:ea typeface="楷体_GB2312" pitchFamily="49" charset="-122"/>
            </a:endParaRPr>
          </a:p>
        </p:txBody>
      </p:sp>
      <p:sp>
        <p:nvSpPr>
          <p:cNvPr id="180227" name=""/>
          <p:cNvSpPr/>
          <p:nvPr/>
        </p:nvSpPr>
        <p:spPr>
          <a:xfrm>
            <a:off x="990600" y="2133600"/>
            <a:ext cx="5816600" cy="406400"/>
          </a:xfrm>
          <a:prstGeom prst="rect">
            <a:avLst/>
          </a:prstGeom>
          <a:solidFill>
            <a:srgbClr val="CCFF66"/>
          </a:solidFill>
          <a:ln>
            <a:solidFill>
              <a:srgbClr val="CC3300"/>
            </a:solid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ea typeface="楷体_GB2312" pitchFamily="49" charset="-122"/>
              </a:rPr>
              <a:t>对平均指标进行因素分析，建立的指数体系如下：</a:t>
            </a:r>
            <a:endParaRPr kumimoji="1" lang="zh-CN" altLang="en-US" sz="2000" b="1">
              <a:ea typeface="楷体_GB2312" pitchFamily="49" charset="-122"/>
            </a:endParaRPr>
          </a:p>
        </p:txBody>
      </p:sp>
      <p:sp>
        <p:nvSpPr>
          <p:cNvPr id="180228" name=""/>
          <p:cNvSpPr/>
          <p:nvPr/>
        </p:nvSpPr>
        <p:spPr>
          <a:xfrm>
            <a:off x="1763712" y="2708275"/>
            <a:ext cx="1335088" cy="10064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latin typeface="楷体_GB2312" pitchFamily="49" charset="-122"/>
                <a:ea typeface="楷体_GB2312" pitchFamily="49" charset="-122"/>
              </a:rPr>
              <a:t>平均指标 </a:t>
            </a:r>
            <a:endParaRPr kumimoji="1" lang="zh-CN" altLang="en-US" sz="2000" b="1">
              <a:latin typeface="楷体_GB2312" pitchFamily="49" charset="-122"/>
              <a:ea typeface="楷体_GB2312" pitchFamily="49" charset="-122"/>
            </a:endParaRPr>
          </a:p>
          <a:p>
            <a:pPr lvl="0"/>
            <a:r>
              <a:rPr kumimoji="1" lang="zh-CN" altLang="en-US" sz="2000" b="1">
                <a:latin typeface="楷体_GB2312" pitchFamily="49" charset="-122"/>
                <a:ea typeface="楷体_GB2312" pitchFamily="49" charset="-122"/>
              </a:rPr>
              <a:t>可变构成</a:t>
            </a:r>
            <a:endParaRPr kumimoji="1" lang="zh-CN" altLang="en-US" sz="2000" b="1">
              <a:latin typeface="楷体_GB2312" pitchFamily="49" charset="-122"/>
              <a:ea typeface="楷体_GB2312" pitchFamily="49" charset="-122"/>
            </a:endParaRPr>
          </a:p>
          <a:p>
            <a:pPr lvl="0"/>
            <a:r>
              <a:rPr kumimoji="1" lang="zh-CN" altLang="en-US" sz="2000" b="1">
                <a:latin typeface="楷体_GB2312" pitchFamily="49" charset="-122"/>
                <a:ea typeface="楷体_GB2312" pitchFamily="49" charset="-122"/>
              </a:rPr>
              <a:t>指    数</a:t>
            </a:r>
            <a:endParaRPr kumimoji="1" lang="zh-CN" altLang="en-US" sz="2000" b="1">
              <a:latin typeface="楷体_GB2312" pitchFamily="49" charset="-122"/>
              <a:ea typeface="楷体_GB2312" pitchFamily="49" charset="-122"/>
            </a:endParaRPr>
          </a:p>
        </p:txBody>
      </p:sp>
      <p:sp>
        <p:nvSpPr>
          <p:cNvPr id="180229" name=""/>
          <p:cNvSpPr/>
          <p:nvPr/>
        </p:nvSpPr>
        <p:spPr>
          <a:xfrm>
            <a:off x="3348038" y="2997200"/>
            <a:ext cx="355600" cy="457200"/>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a:t>=</a:t>
            </a:r>
            <a:endParaRPr kumimoji="1" lang="en-US" altLang="zh-CN"/>
          </a:p>
        </p:txBody>
      </p:sp>
      <p:sp>
        <p:nvSpPr>
          <p:cNvPr id="180230" name=""/>
          <p:cNvSpPr/>
          <p:nvPr/>
        </p:nvSpPr>
        <p:spPr>
          <a:xfrm>
            <a:off x="3886200" y="2725738"/>
            <a:ext cx="1335088" cy="10064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latin typeface="楷体_GB2312" pitchFamily="49" charset="-122"/>
                <a:ea typeface="楷体_GB2312" pitchFamily="49" charset="-122"/>
              </a:rPr>
              <a:t>平均指标 </a:t>
            </a:r>
            <a:endParaRPr kumimoji="1" lang="zh-CN" altLang="en-US" sz="2000" b="1">
              <a:latin typeface="楷体_GB2312" pitchFamily="49" charset="-122"/>
              <a:ea typeface="楷体_GB2312" pitchFamily="49" charset="-122"/>
            </a:endParaRPr>
          </a:p>
          <a:p>
            <a:pPr lvl="0"/>
            <a:r>
              <a:rPr kumimoji="1" lang="zh-CN" altLang="en-US" sz="2000" b="1">
                <a:latin typeface="楷体_GB2312" pitchFamily="49" charset="-122"/>
                <a:ea typeface="楷体_GB2312" pitchFamily="49" charset="-122"/>
              </a:rPr>
              <a:t>固定构成</a:t>
            </a:r>
            <a:endParaRPr kumimoji="1" lang="zh-CN" altLang="en-US" sz="2000" b="1">
              <a:latin typeface="楷体_GB2312" pitchFamily="49" charset="-122"/>
              <a:ea typeface="楷体_GB2312" pitchFamily="49" charset="-122"/>
            </a:endParaRPr>
          </a:p>
          <a:p>
            <a:pPr lvl="0"/>
            <a:r>
              <a:rPr kumimoji="1" lang="zh-CN" altLang="en-US" sz="2000" b="1">
                <a:latin typeface="楷体_GB2312" pitchFamily="49" charset="-122"/>
                <a:ea typeface="楷体_GB2312" pitchFamily="49" charset="-122"/>
              </a:rPr>
              <a:t>指    数</a:t>
            </a:r>
            <a:endParaRPr kumimoji="1" lang="zh-CN" altLang="en-US" sz="2000" b="1">
              <a:latin typeface="楷体_GB2312" pitchFamily="49" charset="-122"/>
              <a:ea typeface="楷体_GB2312" pitchFamily="49" charset="-122"/>
            </a:endParaRPr>
          </a:p>
        </p:txBody>
      </p:sp>
      <p:sp>
        <p:nvSpPr>
          <p:cNvPr id="180231" name=""/>
          <p:cNvSpPr/>
          <p:nvPr/>
        </p:nvSpPr>
        <p:spPr>
          <a:xfrm>
            <a:off x="5334000" y="2971800"/>
            <a:ext cx="439738"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sz="2000" b="1"/>
              <a:t>×</a:t>
            </a:r>
            <a:endParaRPr kumimoji="1" lang="en-US" altLang="zh-CN" sz="2000" b="1"/>
          </a:p>
        </p:txBody>
      </p:sp>
      <p:sp>
        <p:nvSpPr>
          <p:cNvPr id="180232" name=""/>
          <p:cNvSpPr/>
          <p:nvPr/>
        </p:nvSpPr>
        <p:spPr>
          <a:xfrm>
            <a:off x="5867400" y="2725738"/>
            <a:ext cx="1335088" cy="10064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latin typeface="楷体_GB2312" pitchFamily="49" charset="-122"/>
                <a:ea typeface="楷体_GB2312" pitchFamily="49" charset="-122"/>
              </a:rPr>
              <a:t>平均指标 </a:t>
            </a:r>
            <a:endParaRPr kumimoji="1" lang="zh-CN" altLang="en-US" sz="2000" b="1">
              <a:latin typeface="楷体_GB2312" pitchFamily="49" charset="-122"/>
              <a:ea typeface="楷体_GB2312" pitchFamily="49" charset="-122"/>
            </a:endParaRPr>
          </a:p>
          <a:p>
            <a:pPr lvl="0"/>
            <a:r>
              <a:rPr kumimoji="1" lang="zh-CN" altLang="en-US" sz="2000" b="1">
                <a:latin typeface="楷体_GB2312" pitchFamily="49" charset="-122"/>
                <a:ea typeface="楷体_GB2312" pitchFamily="49" charset="-122"/>
              </a:rPr>
              <a:t>结构变动</a:t>
            </a:r>
            <a:endParaRPr kumimoji="1" lang="zh-CN" altLang="en-US" sz="2000" b="1">
              <a:latin typeface="楷体_GB2312" pitchFamily="49" charset="-122"/>
              <a:ea typeface="楷体_GB2312" pitchFamily="49" charset="-122"/>
            </a:endParaRPr>
          </a:p>
          <a:p>
            <a:pPr lvl="0"/>
            <a:r>
              <a:rPr kumimoji="1" lang="zh-CN" altLang="en-US" sz="2000" b="1">
                <a:latin typeface="楷体_GB2312" pitchFamily="49" charset="-122"/>
                <a:ea typeface="楷体_GB2312" pitchFamily="49" charset="-122"/>
              </a:rPr>
              <a:t>影响指数</a:t>
            </a:r>
            <a:endParaRPr kumimoji="1" lang="zh-CN" altLang="en-US" sz="2000" b="1">
              <a:latin typeface="楷体_GB2312" pitchFamily="49" charset="-122"/>
              <a:ea typeface="楷体_GB2312" pitchFamily="49" charset="-122"/>
            </a:endParaRPr>
          </a:p>
        </p:txBody>
      </p:sp>
      <p:pic>
        <p:nvPicPr>
          <p:cNvPr id="180233" name=""/>
          <p:cNvPicPr/>
          <p:nvPr/>
        </p:nvPicPr>
        <p:blipFill>
          <a:blip r:embed="rId2"/>
          <a:stretch>
            <a:fillRect/>
          </a:stretch>
        </p:blipFill>
        <p:spPr>
          <a:xfrm>
            <a:off x="1676400" y="4495800"/>
            <a:ext cx="1128712" cy="1447800"/>
          </a:xfrm>
          <a:prstGeom prst="rect">
            <a:avLst/>
          </a:prstGeom>
          <a:solidFill>
            <a:srgbClr val="CCFF66"/>
          </a:solidFill>
          <a:ln>
            <a:noFill/>
            <a:miter lim="800000"/>
          </a:ln>
          <a:effectLst/>
        </p:spPr>
      </p:pic>
      <p:cxnSp>
        <p:nvCxnSpPr>
          <p:cNvPr id="180234" name=""/>
          <p:cNvCxnSpPr/>
          <p:nvPr/>
        </p:nvCxnSpPr>
        <p:spPr>
          <a:xfrm flipH="1">
            <a:off x="2286000" y="3886200"/>
            <a:ext cx="0" cy="533400"/>
          </a:xfrm>
          <a:prstGeom prst="line">
            <a:avLst/>
          </a:prstGeom>
          <a:noFill/>
          <a:ln>
            <a:solidFill>
              <a:schemeClr val="tx1"/>
            </a:solidFill>
            <a:miter lim="800000"/>
            <a:tailEnd type="triangle"/>
          </a:ln>
        </p:spPr>
      </p:cxnSp>
      <p:cxnSp>
        <p:nvCxnSpPr>
          <p:cNvPr id="180235" name=""/>
          <p:cNvCxnSpPr/>
          <p:nvPr/>
        </p:nvCxnSpPr>
        <p:spPr>
          <a:xfrm flipH="1">
            <a:off x="4495800" y="3886200"/>
            <a:ext cx="0" cy="457200"/>
          </a:xfrm>
          <a:prstGeom prst="line">
            <a:avLst/>
          </a:prstGeom>
          <a:noFill/>
          <a:ln>
            <a:solidFill>
              <a:schemeClr val="tx1"/>
            </a:solidFill>
            <a:miter lim="800000"/>
            <a:tailEnd type="triangle"/>
          </a:ln>
        </p:spPr>
      </p:cxnSp>
      <p:pic>
        <p:nvPicPr>
          <p:cNvPr id="180236" name=""/>
          <p:cNvPicPr/>
          <p:nvPr/>
        </p:nvPicPr>
        <p:blipFill>
          <a:blip r:embed="rId3"/>
          <a:stretch>
            <a:fillRect/>
          </a:stretch>
        </p:blipFill>
        <p:spPr>
          <a:xfrm>
            <a:off x="4038600" y="4419600"/>
            <a:ext cx="1162050" cy="1524000"/>
          </a:xfrm>
          <a:prstGeom prst="rect">
            <a:avLst/>
          </a:prstGeom>
          <a:solidFill>
            <a:srgbClr val="CCFF66"/>
          </a:solidFill>
          <a:ln>
            <a:noFill/>
            <a:miter lim="800000"/>
          </a:ln>
          <a:effectLst/>
        </p:spPr>
      </p:pic>
      <p:pic>
        <p:nvPicPr>
          <p:cNvPr id="180237" name=""/>
          <p:cNvPicPr/>
          <p:nvPr/>
        </p:nvPicPr>
        <p:blipFill>
          <a:blip r:embed="rId4"/>
          <a:stretch>
            <a:fillRect/>
          </a:stretch>
        </p:blipFill>
        <p:spPr>
          <a:xfrm>
            <a:off x="6096000" y="4495800"/>
            <a:ext cx="1128712" cy="1447800"/>
          </a:xfrm>
          <a:prstGeom prst="rect">
            <a:avLst/>
          </a:prstGeom>
          <a:solidFill>
            <a:srgbClr val="CCFF66"/>
          </a:solidFill>
          <a:ln>
            <a:noFill/>
            <a:miter lim="800000"/>
          </a:ln>
          <a:effectLst/>
        </p:spPr>
      </p:pic>
      <p:cxnSp>
        <p:nvCxnSpPr>
          <p:cNvPr id="180238" name=""/>
          <p:cNvCxnSpPr/>
          <p:nvPr/>
        </p:nvCxnSpPr>
        <p:spPr>
          <a:xfrm flipH="1">
            <a:off x="6553200" y="3810000"/>
            <a:ext cx="0" cy="457200"/>
          </a:xfrm>
          <a:prstGeom prst="line">
            <a:avLst/>
          </a:prstGeom>
          <a:noFill/>
          <a:ln>
            <a:solidFill>
              <a:schemeClr val="tx1"/>
            </a:solidFill>
            <a:miter lim="800000"/>
            <a:tailEnd type="triangle"/>
          </a:ln>
        </p:spPr>
      </p:cxnSp>
      <p:sp>
        <p:nvSpPr>
          <p:cNvPr id="180239" name=""/>
          <p:cNvSpPr/>
          <p:nvPr/>
        </p:nvSpPr>
        <p:spPr>
          <a:xfrm>
            <a:off x="3048000" y="4876800"/>
            <a:ext cx="355600" cy="457200"/>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b="1"/>
              <a:t>=</a:t>
            </a:r>
            <a:endParaRPr kumimoji="1" lang="en-US" altLang="zh-CN" b="1"/>
          </a:p>
        </p:txBody>
      </p:sp>
      <p:sp>
        <p:nvSpPr>
          <p:cNvPr id="180240" name=""/>
          <p:cNvSpPr/>
          <p:nvPr/>
        </p:nvSpPr>
        <p:spPr>
          <a:xfrm>
            <a:off x="5486400" y="4953000"/>
            <a:ext cx="492125" cy="396875"/>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en-US" altLang="zh-CN" sz="2000" b="1"/>
              <a:t>×</a:t>
            </a:r>
            <a:endParaRPr kumimoji="1" lang="en-US" altLang="zh-CN" sz="2000" b="1"/>
          </a:p>
        </p:txBody>
      </p:sp>
      <p:sp>
        <p:nvSpPr>
          <p:cNvPr id="180241" name=""/>
          <p:cNvSpPr/>
          <p:nvPr/>
        </p:nvSpPr>
        <p:spPr>
          <a:xfrm>
            <a:off x="323850" y="2708275"/>
            <a:ext cx="1312862" cy="822325"/>
          </a:xfrm>
          <a:prstGeom prst="rect">
            <a:avLst/>
          </a:prstGeom>
          <a:solidFill>
            <a:srgbClr val="CCFF66"/>
          </a:solid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b="1">
                <a:solidFill>
                  <a:srgbClr val="CC0000"/>
                </a:solidFill>
                <a:latin typeface="楷体_GB2312" pitchFamily="49" charset="-122"/>
                <a:ea typeface="楷体_GB2312" pitchFamily="49" charset="-122"/>
              </a:rPr>
              <a:t>相对数</a:t>
            </a:r>
            <a:endParaRPr kumimoji="1" lang="zh-CN" altLang="en-US" b="1">
              <a:solidFill>
                <a:srgbClr val="CC0000"/>
              </a:solidFill>
              <a:latin typeface="楷体_GB2312" pitchFamily="49" charset="-122"/>
              <a:ea typeface="楷体_GB2312" pitchFamily="49" charset="-122"/>
            </a:endParaRPr>
          </a:p>
          <a:p>
            <a:pPr lvl="0"/>
            <a:r>
              <a:rPr kumimoji="1" lang="zh-CN" altLang="en-US" b="1">
                <a:solidFill>
                  <a:srgbClr val="CC0000"/>
                </a:solidFill>
                <a:latin typeface="楷体_GB2312" pitchFamily="49" charset="-122"/>
                <a:ea typeface="楷体_GB2312" pitchFamily="49" charset="-122"/>
              </a:rPr>
              <a:t>体  系</a:t>
            </a:r>
            <a:endParaRPr kumimoji="1" lang="zh-CN" altLang="en-US" b="1">
              <a:solidFill>
                <a:srgbClr val="CC0000"/>
              </a:solidFill>
              <a:latin typeface="楷体_GB2312" pitchFamily="49" charset="-122"/>
              <a:ea typeface="楷体_GB2312" pitchFamily="49" charset="-122"/>
            </a:endParaRPr>
          </a:p>
        </p:txBody>
      </p:sp>
      <p:sp>
        <p:nvSpPr>
          <p:cNvPr id="180242" name="Date Placeholder 1"/>
          <p:cNvSpPr>
            <a:spLocks noGrp="1"/>
          </p:cNvSpPr>
          <p:nvPr>
            <p:ph type="dt" sz="half"/>
          </p:nvPr>
        </p:nvSpPr>
        <p:spPr/>
        <p:txBody>
          <a:bodyPr/>
          <a:lstStyle/>
          <a:p>
            <a:pPr lvl="0"/>
            <a:fld id="{E35B3F0A-DE2B-463F-ACC3-5114FAD93739}" type="datetime1">
              <a:rPr lang="zh-CN" altLang="en-US" sz="1400">
                <a:latin typeface="Arial" pitchFamily="34" charset="0"/>
              </a:rPr>
              <a:t>2024/9/7</a:t>
            </a:fld>
            <a:endParaRPr lang="en-US" altLang="zh-CN" sz="1400">
              <a:latin typeface="Arial" pitchFamily="34" charset="0"/>
            </a:endParaRPr>
          </a:p>
        </p:txBody>
      </p:sp>
      <p:sp>
        <p:nvSpPr>
          <p:cNvPr id="180243" name="Slide Number Placeholder 3"/>
          <p:cNvSpPr>
            <a:spLocks noGrp="1"/>
          </p:cNvSpPr>
          <p:nvPr>
            <p:ph type="sldNum" sz="quarter" idx="2"/>
          </p:nvPr>
        </p:nvSpPr>
        <p:spPr/>
        <p:txBody>
          <a:bodyPr/>
          <a:lstStyle/>
          <a:p>
            <a:pPr lvl="0" algn="r"/>
            <a:fld id="{0806996A-D1C5-48A4-9B18-68AC4071B037}" type="slidenum">
              <a:rPr lang="zh-CN" altLang="en-US" sz="1400">
                <a:latin typeface="Arial" pitchFamily="34" charset="0"/>
              </a:rPr>
              <a:t>44</a:t>
            </a:fld>
            <a:endParaRPr lang="en-US"/>
          </a:p>
        </p:txBody>
      </p:sp>
      <p:sp>
        <p:nvSpPr>
          <p:cNvPr id="180244" name="Footer Placeholder 2"/>
          <p:cNvSpPr>
            <a:spLocks noGrp="1"/>
          </p:cNvSpPr>
          <p:nvPr>
            <p:ph type="ftr" sz="quarter" idx="1"/>
          </p:nvPr>
        </p:nvSpPr>
        <p:spPr/>
        <p:txBody>
          <a:bodyPr/>
          <a:lstStyle/>
          <a:p>
            <a:pPr lvl="0" algn="ctr"/>
            <a:fld id="{4F50441F-3A81-4E1D-A733-B7BBD7F0C158}" type="footer">
              <a:rPr lang="zh-CN" altLang="en-US" sz="1400">
                <a:latin typeface="Arial" pitchFamily="34" charset="0"/>
              </a:rPr>
              <a:t/>
            </a:fld>
            <a:endParaRPr lang="en-US" altLang="zh-CN" sz="1400">
              <a:latin typeface="Arial" pitchFamily="34" charset="0"/>
            </a:endParaRPr>
          </a:p>
        </p:txBody>
      </p:sp>
      <p:sp>
        <p:nvSpPr>
          <p:cNvPr id="180245" name="TextBox 180244"/>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浙江工商大学统计学第九章统计指数共93页，您现在浏览的是第44页!</a:t>
            </a:r>
          </a:p>
        </p:txBody>
      </p:sp>
    </p:spTree>
  </p:cSld>
  <p:clrMapOvr>
    <a:masterClrMapping/>
  </p:clrMapOvr>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2274" name=""/>
          <p:cNvSpPr/>
          <p:nvPr/>
        </p:nvSpPr>
        <p:spPr>
          <a:xfrm>
            <a:off x="1066800" y="990600"/>
            <a:ext cx="3251200"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ea typeface="楷体_GB2312" pitchFamily="49" charset="-122"/>
              </a:rPr>
              <a:t>例：有关某企业资料如下：</a:t>
            </a:r>
            <a:endParaRPr kumimoji="1" lang="zh-CN" altLang="en-US" sz="2000" b="1">
              <a:ea typeface="楷体_GB2312" pitchFamily="49" charset="-122"/>
            </a:endParaRPr>
          </a:p>
        </p:txBody>
      </p:sp>
      <p:grpSp>
        <p:nvGrpSpPr>
          <p:cNvPr id="182275" name=""/>
          <p:cNvGrpSpPr/>
          <p:nvPr/>
        </p:nvGrpSpPr>
        <p:grpSpPr>
          <a:xfrm>
            <a:off x="1219200" y="1447800"/>
            <a:ext cx="6934200" cy="2825750"/>
            <a:chOff x="768" y="912"/>
            <a:chExt cx="4368" cy="1780"/>
          </a:xfrm>
        </p:grpSpPr>
        <p:sp>
          <p:nvSpPr>
            <p:cNvPr id="182276" name=""/>
            <p:cNvSpPr/>
            <p:nvPr/>
          </p:nvSpPr>
          <p:spPr>
            <a:xfrm>
              <a:off x="4080" y="2298"/>
              <a:ext cx="1056" cy="394"/>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a:t>—</a:t>
              </a:r>
              <a:endParaRPr kumimoji="1" lang="en-US" altLang="zh-CN"/>
            </a:p>
          </p:txBody>
        </p:sp>
        <p:sp>
          <p:nvSpPr>
            <p:cNvPr id="182277" name=""/>
            <p:cNvSpPr/>
            <p:nvPr/>
          </p:nvSpPr>
          <p:spPr>
            <a:xfrm>
              <a:off x="4080" y="1592"/>
              <a:ext cx="1056" cy="706"/>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sz="2000"/>
                <a:t>440</a:t>
              </a:r>
              <a:endParaRPr kumimoji="1" lang="en-US" altLang="zh-CN" sz="2000"/>
            </a:p>
            <a:p>
              <a:pPr lvl="0"/>
              <a:r>
                <a:rPr kumimoji="1" lang="en-US" altLang="zh-CN" sz="2000"/>
                <a:t>         252</a:t>
              </a:r>
              <a:endParaRPr kumimoji="1" lang="en-US" altLang="zh-CN" sz="2000"/>
            </a:p>
          </p:txBody>
        </p:sp>
        <p:sp>
          <p:nvSpPr>
            <p:cNvPr id="182278" name=""/>
            <p:cNvSpPr/>
            <p:nvPr/>
          </p:nvSpPr>
          <p:spPr>
            <a:xfrm>
              <a:off x="4080" y="1238"/>
              <a:ext cx="1056" cy="354"/>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a:r>
                <a:rPr kumimoji="1" lang="zh-CN" altLang="en-US" sz="2000" b="1">
                  <a:latin typeface="楷体_GB2312" pitchFamily="49" charset="-122"/>
                  <a:ea typeface="楷体_GB2312" pitchFamily="49" charset="-122"/>
                </a:rPr>
                <a:t>  报告期</a:t>
              </a:r>
              <a:endParaRPr kumimoji="1" lang="zh-CN" altLang="en-US" sz="2000" b="1">
                <a:latin typeface="楷体_GB2312" pitchFamily="49" charset="-122"/>
                <a:ea typeface="楷体_GB2312" pitchFamily="49" charset="-122"/>
              </a:endParaRPr>
            </a:p>
          </p:txBody>
        </p:sp>
        <p:sp>
          <p:nvSpPr>
            <p:cNvPr id="182279" name=""/>
            <p:cNvSpPr/>
            <p:nvPr/>
          </p:nvSpPr>
          <p:spPr>
            <a:xfrm>
              <a:off x="2208" y="2298"/>
              <a:ext cx="816" cy="394"/>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sz="2000"/>
                <a:t>2500</a:t>
              </a:r>
              <a:endParaRPr kumimoji="1" lang="en-US" altLang="zh-CN" sz="2000"/>
            </a:p>
          </p:txBody>
        </p:sp>
        <p:sp>
          <p:nvSpPr>
            <p:cNvPr id="182280" name=""/>
            <p:cNvSpPr/>
            <p:nvPr/>
          </p:nvSpPr>
          <p:spPr>
            <a:xfrm>
              <a:off x="2208" y="1592"/>
              <a:ext cx="816" cy="706"/>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sz="2000"/>
                <a:t>1500</a:t>
              </a:r>
              <a:endParaRPr kumimoji="1" lang="en-US" altLang="zh-CN" sz="2000"/>
            </a:p>
            <a:p>
              <a:pPr lvl="0"/>
              <a:r>
                <a:rPr kumimoji="1" lang="en-US" altLang="zh-CN" sz="2000"/>
                <a:t>    1000</a:t>
              </a:r>
              <a:endParaRPr kumimoji="1" lang="en-US" altLang="zh-CN" sz="2000"/>
            </a:p>
          </p:txBody>
        </p:sp>
        <p:sp>
          <p:nvSpPr>
            <p:cNvPr id="182281" name=""/>
            <p:cNvSpPr/>
            <p:nvPr/>
          </p:nvSpPr>
          <p:spPr>
            <a:xfrm>
              <a:off x="2208" y="1238"/>
              <a:ext cx="816" cy="354"/>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a:r>
                <a:rPr kumimoji="1" lang="zh-CN" altLang="en-US" sz="2000" b="1">
                  <a:ea typeface="楷体_GB2312" pitchFamily="49" charset="-122"/>
                </a:rPr>
                <a:t>报告期</a:t>
              </a:r>
              <a:endParaRPr kumimoji="1" lang="zh-CN" altLang="en-US" sz="2000" b="1">
                <a:ea typeface="楷体_GB2312" pitchFamily="49" charset="-122"/>
              </a:endParaRPr>
            </a:p>
          </p:txBody>
        </p:sp>
        <p:sp>
          <p:nvSpPr>
            <p:cNvPr id="182282" name=""/>
            <p:cNvSpPr/>
            <p:nvPr/>
          </p:nvSpPr>
          <p:spPr>
            <a:xfrm>
              <a:off x="3024" y="1238"/>
              <a:ext cx="1056" cy="354"/>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a:r>
                <a:rPr kumimoji="1" lang="zh-CN" altLang="en-US"/>
                <a:t>   </a:t>
              </a:r>
              <a:r>
                <a:rPr kumimoji="1" lang="zh-CN" altLang="en-US" sz="2000" b="1">
                  <a:latin typeface="楷体_GB2312" pitchFamily="49" charset="-122"/>
                  <a:ea typeface="楷体_GB2312" pitchFamily="49" charset="-122"/>
                </a:rPr>
                <a:t>基 期</a:t>
              </a:r>
              <a:endParaRPr kumimoji="1" lang="zh-CN" altLang="en-US" sz="2000" b="1">
                <a:latin typeface="楷体_GB2312" pitchFamily="49" charset="-122"/>
                <a:ea typeface="楷体_GB2312" pitchFamily="49" charset="-122"/>
              </a:endParaRPr>
            </a:p>
          </p:txBody>
        </p:sp>
        <p:sp>
          <p:nvSpPr>
            <p:cNvPr id="182283" name=""/>
            <p:cNvSpPr/>
            <p:nvPr/>
          </p:nvSpPr>
          <p:spPr>
            <a:xfrm>
              <a:off x="1344" y="1238"/>
              <a:ext cx="864" cy="354"/>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a:r>
                <a:rPr kumimoji="1" lang="zh-CN" altLang="en-US" sz="2000" b="1">
                  <a:latin typeface="楷体_GB2312" pitchFamily="49" charset="-122"/>
                  <a:ea typeface="楷体_GB2312" pitchFamily="49" charset="-122"/>
                </a:rPr>
                <a:t>基 期</a:t>
              </a:r>
              <a:endParaRPr kumimoji="1" lang="zh-CN" altLang="en-US" sz="2000" b="1">
                <a:latin typeface="楷体_GB2312" pitchFamily="49" charset="-122"/>
                <a:ea typeface="楷体_GB2312" pitchFamily="49" charset="-122"/>
              </a:endParaRPr>
            </a:p>
          </p:txBody>
        </p:sp>
        <p:sp>
          <p:nvSpPr>
            <p:cNvPr id="182284" name=""/>
            <p:cNvSpPr/>
            <p:nvPr/>
          </p:nvSpPr>
          <p:spPr>
            <a:xfrm>
              <a:off x="3024" y="2298"/>
              <a:ext cx="1056" cy="394"/>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a:t>—</a:t>
              </a:r>
              <a:endParaRPr kumimoji="1" lang="en-US" altLang="zh-CN"/>
            </a:p>
          </p:txBody>
        </p:sp>
        <p:sp>
          <p:nvSpPr>
            <p:cNvPr id="182285" name=""/>
            <p:cNvSpPr/>
            <p:nvPr/>
          </p:nvSpPr>
          <p:spPr>
            <a:xfrm>
              <a:off x="1344" y="2298"/>
              <a:ext cx="864" cy="394"/>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sz="2000"/>
                <a:t>1600</a:t>
              </a:r>
              <a:endParaRPr kumimoji="1" lang="en-US" altLang="zh-CN" sz="2000"/>
            </a:p>
          </p:txBody>
        </p:sp>
        <p:sp>
          <p:nvSpPr>
            <p:cNvPr id="182286" name=""/>
            <p:cNvSpPr/>
            <p:nvPr/>
          </p:nvSpPr>
          <p:spPr>
            <a:xfrm>
              <a:off x="768" y="2298"/>
              <a:ext cx="576" cy="394"/>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ea typeface="楷体_GB2312" pitchFamily="49" charset="-122"/>
                </a:rPr>
                <a:t>合计</a:t>
              </a:r>
              <a:endParaRPr kumimoji="1" lang="zh-CN" altLang="en-US" sz="2000" b="1">
                <a:ea typeface="楷体_GB2312" pitchFamily="49" charset="-122"/>
              </a:endParaRPr>
            </a:p>
          </p:txBody>
        </p:sp>
        <p:sp>
          <p:nvSpPr>
            <p:cNvPr id="182287" name=""/>
            <p:cNvSpPr/>
            <p:nvPr/>
          </p:nvSpPr>
          <p:spPr>
            <a:xfrm>
              <a:off x="3024" y="1592"/>
              <a:ext cx="1056" cy="706"/>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a:r>
                <a:rPr kumimoji="1" lang="zh-CN" altLang="en-US"/>
                <a:t>    </a:t>
              </a:r>
              <a:r>
                <a:rPr kumimoji="1" lang="en-US" altLang="zh-CN" sz="2000"/>
                <a:t>400</a:t>
              </a:r>
              <a:endParaRPr kumimoji="1" lang="en-US" altLang="zh-CN" sz="2000"/>
            </a:p>
            <a:p>
              <a:pPr lvl="0"/>
              <a:r>
                <a:rPr kumimoji="1" lang="en-US" altLang="zh-CN" sz="2000"/>
                <a:t>           240</a:t>
              </a:r>
              <a:endParaRPr kumimoji="1" lang="en-US" altLang="zh-CN" sz="2000"/>
            </a:p>
          </p:txBody>
        </p:sp>
        <p:sp>
          <p:nvSpPr>
            <p:cNvPr id="182288" name=""/>
            <p:cNvSpPr/>
            <p:nvPr/>
          </p:nvSpPr>
          <p:spPr>
            <a:xfrm>
              <a:off x="1344" y="1592"/>
              <a:ext cx="864" cy="706"/>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a:t>    </a:t>
              </a:r>
              <a:r>
                <a:rPr kumimoji="1" lang="en-US" altLang="zh-CN" sz="2000"/>
                <a:t>650</a:t>
              </a:r>
              <a:endParaRPr kumimoji="1" lang="en-US" altLang="zh-CN" sz="2000"/>
            </a:p>
            <a:p>
              <a:pPr lvl="0"/>
              <a:r>
                <a:rPr kumimoji="1" lang="en-US" altLang="zh-CN" sz="2000"/>
                <a:t>     950</a:t>
              </a:r>
              <a:endParaRPr kumimoji="1" lang="en-US" altLang="zh-CN" sz="2000"/>
            </a:p>
          </p:txBody>
        </p:sp>
        <p:sp>
          <p:nvSpPr>
            <p:cNvPr id="182289" name=""/>
            <p:cNvSpPr/>
            <p:nvPr/>
          </p:nvSpPr>
          <p:spPr>
            <a:xfrm>
              <a:off x="768" y="1592"/>
              <a:ext cx="576" cy="706"/>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a:t>   </a:t>
              </a:r>
              <a:r>
                <a:rPr kumimoji="1" lang="zh-CN" altLang="en-US" sz="2000" b="1">
                  <a:latin typeface="楷体_GB2312" pitchFamily="49" charset="-122"/>
                  <a:ea typeface="楷体_GB2312" pitchFamily="49" charset="-122"/>
                </a:rPr>
                <a:t>甲</a:t>
              </a:r>
              <a:endParaRPr kumimoji="1" lang="zh-CN" altLang="en-US" sz="2000" b="1">
                <a:latin typeface="楷体_GB2312" pitchFamily="49" charset="-122"/>
                <a:ea typeface="楷体_GB2312" pitchFamily="49" charset="-122"/>
              </a:endParaRPr>
            </a:p>
            <a:p>
              <a:pPr lvl="0"/>
              <a:r>
                <a:rPr kumimoji="1" lang="zh-CN" altLang="en-US" sz="2000" b="1">
                  <a:latin typeface="楷体_GB2312" pitchFamily="49" charset="-122"/>
                  <a:ea typeface="楷体_GB2312" pitchFamily="49" charset="-122"/>
                </a:rPr>
                <a:t> 乙</a:t>
              </a:r>
              <a:endParaRPr kumimoji="1" lang="zh-CN" altLang="en-US" sz="2000" b="1">
                <a:latin typeface="楷体_GB2312" pitchFamily="49" charset="-122"/>
                <a:ea typeface="楷体_GB2312" pitchFamily="49" charset="-122"/>
              </a:endParaRPr>
            </a:p>
          </p:txBody>
        </p:sp>
        <p:sp>
          <p:nvSpPr>
            <p:cNvPr id="182290" name=""/>
            <p:cNvSpPr/>
            <p:nvPr/>
          </p:nvSpPr>
          <p:spPr>
            <a:xfrm>
              <a:off x="3024" y="912"/>
              <a:ext cx="2112" cy="326"/>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a:r>
                <a:rPr kumimoji="1" lang="zh-CN" altLang="en-US" sz="2000" b="1">
                  <a:latin typeface="楷体_GB2312" pitchFamily="49" charset="-122"/>
                  <a:ea typeface="楷体_GB2312" pitchFamily="49" charset="-122"/>
                </a:rPr>
                <a:t>劳动生产率（吨</a:t>
              </a:r>
              <a:r>
                <a:rPr kumimoji="1" lang="en-US" altLang="zh-CN" sz="2000" b="1">
                  <a:latin typeface="楷体_GB2312" pitchFamily="49" charset="-122"/>
                  <a:ea typeface="楷体_GB2312" pitchFamily="49" charset="-122"/>
                </a:rPr>
                <a:t>/</a:t>
              </a:r>
              <a:r>
                <a:rPr kumimoji="1" lang="zh-CN" altLang="en-US" sz="2000" b="1">
                  <a:latin typeface="楷体_GB2312" pitchFamily="49" charset="-122"/>
                  <a:ea typeface="楷体_GB2312" pitchFamily="49" charset="-122"/>
                </a:rPr>
                <a:t>人）</a:t>
              </a:r>
              <a:endParaRPr kumimoji="1" lang="zh-CN" altLang="en-US" sz="2000" b="1">
                <a:latin typeface="楷体_GB2312" pitchFamily="49" charset="-122"/>
                <a:ea typeface="楷体_GB2312" pitchFamily="49" charset="-122"/>
              </a:endParaRPr>
            </a:p>
          </p:txBody>
        </p:sp>
        <p:sp>
          <p:nvSpPr>
            <p:cNvPr id="182291" name=""/>
            <p:cNvSpPr/>
            <p:nvPr/>
          </p:nvSpPr>
          <p:spPr>
            <a:xfrm>
              <a:off x="1344" y="912"/>
              <a:ext cx="1680" cy="326"/>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a:t>       </a:t>
              </a:r>
              <a:r>
                <a:rPr kumimoji="1" lang="zh-CN" altLang="en-US" sz="2000" b="1">
                  <a:ea typeface="楷体_GB2312" pitchFamily="49" charset="-122"/>
                </a:rPr>
                <a:t>工人人数（人）</a:t>
              </a:r>
              <a:endParaRPr kumimoji="1" lang="zh-CN" altLang="en-US" sz="2000" b="1">
                <a:ea typeface="楷体_GB2312" pitchFamily="49" charset="-122"/>
              </a:endParaRPr>
            </a:p>
          </p:txBody>
        </p:sp>
        <p:sp>
          <p:nvSpPr>
            <p:cNvPr id="182292" name=""/>
            <p:cNvSpPr/>
            <p:nvPr/>
          </p:nvSpPr>
          <p:spPr>
            <a:xfrm>
              <a:off x="768" y="912"/>
              <a:ext cx="576" cy="680"/>
            </a:xfrm>
            <a:prstGeom prst="rect">
              <a:avLst/>
            </a:prstGeom>
            <a:noFill/>
            <a:ln>
              <a:noFill/>
              <a:miter lim="800000"/>
            </a:ln>
            <a:effectLst/>
          </p:spPr>
          <p:txBody>
            <a:bodyPr>
              <a:no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endParaRPr kumimoji="1" lang="zh-CN" altLang="en-US" sz="2000"/>
            </a:p>
            <a:p>
              <a:pPr lvl="0"/>
              <a:r>
                <a:rPr kumimoji="1" lang="zh-CN" altLang="en-US" sz="2000" b="1">
                  <a:ea typeface="楷体_GB2312" pitchFamily="49" charset="-122"/>
                </a:rPr>
                <a:t>企业</a:t>
              </a:r>
              <a:endParaRPr kumimoji="1" lang="zh-CN" altLang="en-US" sz="2000" b="1">
                <a:ea typeface="楷体_GB2312" pitchFamily="49" charset="-122"/>
              </a:endParaRPr>
            </a:p>
          </p:txBody>
        </p:sp>
        <p:cxnSp>
          <p:nvCxnSpPr>
            <p:cNvPr id="182293" name=""/>
            <p:cNvCxnSpPr/>
            <p:nvPr/>
          </p:nvCxnSpPr>
          <p:spPr>
            <a:xfrm>
              <a:off x="768" y="912"/>
              <a:ext cx="4368" cy="0"/>
            </a:xfrm>
            <a:prstGeom prst="line">
              <a:avLst/>
            </a:prstGeom>
            <a:noFill/>
            <a:ln w="28575" cap="sq">
              <a:solidFill>
                <a:schemeClr val="tx1"/>
              </a:solidFill>
              <a:miter lim="800000"/>
            </a:ln>
            <a:effectLst/>
          </p:spPr>
        </p:cxnSp>
        <p:cxnSp>
          <p:nvCxnSpPr>
            <p:cNvPr id="182294" name=""/>
            <p:cNvCxnSpPr/>
            <p:nvPr/>
          </p:nvCxnSpPr>
          <p:spPr>
            <a:xfrm>
              <a:off x="768" y="1592"/>
              <a:ext cx="4368" cy="0"/>
            </a:xfrm>
            <a:prstGeom prst="line">
              <a:avLst/>
            </a:prstGeom>
            <a:noFill/>
            <a:ln w="12700">
              <a:solidFill>
                <a:schemeClr val="tx1"/>
              </a:solidFill>
              <a:miter lim="800000"/>
            </a:ln>
            <a:effectLst/>
          </p:spPr>
        </p:cxnSp>
        <p:cxnSp>
          <p:nvCxnSpPr>
            <p:cNvPr id="182295" name=""/>
            <p:cNvCxnSpPr/>
            <p:nvPr/>
          </p:nvCxnSpPr>
          <p:spPr>
            <a:xfrm>
              <a:off x="768" y="2298"/>
              <a:ext cx="4368" cy="0"/>
            </a:xfrm>
            <a:prstGeom prst="line">
              <a:avLst/>
            </a:prstGeom>
            <a:noFill/>
            <a:ln w="12700">
              <a:solidFill>
                <a:schemeClr val="tx1"/>
              </a:solidFill>
              <a:miter lim="800000"/>
            </a:ln>
            <a:effectLst/>
          </p:spPr>
        </p:cxnSp>
        <p:cxnSp>
          <p:nvCxnSpPr>
            <p:cNvPr id="182296" name=""/>
            <p:cNvCxnSpPr/>
            <p:nvPr/>
          </p:nvCxnSpPr>
          <p:spPr>
            <a:xfrm>
              <a:off x="768" y="2692"/>
              <a:ext cx="4368" cy="0"/>
            </a:xfrm>
            <a:prstGeom prst="line">
              <a:avLst/>
            </a:prstGeom>
            <a:noFill/>
            <a:ln w="28575" cap="sq">
              <a:solidFill>
                <a:schemeClr val="tx1"/>
              </a:solidFill>
              <a:miter lim="800000"/>
            </a:ln>
            <a:effectLst/>
          </p:spPr>
        </p:cxnSp>
        <p:cxnSp>
          <p:nvCxnSpPr>
            <p:cNvPr id="182297" name=""/>
            <p:cNvCxnSpPr/>
            <p:nvPr/>
          </p:nvCxnSpPr>
          <p:spPr>
            <a:xfrm flipH="1">
              <a:off x="768" y="912"/>
              <a:ext cx="0" cy="680"/>
            </a:xfrm>
            <a:prstGeom prst="line">
              <a:avLst/>
            </a:prstGeom>
            <a:noFill/>
            <a:ln w="28575" cap="sq">
              <a:noFill/>
              <a:miter lim="800000"/>
            </a:ln>
            <a:effectLst/>
          </p:spPr>
        </p:cxnSp>
        <p:cxnSp>
          <p:nvCxnSpPr>
            <p:cNvPr id="182298" name=""/>
            <p:cNvCxnSpPr/>
            <p:nvPr/>
          </p:nvCxnSpPr>
          <p:spPr>
            <a:xfrm flipH="1">
              <a:off x="1344" y="912"/>
              <a:ext cx="0" cy="1780"/>
            </a:xfrm>
            <a:prstGeom prst="line">
              <a:avLst/>
            </a:prstGeom>
            <a:noFill/>
            <a:ln w="12700">
              <a:solidFill>
                <a:schemeClr val="tx1"/>
              </a:solidFill>
              <a:miter lim="800000"/>
            </a:ln>
            <a:effectLst/>
          </p:spPr>
        </p:cxnSp>
        <p:cxnSp>
          <p:nvCxnSpPr>
            <p:cNvPr id="182299" name=""/>
            <p:cNvCxnSpPr/>
            <p:nvPr/>
          </p:nvCxnSpPr>
          <p:spPr>
            <a:xfrm flipH="1">
              <a:off x="3024" y="912"/>
              <a:ext cx="0" cy="1780"/>
            </a:xfrm>
            <a:prstGeom prst="line">
              <a:avLst/>
            </a:prstGeom>
            <a:noFill/>
            <a:ln w="12700">
              <a:solidFill>
                <a:schemeClr val="tx1"/>
              </a:solidFill>
              <a:miter lim="800000"/>
            </a:ln>
            <a:effectLst/>
          </p:spPr>
        </p:cxnSp>
        <p:cxnSp>
          <p:nvCxnSpPr>
            <p:cNvPr id="182300" name=""/>
            <p:cNvCxnSpPr/>
            <p:nvPr/>
          </p:nvCxnSpPr>
          <p:spPr>
            <a:xfrm flipH="1">
              <a:off x="5136" y="912"/>
              <a:ext cx="0" cy="1780"/>
            </a:xfrm>
            <a:prstGeom prst="line">
              <a:avLst/>
            </a:prstGeom>
            <a:noFill/>
            <a:ln w="28575" cap="sq">
              <a:noFill/>
              <a:miter lim="800000"/>
            </a:ln>
            <a:effectLst/>
          </p:spPr>
        </p:cxnSp>
        <p:cxnSp>
          <p:nvCxnSpPr>
            <p:cNvPr id="182301" name=""/>
            <p:cNvCxnSpPr/>
            <p:nvPr/>
          </p:nvCxnSpPr>
          <p:spPr>
            <a:xfrm>
              <a:off x="1344" y="1238"/>
              <a:ext cx="3792" cy="0"/>
            </a:xfrm>
            <a:prstGeom prst="line">
              <a:avLst/>
            </a:prstGeom>
            <a:noFill/>
            <a:ln w="12700">
              <a:solidFill>
                <a:schemeClr val="tx1"/>
              </a:solidFill>
              <a:miter lim="800000"/>
            </a:ln>
            <a:effectLst/>
          </p:spPr>
        </p:cxnSp>
        <p:cxnSp>
          <p:nvCxnSpPr>
            <p:cNvPr id="182302" name=""/>
            <p:cNvCxnSpPr/>
            <p:nvPr/>
          </p:nvCxnSpPr>
          <p:spPr>
            <a:xfrm flipH="1">
              <a:off x="2208" y="1238"/>
              <a:ext cx="0" cy="1454"/>
            </a:xfrm>
            <a:prstGeom prst="line">
              <a:avLst/>
            </a:prstGeom>
            <a:noFill/>
            <a:ln w="12700">
              <a:solidFill>
                <a:schemeClr val="tx1"/>
              </a:solidFill>
              <a:miter lim="800000"/>
            </a:ln>
            <a:effectLst/>
          </p:spPr>
        </p:cxnSp>
        <p:cxnSp>
          <p:nvCxnSpPr>
            <p:cNvPr id="182303" name=""/>
            <p:cNvCxnSpPr/>
            <p:nvPr/>
          </p:nvCxnSpPr>
          <p:spPr>
            <a:xfrm flipH="1">
              <a:off x="4080" y="1238"/>
              <a:ext cx="0" cy="1454"/>
            </a:xfrm>
            <a:prstGeom prst="line">
              <a:avLst/>
            </a:prstGeom>
            <a:noFill/>
            <a:ln w="12700">
              <a:solidFill>
                <a:schemeClr val="tx1"/>
              </a:solidFill>
              <a:miter lim="800000"/>
            </a:ln>
            <a:effectLst/>
          </p:spPr>
        </p:cxnSp>
        <p:cxnSp>
          <p:nvCxnSpPr>
            <p:cNvPr id="182304" name=""/>
            <p:cNvCxnSpPr/>
            <p:nvPr/>
          </p:nvCxnSpPr>
          <p:spPr>
            <a:xfrm flipH="1">
              <a:off x="768" y="1592"/>
              <a:ext cx="0" cy="706"/>
            </a:xfrm>
            <a:prstGeom prst="line">
              <a:avLst/>
            </a:prstGeom>
            <a:noFill/>
            <a:ln w="28575" cap="sq">
              <a:noFill/>
              <a:miter lim="800000"/>
            </a:ln>
            <a:effectLst/>
          </p:spPr>
        </p:cxnSp>
        <p:cxnSp>
          <p:nvCxnSpPr>
            <p:cNvPr id="182305" name=""/>
            <p:cNvCxnSpPr/>
            <p:nvPr/>
          </p:nvCxnSpPr>
          <p:spPr>
            <a:xfrm flipH="1">
              <a:off x="768" y="2298"/>
              <a:ext cx="0" cy="394"/>
            </a:xfrm>
            <a:prstGeom prst="line">
              <a:avLst/>
            </a:prstGeom>
            <a:noFill/>
            <a:ln w="28575" cap="sq">
              <a:noFill/>
              <a:miter lim="800000"/>
            </a:ln>
            <a:effectLst/>
          </p:spPr>
        </p:cxnSp>
      </p:grpSp>
      <p:sp>
        <p:nvSpPr>
          <p:cNvPr id="182306" name=""/>
          <p:cNvSpPr/>
          <p:nvPr/>
        </p:nvSpPr>
        <p:spPr>
          <a:xfrm>
            <a:off x="1066800" y="4645025"/>
            <a:ext cx="7315200" cy="822325"/>
          </a:xfrm>
          <a:prstGeom prst="rect">
            <a:avLst/>
          </a:prstGeom>
          <a:noFill/>
          <a:ln>
            <a:noFill/>
            <a:miter lim="800000"/>
          </a:ln>
        </p:spPr>
        <p:txBody>
          <a:bodyPr>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b="1">
                <a:latin typeface="楷体_GB2312" pitchFamily="49" charset="-122"/>
                <a:ea typeface="楷体_GB2312" pitchFamily="49" charset="-122"/>
              </a:rPr>
              <a:t>要求：对两个企业工人劳动生产率总平均变动情况进行因素析。</a:t>
            </a:r>
            <a:endParaRPr kumimoji="1" lang="zh-CN" altLang="en-US" b="1">
              <a:latin typeface="楷体_GB2312" pitchFamily="49" charset="-122"/>
              <a:ea typeface="楷体_GB2312" pitchFamily="49" charset="-122"/>
            </a:endParaRPr>
          </a:p>
        </p:txBody>
      </p:sp>
      <p:sp>
        <p:nvSpPr>
          <p:cNvPr id="182307" name="Date Placeholder 1"/>
          <p:cNvSpPr>
            <a:spLocks noGrp="1"/>
          </p:cNvSpPr>
          <p:nvPr>
            <p:ph type="dt" sz="half"/>
          </p:nvPr>
        </p:nvSpPr>
        <p:spPr/>
        <p:txBody>
          <a:bodyPr/>
          <a:lstStyle/>
          <a:p>
            <a:pPr lvl="0"/>
            <a:fld id="{F3EB8BBF-6DBF-4B12-AAEC-0B3B025431C6}" type="datetime1">
              <a:rPr lang="zh-CN" altLang="en-US" sz="1400">
                <a:latin typeface="Arial" pitchFamily="34" charset="0"/>
              </a:rPr>
              <a:t>2024/9/7</a:t>
            </a:fld>
            <a:endParaRPr lang="en-US" altLang="zh-CN" sz="1400">
              <a:latin typeface="Arial" pitchFamily="34" charset="0"/>
            </a:endParaRPr>
          </a:p>
        </p:txBody>
      </p:sp>
      <p:sp>
        <p:nvSpPr>
          <p:cNvPr id="182308" name="Slide Number Placeholder 3"/>
          <p:cNvSpPr>
            <a:spLocks noGrp="1"/>
          </p:cNvSpPr>
          <p:nvPr>
            <p:ph type="sldNum" sz="quarter" idx="2"/>
          </p:nvPr>
        </p:nvSpPr>
        <p:spPr/>
        <p:txBody>
          <a:bodyPr/>
          <a:lstStyle/>
          <a:p>
            <a:pPr lvl="0" algn="r"/>
            <a:fld id="{8675062D-987A-4F1F-BA23-0E442970EDEC}" type="slidenum">
              <a:rPr lang="zh-CN" altLang="en-US" sz="1400">
                <a:latin typeface="Arial" pitchFamily="34" charset="0"/>
              </a:rPr>
              <a:t>45</a:t>
            </a:fld>
            <a:endParaRPr lang="en-US"/>
          </a:p>
        </p:txBody>
      </p:sp>
      <p:sp>
        <p:nvSpPr>
          <p:cNvPr id="182309" name="Footer Placeholder 2"/>
          <p:cNvSpPr>
            <a:spLocks noGrp="1"/>
          </p:cNvSpPr>
          <p:nvPr>
            <p:ph type="ftr" sz="quarter" idx="1"/>
          </p:nvPr>
        </p:nvSpPr>
        <p:spPr/>
        <p:txBody>
          <a:bodyPr/>
          <a:lstStyle/>
          <a:p>
            <a:pPr lvl="0" algn="ctr"/>
            <a:fld id="{DEAF3496-C58B-4A07-B940-049D3550AE36}" type="footer">
              <a:rPr lang="zh-CN" altLang="en-US" sz="1400">
                <a:latin typeface="Arial" pitchFamily="34" charset="0"/>
              </a:rPr>
              <a:t/>
            </a:fld>
            <a:endParaRPr lang="en-US" altLang="zh-CN" sz="1400">
              <a:latin typeface="Arial" pitchFamily="34" charset="0"/>
            </a:endParaRPr>
          </a:p>
        </p:txBody>
      </p:sp>
      <p:sp>
        <p:nvSpPr>
          <p:cNvPr id="182310" name="TextBox 182309"/>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浙江工商大学统计学第九章统计指数共93页，您现在浏览的是第45页!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additive="base">
                                        <p:cTn id="6" dur="1" fill="hold">
                                          <p:stCondLst>
                                            <p:cond delay="0"/>
                                          </p:stCondLst>
                                        </p:cTn>
                                        <p:tgtEl>
                                          <p:spTgt spid="182274"/>
                                        </p:tgtEl>
                                        <p:attrNameLst>
                                          <p:attrName>style.visibility</p:attrName>
                                        </p:attrNameLst>
                                      </p:cBhvr>
                                      <p:to>
                                        <p:strVal val="visible"/>
                                      </p:to>
                                    </p:set>
                                    <p:animEffect transition="in" filter="blinds(horizontal)">
                                      <p:cBhvr additive="base">
                                        <p:cTn id="7" dur="500"/>
                                        <p:tgtEl>
                                          <p:spTgt spid="182274"/>
                                        </p:tgtEl>
                                      </p:cBhvr>
                                    </p:animEffect>
                                  </p:childTnLst>
                                </p:cTn>
                              </p:par>
                            </p:childTnLst>
                          </p:cTn>
                        </p:par>
                        <p:par>
                          <p:cTn id="8" fill="hold" nodeType="afterGroup">
                            <p:stCondLst>
                              <p:cond delay="500"/>
                            </p:stCondLst>
                            <p:childTnLst>
                              <p:par>
                                <p:cTn id="9" presetID="9" presetClass="entr" presetSubtype="0" dur="500" fill="hold" nodeType="afterEffect">
                                  <p:stCondLst>
                                    <p:cond delay="1000"/>
                                  </p:stCondLst>
                                  <p:childTnLst>
                                    <p:set>
                                      <p:cBhvr additive="base">
                                        <p:cTn id="10" dur="1" fill="hold">
                                          <p:stCondLst>
                                            <p:cond delay="0"/>
                                          </p:stCondLst>
                                        </p:cTn>
                                        <p:tgtEl>
                                          <p:spTgt spid="182275"/>
                                        </p:tgtEl>
                                        <p:attrNameLst>
                                          <p:attrName>style.visibility</p:attrName>
                                        </p:attrNameLst>
                                      </p:cBhvr>
                                      <p:to>
                                        <p:strVal val="visible"/>
                                      </p:to>
                                    </p:set>
                                    <p:animEffect transition="in" filter="dissolve">
                                      <p:cBhvr additive="base">
                                        <p:cTn id="11" dur="500"/>
                                        <p:tgtEl>
                                          <p:spTgt spid="182275"/>
                                        </p:tgtEl>
                                      </p:cBhvr>
                                    </p:animEffect>
                                  </p:childTnLst>
                                </p:cTn>
                              </p:par>
                            </p:childTnLst>
                          </p:cTn>
                        </p:par>
                        <p:par>
                          <p:cTn id="12" fill="hold" nodeType="afterGroup">
                            <p:stCondLst>
                              <p:cond delay="2000"/>
                            </p:stCondLst>
                            <p:childTnLst>
                              <p:par>
                                <p:cTn id="13" presetID="3" presetClass="entr" presetSubtype="10" dur="500" fill="hold" grpId="1" nodeType="afterEffect">
                                  <p:stCondLst>
                                    <p:cond delay="1000"/>
                                  </p:stCondLst>
                                  <p:childTnLst>
                                    <p:set>
                                      <p:cBhvr additive="base">
                                        <p:cTn id="14" dur="1" fill="hold">
                                          <p:stCondLst>
                                            <p:cond delay="0"/>
                                          </p:stCondLst>
                                        </p:cTn>
                                        <p:tgtEl>
                                          <p:spTgt spid="182306"/>
                                        </p:tgtEl>
                                        <p:attrNameLst>
                                          <p:attrName>style.visibility</p:attrName>
                                        </p:attrNameLst>
                                      </p:cBhvr>
                                      <p:to>
                                        <p:strVal val="visible"/>
                                      </p:to>
                                    </p:set>
                                    <p:animEffect transition="in" filter="blinds(horizontal)">
                                      <p:cBhvr additive="base">
                                        <p:cTn id="15" dur="500"/>
                                        <p:tgtEl>
                                          <p:spTgt spid="1823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2274" grpId="0"/>
      <p:bldP spid="182306" grpId="1"/>
    </p:bldLst>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9810" name=""/>
          <p:cNvSpPr/>
          <p:nvPr/>
        </p:nvSpPr>
        <p:spPr>
          <a:xfrm>
            <a:off x="609600" y="896938"/>
            <a:ext cx="1719262" cy="7016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a:r>
              <a:rPr kumimoji="1" lang="zh-CN" altLang="en-US" sz="2000" b="1">
                <a:solidFill>
                  <a:srgbClr val="CC0000"/>
                </a:solidFill>
                <a:latin typeface="楷体_GB2312" pitchFamily="49" charset="-122"/>
                <a:ea typeface="楷体_GB2312" pitchFamily="49" charset="-122"/>
              </a:rPr>
              <a:t>劳动生产率</a:t>
            </a:r>
            <a:endParaRPr kumimoji="1" lang="zh-CN" altLang="en-US" sz="2000" b="1">
              <a:solidFill>
                <a:srgbClr val="CC0000"/>
              </a:solidFill>
              <a:latin typeface="楷体_GB2312" pitchFamily="49" charset="-122"/>
              <a:ea typeface="楷体_GB2312" pitchFamily="49" charset="-122"/>
            </a:endParaRPr>
          </a:p>
          <a:p>
            <a:pPr lvl="0" algn="ctr"/>
            <a:r>
              <a:rPr kumimoji="1" lang="zh-CN" altLang="en-US" sz="2000" b="1">
                <a:solidFill>
                  <a:srgbClr val="CC0000"/>
                </a:solidFill>
                <a:latin typeface="楷体_GB2312" pitchFamily="49" charset="-122"/>
                <a:ea typeface="楷体_GB2312" pitchFamily="49" charset="-122"/>
              </a:rPr>
              <a:t>可变构成指数</a:t>
            </a:r>
            <a:endParaRPr kumimoji="1" lang="zh-CN" altLang="en-US" sz="2000" b="1">
              <a:solidFill>
                <a:srgbClr val="CC0000"/>
              </a:solidFill>
              <a:latin typeface="楷体_GB2312" pitchFamily="49" charset="-122"/>
              <a:ea typeface="楷体_GB2312" pitchFamily="49" charset="-122"/>
            </a:endParaRPr>
          </a:p>
        </p:txBody>
      </p:sp>
      <p:pic>
        <p:nvPicPr>
          <p:cNvPr id="119811" name=""/>
          <p:cNvPicPr/>
          <p:nvPr/>
        </p:nvPicPr>
        <p:blipFill>
          <a:blip r:embed="rId2"/>
          <a:stretch>
            <a:fillRect/>
          </a:stretch>
        </p:blipFill>
        <p:spPr>
          <a:xfrm>
            <a:off x="2514600" y="836612"/>
            <a:ext cx="5410200" cy="936625"/>
          </a:xfrm>
          <a:prstGeom prst="rect">
            <a:avLst/>
          </a:prstGeom>
          <a:solidFill>
            <a:srgbClr val="CCFFFF"/>
          </a:solidFill>
          <a:ln>
            <a:noFill/>
            <a:miter lim="800000"/>
          </a:ln>
          <a:effectLst/>
        </p:spPr>
      </p:pic>
      <p:sp>
        <p:nvSpPr>
          <p:cNvPr id="119812" name=""/>
          <p:cNvSpPr/>
          <p:nvPr/>
        </p:nvSpPr>
        <p:spPr>
          <a:xfrm>
            <a:off x="684212" y="1989138"/>
            <a:ext cx="1717675"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ea typeface="楷体_GB2312" pitchFamily="49" charset="-122"/>
              </a:rPr>
              <a:t>绝对数分析：</a:t>
            </a:r>
            <a:endParaRPr kumimoji="1" lang="zh-CN" altLang="en-US" sz="2000" b="1">
              <a:ea typeface="楷体_GB2312" pitchFamily="49" charset="-122"/>
            </a:endParaRPr>
          </a:p>
        </p:txBody>
      </p:sp>
      <p:pic>
        <p:nvPicPr>
          <p:cNvPr id="119813" name=""/>
          <p:cNvPicPr/>
          <p:nvPr/>
        </p:nvPicPr>
        <p:blipFill>
          <a:blip r:embed="rId3"/>
          <a:stretch>
            <a:fillRect/>
          </a:stretch>
        </p:blipFill>
        <p:spPr>
          <a:xfrm>
            <a:off x="2514600" y="1905000"/>
            <a:ext cx="5486400" cy="587375"/>
          </a:xfrm>
          <a:prstGeom prst="rect">
            <a:avLst/>
          </a:prstGeom>
          <a:solidFill>
            <a:srgbClr val="CCFFFF"/>
          </a:solidFill>
          <a:ln>
            <a:noFill/>
            <a:miter lim="800000"/>
          </a:ln>
          <a:effectLst/>
        </p:spPr>
      </p:pic>
      <p:sp>
        <p:nvSpPr>
          <p:cNvPr id="119814" name=""/>
          <p:cNvSpPr/>
          <p:nvPr/>
        </p:nvSpPr>
        <p:spPr>
          <a:xfrm>
            <a:off x="611188" y="2636838"/>
            <a:ext cx="1719262" cy="7016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lgn="ctr"/>
            <a:r>
              <a:rPr kumimoji="1" lang="zh-CN" altLang="en-US" sz="2000" b="1">
                <a:solidFill>
                  <a:srgbClr val="CC0000"/>
                </a:solidFill>
                <a:latin typeface="楷体_GB2312" pitchFamily="49" charset="-122"/>
                <a:ea typeface="楷体_GB2312" pitchFamily="49" charset="-122"/>
              </a:rPr>
              <a:t>劳动生产率</a:t>
            </a:r>
            <a:endParaRPr kumimoji="1" lang="zh-CN" altLang="en-US" sz="2000" b="1">
              <a:solidFill>
                <a:srgbClr val="CC0000"/>
              </a:solidFill>
              <a:latin typeface="楷体_GB2312" pitchFamily="49" charset="-122"/>
              <a:ea typeface="楷体_GB2312" pitchFamily="49" charset="-122"/>
            </a:endParaRPr>
          </a:p>
          <a:p>
            <a:pPr lvl="0" algn="ctr"/>
            <a:r>
              <a:rPr kumimoji="1" lang="zh-CN" altLang="en-US" sz="2000" b="1">
                <a:solidFill>
                  <a:srgbClr val="CC0000"/>
                </a:solidFill>
                <a:latin typeface="楷体_GB2312" pitchFamily="49" charset="-122"/>
                <a:ea typeface="楷体_GB2312" pitchFamily="49" charset="-122"/>
              </a:rPr>
              <a:t>固定构成指数</a:t>
            </a:r>
            <a:endParaRPr kumimoji="1" lang="zh-CN" altLang="en-US" sz="2000" b="1">
              <a:solidFill>
                <a:srgbClr val="CC0000"/>
              </a:solidFill>
              <a:latin typeface="楷体_GB2312" pitchFamily="49" charset="-122"/>
              <a:ea typeface="楷体_GB2312" pitchFamily="49" charset="-122"/>
            </a:endParaRPr>
          </a:p>
        </p:txBody>
      </p:sp>
      <p:pic>
        <p:nvPicPr>
          <p:cNvPr id="119815" name=""/>
          <p:cNvPicPr/>
          <p:nvPr/>
        </p:nvPicPr>
        <p:blipFill>
          <a:blip r:embed="rId4"/>
          <a:stretch>
            <a:fillRect/>
          </a:stretch>
        </p:blipFill>
        <p:spPr>
          <a:xfrm>
            <a:off x="2514600" y="2667000"/>
            <a:ext cx="5638800" cy="809625"/>
          </a:xfrm>
          <a:prstGeom prst="rect">
            <a:avLst/>
          </a:prstGeom>
          <a:solidFill>
            <a:srgbClr val="CCFFFF"/>
          </a:solidFill>
          <a:ln>
            <a:noFill/>
            <a:miter lim="800000"/>
          </a:ln>
          <a:effectLst/>
        </p:spPr>
      </p:pic>
      <p:sp>
        <p:nvSpPr>
          <p:cNvPr id="119816" name=""/>
          <p:cNvSpPr/>
          <p:nvPr/>
        </p:nvSpPr>
        <p:spPr>
          <a:xfrm>
            <a:off x="684212" y="3644900"/>
            <a:ext cx="1768475" cy="457200"/>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ea typeface="楷体_GB2312" pitchFamily="49" charset="-122"/>
              </a:rPr>
              <a:t>绝对数分析</a:t>
            </a:r>
            <a:r>
              <a:rPr kumimoji="1" lang="zh-CN" altLang="en-US" b="1">
                <a:ea typeface="楷体_GB2312" pitchFamily="49" charset="-122"/>
              </a:rPr>
              <a:t>：</a:t>
            </a:r>
            <a:endParaRPr kumimoji="1" lang="zh-CN" altLang="en-US" b="1">
              <a:ea typeface="楷体_GB2312" pitchFamily="49" charset="-122"/>
            </a:endParaRPr>
          </a:p>
        </p:txBody>
      </p:sp>
      <p:pic>
        <p:nvPicPr>
          <p:cNvPr id="119817" name=""/>
          <p:cNvPicPr/>
          <p:nvPr/>
        </p:nvPicPr>
        <p:blipFill>
          <a:blip r:embed="rId5"/>
          <a:stretch>
            <a:fillRect/>
          </a:stretch>
        </p:blipFill>
        <p:spPr>
          <a:xfrm>
            <a:off x="2555875" y="4495800"/>
            <a:ext cx="5673725" cy="742950"/>
          </a:xfrm>
          <a:prstGeom prst="rect">
            <a:avLst/>
          </a:prstGeom>
          <a:solidFill>
            <a:srgbClr val="CCFFFF"/>
          </a:solidFill>
          <a:ln>
            <a:noFill/>
            <a:miter lim="800000"/>
          </a:ln>
          <a:effectLst/>
        </p:spPr>
      </p:pic>
      <p:pic>
        <p:nvPicPr>
          <p:cNvPr id="119818" name=""/>
          <p:cNvPicPr/>
          <p:nvPr/>
        </p:nvPicPr>
        <p:blipFill>
          <a:blip r:embed="rId6"/>
          <a:stretch>
            <a:fillRect/>
          </a:stretch>
        </p:blipFill>
        <p:spPr>
          <a:xfrm>
            <a:off x="2514600" y="3657600"/>
            <a:ext cx="5824538" cy="552450"/>
          </a:xfrm>
          <a:prstGeom prst="rect">
            <a:avLst/>
          </a:prstGeom>
          <a:solidFill>
            <a:srgbClr val="CCFFFF"/>
          </a:solidFill>
          <a:ln>
            <a:noFill/>
            <a:miter lim="800000"/>
          </a:ln>
          <a:effectLst/>
        </p:spPr>
      </p:pic>
      <p:sp>
        <p:nvSpPr>
          <p:cNvPr id="119819" name=""/>
          <p:cNvSpPr/>
          <p:nvPr/>
        </p:nvSpPr>
        <p:spPr>
          <a:xfrm>
            <a:off x="539750" y="4581525"/>
            <a:ext cx="1717675" cy="7016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solidFill>
                  <a:srgbClr val="CC0000"/>
                </a:solidFill>
                <a:latin typeface="楷体_GB2312" pitchFamily="49" charset="-122"/>
                <a:ea typeface="楷体_GB2312" pitchFamily="49" charset="-122"/>
              </a:rPr>
              <a:t>劳动生产率</a:t>
            </a:r>
            <a:endParaRPr kumimoji="1" lang="zh-CN" altLang="en-US" sz="2000" b="1">
              <a:solidFill>
                <a:srgbClr val="CC0000"/>
              </a:solidFill>
              <a:latin typeface="楷体_GB2312" pitchFamily="49" charset="-122"/>
              <a:ea typeface="楷体_GB2312" pitchFamily="49" charset="-122"/>
            </a:endParaRPr>
          </a:p>
          <a:p>
            <a:pPr lvl="0"/>
            <a:r>
              <a:rPr kumimoji="1" lang="zh-CN" altLang="en-US" sz="2000" b="1">
                <a:solidFill>
                  <a:srgbClr val="CC0000"/>
                </a:solidFill>
                <a:latin typeface="楷体_GB2312" pitchFamily="49" charset="-122"/>
                <a:ea typeface="楷体_GB2312" pitchFamily="49" charset="-122"/>
              </a:rPr>
              <a:t>结构影响指数</a:t>
            </a:r>
            <a:endParaRPr kumimoji="1" lang="zh-CN" altLang="en-US" sz="2000" b="1">
              <a:solidFill>
                <a:srgbClr val="CC0000"/>
              </a:solidFill>
              <a:latin typeface="楷体_GB2312" pitchFamily="49" charset="-122"/>
              <a:ea typeface="楷体_GB2312" pitchFamily="49" charset="-122"/>
            </a:endParaRPr>
          </a:p>
        </p:txBody>
      </p:sp>
      <p:sp>
        <p:nvSpPr>
          <p:cNvPr id="119820" name=""/>
          <p:cNvSpPr/>
          <p:nvPr/>
        </p:nvSpPr>
        <p:spPr>
          <a:xfrm>
            <a:off x="762000" y="5486400"/>
            <a:ext cx="1717675" cy="396875"/>
          </a:xfrm>
          <a:prstGeom prst="rect">
            <a:avLst/>
          </a:prstGeom>
          <a:noFill/>
          <a:ln>
            <a:noFill/>
            <a:miter lim="800000"/>
          </a:ln>
        </p:spPr>
        <p:txBody>
          <a:bodyPr wrap="none" anchor="t" anchorCtr="0">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ea typeface="宋体" pitchFamily="2" charset="-122"/>
              </a:defRPr>
            </a:lvl5pPr>
          </a:lstStyle>
          <a:p>
            <a:pPr lvl="0"/>
            <a:r>
              <a:rPr kumimoji="1" lang="zh-CN" altLang="en-US" sz="2000" b="1">
                <a:ea typeface="楷体_GB2312" pitchFamily="49" charset="-122"/>
              </a:rPr>
              <a:t>绝对数分析：</a:t>
            </a:r>
            <a:endParaRPr kumimoji="1" lang="zh-CN" altLang="en-US" sz="2000" b="1">
              <a:ea typeface="楷体_GB2312" pitchFamily="49" charset="-122"/>
            </a:endParaRPr>
          </a:p>
        </p:txBody>
      </p:sp>
      <p:pic>
        <p:nvPicPr>
          <p:cNvPr id="119821" name=""/>
          <p:cNvPicPr/>
          <p:nvPr/>
        </p:nvPicPr>
        <p:blipFill>
          <a:blip r:embed="rId7"/>
          <a:stretch>
            <a:fillRect/>
          </a:stretch>
        </p:blipFill>
        <p:spPr>
          <a:xfrm>
            <a:off x="2555875" y="5410200"/>
            <a:ext cx="5597525" cy="519112"/>
          </a:xfrm>
          <a:prstGeom prst="rect">
            <a:avLst/>
          </a:prstGeom>
          <a:solidFill>
            <a:srgbClr val="CCFFFF"/>
          </a:solidFill>
          <a:ln>
            <a:noFill/>
            <a:miter lim="800000"/>
          </a:ln>
          <a:effectLst/>
        </p:spPr>
      </p:pic>
      <p:sp>
        <p:nvSpPr>
          <p:cNvPr id="119822" name="Date Placeholder 1"/>
          <p:cNvSpPr>
            <a:spLocks noGrp="1"/>
          </p:cNvSpPr>
          <p:nvPr>
            <p:ph type="dt" sz="half"/>
          </p:nvPr>
        </p:nvSpPr>
        <p:spPr/>
        <p:txBody>
          <a:bodyPr/>
          <a:lstStyle/>
          <a:p>
            <a:pPr lvl="0"/>
            <a:fld id="{EE73364D-ED16-448F-9B0D-1566B8F4AFF3}" type="datetime1">
              <a:rPr lang="zh-CN" altLang="en-US" sz="1400">
                <a:latin typeface="Arial" pitchFamily="34" charset="0"/>
              </a:rPr>
              <a:t>2024/9/7</a:t>
            </a:fld>
            <a:endParaRPr lang="en-US" altLang="zh-CN" sz="1400">
              <a:latin typeface="Arial" pitchFamily="34" charset="0"/>
            </a:endParaRPr>
          </a:p>
        </p:txBody>
      </p:sp>
      <p:sp>
        <p:nvSpPr>
          <p:cNvPr id="119823" name="Slide Number Placeholder 3"/>
          <p:cNvSpPr>
            <a:spLocks noGrp="1"/>
          </p:cNvSpPr>
          <p:nvPr>
            <p:ph type="sldNum" sz="quarter" idx="2"/>
          </p:nvPr>
        </p:nvSpPr>
        <p:spPr/>
        <p:txBody>
          <a:bodyPr/>
          <a:lstStyle/>
          <a:p>
            <a:pPr lvl="0" algn="r"/>
            <a:fld id="{1B0BC66F-E5B1-49C8-A61F-CD7DA6AD16C2}" type="slidenum">
              <a:rPr lang="zh-CN" altLang="en-US" sz="1400">
                <a:latin typeface="Arial" pitchFamily="34" charset="0"/>
              </a:rPr>
              <a:t>46</a:t>
            </a:fld>
            <a:endParaRPr lang="en-US"/>
          </a:p>
        </p:txBody>
      </p:sp>
      <p:sp>
        <p:nvSpPr>
          <p:cNvPr id="119824" name="Footer Placeholder 2"/>
          <p:cNvSpPr>
            <a:spLocks noGrp="1"/>
          </p:cNvSpPr>
          <p:nvPr>
            <p:ph type="ftr" sz="quarter" idx="1"/>
          </p:nvPr>
        </p:nvSpPr>
        <p:spPr/>
        <p:txBody>
          <a:bodyPr/>
          <a:lstStyle/>
          <a:p>
            <a:pPr lvl="0" algn="ctr"/>
            <a:fld id="{9F49F14B-B09A-451B-A1FF-0DC52F60EEC8}" type="footer">
              <a:rPr lang="zh-CN" altLang="en-US" sz="1400">
                <a:latin typeface="Arial" pitchFamily="34" charset="0"/>
              </a:rPr>
              <a:t/>
            </a:fld>
            <a:endParaRPr lang="en-US" altLang="zh-CN" sz="1400">
              <a:latin typeface="Arial" pitchFamily="34" charset="0"/>
            </a:endParaRPr>
          </a:p>
        </p:txBody>
      </p:sp>
      <p:sp>
        <p:nvSpPr>
          <p:cNvPr id="119825" name="TextBox 119824"/>
          <p:cNvSpPr txBox="1"/>
          <p:nvPr/>
        </p:nvSpPr>
        <p:spPr>
          <a:xfrm flipH="1">
            <a:off x="0" y="0"/>
            <a:ext cx="0" cy="0"/>
          </a:xfrm>
          <a:prstGeom prst="rect">
            <a:avLst/>
          </a:prstGeom>
          <a:noFill/>
        </p:spPr>
        <p:txBody>
          <a:bodyPr wrap="none">
            <a:spAutoFit/>
          </a:bodyPr>
          <a:lstStyle>
            <a:defPPr algn="l" rtl="0" eaLnBrk="1" hangingPunct="1">
              <a:defRPr kumimoji="0" lang="en-US" sz="20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2400" b="0" i="0" u="none" baseline="0">
                <a:solidFill>
                  <a:schemeClr val="tx1"/>
                </a:solidFill>
                <a:latin typeface="Times New Roman" pitchFamily="18" charset="0"/>
                <a:ea typeface="宋体" pitchFamily="2" charset="-122"/>
              </a:defRPr>
            </a:lvl5pPr>
          </a:lstStyle>
          <a:p/>
          <a:p>
            <a:pPr>
              <a:defRPr sz="100">
                <a:solidFill>
                  <a:srgbClr val="FFFFFF"/>
                </a:solidFill>
              </a:defRPr>
            </a:pPr>
            <a:r>
              <a:t>浙江工商大学统计学第九章统计指数共93页，您现在浏览的是第46页!</a:t>
            </a:r>
          </a:p>
        </p:txBody>
      </p:sp>
    </p:spTree>
  </p:cSld>
  <p:clrMapOvr>
    <a:masterClrMapping/>
  </p:clrMapOvr>
  <p:transition/>
  <p:timing/>
</p:sld>
</file>

<file path=ppt/slides/slide4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https://d.book118.com/056101154210010040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吉祥如意">
  <a:themeElements>
    <a:clrScheme name="">
      <a:dk1>
        <a:srgbClr val="FFFFFF"/>
      </a:dk1>
      <a:lt1>
        <a:srgbClr val="000000"/>
      </a:lt1>
      <a:dk2>
        <a:srgbClr val="DDDDDD"/>
      </a:dk2>
      <a:lt2>
        <a:srgbClr val="E40000"/>
      </a:lt2>
      <a:accent1>
        <a:srgbClr val="E1F4FF"/>
      </a:accent1>
      <a:accent2>
        <a:srgbClr val="FFE2C5"/>
      </a:accent2>
      <a:accent3>
        <a:srgbClr val="9BBB59"/>
      </a:accent3>
      <a:accent4>
        <a:srgbClr val="8064A2"/>
      </a:accent4>
      <a:accent5>
        <a:srgbClr val="4BACC6"/>
      </a:accent5>
      <a:accent6>
        <a:srgbClr val="F79646"/>
      </a:accent6>
      <a:hlink>
        <a:srgbClr val="0066CC"/>
      </a:hlink>
      <a:folHlink>
        <a:srgbClr val="9F9FBF"/>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DDDDDD"/>
        </a:dk2>
        <a:lt2>
          <a:srgbClr val="E40000"/>
        </a:lt2>
        <a:accent1>
          <a:srgbClr val="E1F4FF"/>
        </a:accent1>
        <a:accent2>
          <a:srgbClr val="FFE2C5"/>
        </a:accent2>
        <a:accent3>
          <a:srgbClr val="9BBB59"/>
        </a:accent3>
        <a:accent4>
          <a:srgbClr val="8064A2"/>
        </a:accent4>
        <a:accent5>
          <a:srgbClr val="4BACC6"/>
        </a:accent5>
        <a:accent6>
          <a:srgbClr val="F79646"/>
        </a:accent6>
        <a:hlink>
          <a:srgbClr val="0066CC"/>
        </a:hlink>
        <a:folHlink>
          <a:srgbClr val="9F9FBF"/>
        </a:folHlink>
      </a:clrScheme>
    </a:extraClrScheme>
    <a:extraClrScheme>
      <a:clrScheme name="">
        <a:dk1>
          <a:srgbClr val="EAEAEA"/>
        </a:dk1>
        <a:lt1>
          <a:srgbClr val="59582D"/>
        </a:lt1>
        <a:dk2>
          <a:srgbClr val="D9D9D9"/>
        </a:dk2>
        <a:lt2>
          <a:srgbClr val="666699"/>
        </a:lt2>
        <a:accent1>
          <a:srgbClr val="CCECFF"/>
        </a:accent1>
        <a:accent2>
          <a:srgbClr val="B2D2C7"/>
        </a:accent2>
        <a:accent3>
          <a:srgbClr val="9BBB59"/>
        </a:accent3>
        <a:accent4>
          <a:srgbClr val="8064A2"/>
        </a:accent4>
        <a:accent5>
          <a:srgbClr val="4BACC6"/>
        </a:accent5>
        <a:accent6>
          <a:srgbClr val="F79646"/>
        </a:accent6>
        <a:hlink>
          <a:srgbClr val="993366"/>
        </a:hlink>
        <a:folHlink>
          <a:srgbClr val="92B9E0"/>
        </a:folHlink>
      </a:clrScheme>
    </a:extraClrScheme>
    <a:extraClrScheme>
      <a:clrScheme name="">
        <a:dk1>
          <a:srgbClr val="FFFFCC"/>
        </a:dk1>
        <a:lt1>
          <a:srgbClr val="000099"/>
        </a:lt1>
        <a:dk2>
          <a:srgbClr val="FFD9B3"/>
        </a:dk2>
        <a:lt2>
          <a:srgbClr val="004000"/>
        </a:lt2>
        <a:accent1>
          <a:srgbClr val="FFD9D9"/>
        </a:accent1>
        <a:accent2>
          <a:srgbClr val="DDDDDD"/>
        </a:accent2>
        <a:accent3>
          <a:srgbClr val="9BBB59"/>
        </a:accent3>
        <a:accent4>
          <a:srgbClr val="8064A2"/>
        </a:accent4>
        <a:accent5>
          <a:srgbClr val="4BACC6"/>
        </a:accent5>
        <a:accent6>
          <a:srgbClr val="F79646"/>
        </a:accent6>
        <a:hlink>
          <a:srgbClr val="FF0000"/>
        </a:hlink>
        <a:folHlink>
          <a:srgbClr val="FFAB57"/>
        </a:folHlink>
      </a:clrScheme>
    </a:extraClrScheme>
    <a:extraClrScheme>
      <a:clrScheme name="">
        <a:dk1>
          <a:srgbClr val="DCE8E2"/>
        </a:dk1>
        <a:lt1>
          <a:srgbClr val="000000"/>
        </a:lt1>
        <a:dk2>
          <a:srgbClr val="C4C4D8"/>
        </a:dk2>
        <a:lt2>
          <a:srgbClr val="0033CC"/>
        </a:lt2>
        <a:accent1>
          <a:srgbClr val="FFFFFF"/>
        </a:accent1>
        <a:accent2>
          <a:srgbClr val="A9CFB1"/>
        </a:accent2>
        <a:accent3>
          <a:srgbClr val="9BBB59"/>
        </a:accent3>
        <a:accent4>
          <a:srgbClr val="8064A2"/>
        </a:accent4>
        <a:accent5>
          <a:srgbClr val="4BACC6"/>
        </a:accent5>
        <a:accent6>
          <a:srgbClr val="F79646"/>
        </a:accent6>
        <a:hlink>
          <a:srgbClr val="CC3300"/>
        </a:hlink>
        <a:folHlink>
          <a:srgbClr val="666699"/>
        </a:folHlink>
      </a:clrScheme>
    </a:extraClrScheme>
    <a:extraClrScheme>
      <a:clrScheme name="">
        <a:dk1>
          <a:srgbClr val="E5FFFF"/>
        </a:dk1>
        <a:lt1>
          <a:srgbClr val="606090"/>
        </a:lt1>
        <a:dk2>
          <a:srgbClr val="91DAFF"/>
        </a:dk2>
        <a:lt2>
          <a:srgbClr val="0000CC"/>
        </a:lt2>
        <a:accent1>
          <a:srgbClr val="EAEAEA"/>
        </a:accent1>
        <a:accent2>
          <a:srgbClr val="FFE2C5"/>
        </a:accent2>
        <a:accent3>
          <a:srgbClr val="9BBB59"/>
        </a:accent3>
        <a:accent4>
          <a:srgbClr val="8064A2"/>
        </a:accent4>
        <a:accent5>
          <a:srgbClr val="4BACC6"/>
        </a:accent5>
        <a:accent6>
          <a:srgbClr val="F79646"/>
        </a:accent6>
        <a:hlink>
          <a:srgbClr val="000000"/>
        </a:hlink>
        <a:folHlink>
          <a:srgbClr val="3DB77A"/>
        </a:folHlink>
      </a:clrScheme>
    </a:extraClrScheme>
    <a:extraClrScheme>
      <a:clrScheme name="">
        <a:dk1>
          <a:srgbClr val="FFDDBB"/>
        </a:dk1>
        <a:lt1>
          <a:srgbClr val="CC0066"/>
        </a:lt1>
        <a:dk2>
          <a:srgbClr val="C0C0C0"/>
        </a:dk2>
        <a:lt2>
          <a:srgbClr val="000000"/>
        </a:lt2>
        <a:accent1>
          <a:srgbClr val="FFFFCC"/>
        </a:accent1>
        <a:accent2>
          <a:srgbClr val="FFFFFF"/>
        </a:accent2>
        <a:accent3>
          <a:srgbClr val="9BBB59"/>
        </a:accent3>
        <a:accent4>
          <a:srgbClr val="8064A2"/>
        </a:accent4>
        <a:accent5>
          <a:srgbClr val="4BACC6"/>
        </a:accent5>
        <a:accent6>
          <a:srgbClr val="F79646"/>
        </a:accent6>
        <a:hlink>
          <a:srgbClr val="0066CC"/>
        </a:hlink>
        <a:folHlink>
          <a:srgbClr val="8EB37D"/>
        </a:folHlink>
      </a:clrScheme>
    </a:extraClrScheme>
    <a:extraClrScheme>
      <a:clrScheme name="">
        <a:dk1>
          <a:srgbClr val="800000"/>
        </a:dk1>
        <a:lt1>
          <a:srgbClr val="FFFF99"/>
        </a:lt1>
        <a:dk2>
          <a:srgbClr val="B60000"/>
        </a:dk2>
        <a:lt2>
          <a:srgbClr val="FFFFFF"/>
        </a:lt2>
        <a:accent1>
          <a:srgbClr val="9888A4"/>
        </a:accent1>
        <a:accent2>
          <a:srgbClr val="A9335D"/>
        </a:accent2>
        <a:accent3>
          <a:srgbClr val="9BBB59"/>
        </a:accent3>
        <a:accent4>
          <a:srgbClr val="8064A2"/>
        </a:accent4>
        <a:accent5>
          <a:srgbClr val="4BACC6"/>
        </a:accent5>
        <a:accent6>
          <a:srgbClr val="F79646"/>
        </a:accent6>
        <a:hlink>
          <a:srgbClr val="CCECFF"/>
        </a:hlink>
        <a:folHlink>
          <a:srgbClr val="FF6600"/>
        </a:folHlink>
      </a:clrScheme>
    </a:extraClrScheme>
    <a:extraClrScheme>
      <a:clrScheme name="">
        <a:dk1>
          <a:srgbClr val="1C1C1C"/>
        </a:dk1>
        <a:lt1>
          <a:srgbClr val="FFFFFF"/>
        </a:lt1>
        <a:dk2>
          <a:srgbClr val="808080"/>
        </a:dk2>
        <a:lt2>
          <a:srgbClr val="FFFF66"/>
        </a:lt2>
        <a:accent1>
          <a:srgbClr val="9898BA"/>
        </a:accent1>
        <a:accent2>
          <a:srgbClr val="777777"/>
        </a:accent2>
        <a:accent3>
          <a:srgbClr val="9BBB59"/>
        </a:accent3>
        <a:accent4>
          <a:srgbClr val="8064A2"/>
        </a:accent4>
        <a:accent5>
          <a:srgbClr val="4BACC6"/>
        </a:accent5>
        <a:accent6>
          <a:srgbClr val="F79646"/>
        </a:accent6>
        <a:hlink>
          <a:srgbClr val="CCFF99"/>
        </a:hlink>
        <a:folHlink>
          <a:srgbClr val="E43600"/>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548</Paragraphs>
  <Slides>47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47</vt:i4>
      </vt:variant>
    </vt:vector>
  </HeadingPairs>
  <TitlesOfParts>
    <vt:vector baseType="lpstr" size="58">
      <vt:lpstr>Arial</vt:lpstr>
      <vt:lpstr>Calibri</vt:lpstr>
      <vt:lpstr>宋体</vt:lpstr>
      <vt:lpstr>Wingdings</vt:lpstr>
      <vt:lpstr>Wingdings 2</vt:lpstr>
      <vt:lpstr>Times New Roman</vt:lpstr>
      <vt:lpstr>楷体_GB2312</vt:lpstr>
      <vt:lpstr>黑体</vt:lpstr>
      <vt:lpstr>华文新魏</vt:lpstr>
      <vt:lpstr>隶书</vt:lpstr>
      <vt:lpstr>Office Theme</vt:lpstr>
      <vt:lpstr>PowerPoint Presentation</vt:lpstr>
      <vt:lpstr>PowerPoint Presentation</vt:lpstr>
      <vt:lpstr>生活中常见的指数</vt:lpstr>
      <vt:lpstr>PowerPoint Presentation</vt:lpstr>
      <vt:lpstr>第九章  统计指数</vt:lpstr>
      <vt:lpstr>节  统计指数的概念和分类</vt:lpstr>
      <vt:lpstr>PowerPoint Presentation</vt:lpstr>
      <vt:lpstr>一、 指数的概念和性质 </vt:lpstr>
      <vt:lpstr>节  统计指数的概念和分类</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其他指数编制方法</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一、平均指数的概念及特点</vt:lpstr>
      <vt:lpstr>PowerPoint Presentation</vt:lpstr>
      <vt:lpstr>PowerPoint Presentation</vt:lpstr>
      <vt:lpstr>PowerPoint Presentation</vt:lpstr>
      <vt:lpstr>PowerPoint Presentation</vt:lpstr>
      <vt:lpstr>第四节 　平均指标指数</vt:lpstr>
      <vt:lpstr>PowerPoint Presentation</vt:lpstr>
      <vt:lpstr>上述企业职工平均工资的固定构成指数为：</vt:lpstr>
      <vt:lpstr>上述企业职工平均工资的结构变动影响指数为：</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2024-09-07T08:13:34.692</cp:lastPrinted>
  <dcterms:created xsi:type="dcterms:W3CDTF">2024-09-07T00:13:34Z</dcterms:created>
  <dcterms:modified xsi:type="dcterms:W3CDTF">2024-09-07T00:13:37Z</dcterms:modified>
</cp:coreProperties>
</file>