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A3915B-64D0-425A-BB20-73013D2B4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241AC9-B17E-43F2-8791-5CE480922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B28130-D5EA-47E2-8E87-1293D740F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F292B5-B06B-4EDF-AD1D-4FCF5901F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5F3F0F-B677-4636-9288-F0F2638EF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C8CED5-BA82-4993-B4BC-4047B5486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F1BF76-30A1-4BE0-9B69-D34DB6471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5267EF-6604-490A-BD78-96028E7FF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3E0EC4-039A-49CF-BE41-E56F2E6D2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0A9FBD-7EBE-4FB5-BE6D-7999DD23A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35F391-EBE4-4674-A18B-50221009F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kumimoji="1"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image" Target="../media/image1.jpeg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  <p:pic>
        <p:nvPicPr>
          <p:cNvPr id="7" name="内容占位符 4"/>
          <p:cNvPicPr>
            <a:picLocks noChangeAspect="1"/>
          </p:cNvPicPr>
          <p:nvPr userDrawn="1"/>
        </p:nvPicPr>
        <p:blipFill>
          <a:blip r:embed="rId11"/>
          <a:stretch>
            <a:fillRect/>
          </a:stretch>
        </p:blipFill>
        <p:spPr>
          <a:xfrm>
            <a:off x="-71120" y="-20003"/>
            <a:ext cx="12263120" cy="6898005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10202023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2762991" y="1715501"/>
            <a:ext cx="6605296" cy="1581785"/>
          </a:xfrm>
          <a:prstGeom prst="rect">
            <a:avLst/>
          </a:prstGeom>
          <a:noFill/>
          <a:ln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50000"/>
              </a:lnSpc>
            </a:pPr>
            <a:r>
              <a:rPr lang="zh-CN" altLang="en-US" sz="4000" b="1" smtClean="0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单元综合</a:t>
            </a:r>
            <a:r>
              <a:rPr lang="zh-CN" altLang="en-US" sz="4000" b="1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素质</a:t>
            </a:r>
            <a:r>
              <a:rPr lang="zh-CN" altLang="en-US" sz="4000" b="1" smtClean="0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评价</a:t>
            </a:r>
            <a:endParaRPr lang="en-US" altLang="zh-CN" sz="4000" b="1" smtClean="0">
              <a:solidFill>
                <a:schemeClr val="accent1">
                  <a:lumMod val="75000"/>
                </a:schemeClr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  <a:p>
            <a:pPr algn="ctr" fontAlgn="auto">
              <a:lnSpc>
                <a:spcPct val="150000"/>
              </a:lnSpc>
            </a:pPr>
            <a:r>
              <a:rPr lang="zh-CN" altLang="en-US" sz="4000" b="1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第</a:t>
            </a:r>
            <a:r>
              <a:rPr lang="en-US" altLang="zh-CN" sz="4000" b="1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6 </a:t>
            </a:r>
            <a:r>
              <a:rPr lang="zh-CN" altLang="en-US" sz="4000" b="1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单元 有余数的</a:t>
            </a:r>
            <a:r>
              <a:rPr lang="zh-CN" altLang="en-US" sz="4000" b="1" smtClean="0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除法</a:t>
            </a:r>
            <a:endParaRPr lang="en-US" altLang="zh-CN" sz="4000" b="1" smtClean="0">
              <a:solidFill>
                <a:schemeClr val="accent1">
                  <a:lumMod val="75000"/>
                </a:schemeClr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  <a:p>
            <a:pPr algn="ctr" fontAlgn="auto">
              <a:lnSpc>
                <a:spcPct val="150000"/>
              </a:lnSpc>
            </a:pPr>
            <a:r>
              <a:rPr lang="zh-CN" altLang="en-US" sz="2400" smtClean="0"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时间</a:t>
            </a:r>
            <a:r>
              <a:rPr lang="en-US" altLang="zh-CN" sz="2400" smtClean="0"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:60</a:t>
            </a:r>
            <a:r>
              <a:rPr lang="zh-CN" altLang="en-US" sz="2400" smtClean="0"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分钟  满分</a:t>
            </a:r>
            <a:r>
              <a:rPr lang="en-US" altLang="zh-CN" sz="2400" smtClean="0"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:100</a:t>
            </a:r>
            <a:r>
              <a:rPr lang="zh-CN" altLang="en-US" sz="2400" smtClean="0"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分分</a:t>
            </a:r>
            <a:endParaRPr lang="zh-CN" altLang="en-US" sz="2400" b="1" smtClean="0">
              <a:solidFill>
                <a:schemeClr val="tx1">
                  <a:lumMod val="65000"/>
                  <a:lumOff val="35000"/>
                </a:schemeClr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  <a:p>
            <a:pPr algn="ctr"/>
            <a:endParaRPr lang="zh-CN" altLang="en-US" sz="4000" b="1" spc="600">
              <a:solidFill>
                <a:schemeClr val="accent1">
                  <a:lumMod val="50000"/>
                </a:schemeClr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294967295"/>
          </p:nvPr>
        </p:nvSpPr>
        <p:spPr>
          <a:xfrm>
            <a:off x="838200" y="140836"/>
            <a:ext cx="10515600" cy="1325563"/>
          </a:xfrm>
        </p:spPr>
        <p:txBody>
          <a:bodyPr/>
          <a:lstStyle/>
          <a:p>
            <a:r>
              <a:rPr kumimoji="1" lang="zh-CN" altLang="en-US"/>
              <a:t> </a:t>
            </a:r>
            <a:endParaRPr kumimoji="1" lang="zh-CN" altLang="en-US"/>
          </a:p>
        </p:txBody>
      </p:sp>
      <p:sp>
        <p:nvSpPr>
          <p:cNvPr id="10" name="文本框 1"/>
          <p:cNvSpPr txBox="1">
            <a:spLocks noChangeArrowheads="1"/>
          </p:cNvSpPr>
          <p:nvPr/>
        </p:nvSpPr>
        <p:spPr bwMode="auto">
          <a:xfrm>
            <a:off x="1258140" y="753179"/>
            <a:ext cx="10175797" cy="14761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altLang="en-US" sz="320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仔细推敲，选一选。（将正确答案的序号填在括号里）（每小</a:t>
            </a:r>
            <a:r>
              <a:rPr lang="zh-CN" altLang="en-US" sz="3200" b="1" smtClean="0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题</a:t>
            </a:r>
            <a:r>
              <a:rPr lang="en-US" altLang="zh-CN" sz="3200" b="1" smtClean="0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2 </a:t>
            </a:r>
            <a:r>
              <a:rPr lang="zh-CN" altLang="en-US" sz="320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分，共</a:t>
            </a:r>
            <a:r>
              <a:rPr lang="en-US" altLang="zh-CN" sz="320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16 </a:t>
            </a:r>
            <a:r>
              <a:rPr lang="zh-CN" altLang="en-US" sz="320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分）</a:t>
            </a:r>
            <a:endParaRPr lang="en-US" altLang="zh-CN" sz="2800" b="1">
              <a:solidFill>
                <a:schemeClr val="accent1"/>
              </a:solidFill>
              <a:latin typeface="Times New Roman" panose="02020603050405020304" charset="0"/>
              <a:sym typeface="Times New Roman" panose="02020603050405020304" charset="0"/>
            </a:endParaRPr>
          </a:p>
        </p:txBody>
      </p:sp>
      <p:grpSp>
        <p:nvGrpSpPr>
          <p:cNvPr id="32" name="组合 31"/>
          <p:cNvGrpSpPr/>
          <p:nvPr/>
        </p:nvGrpSpPr>
        <p:grpSpPr>
          <a:xfrm>
            <a:off x="761256" y="934388"/>
            <a:ext cx="496884" cy="530915"/>
            <a:chOff x="709497" y="1368342"/>
            <a:chExt cx="496884" cy="530915"/>
          </a:xfrm>
        </p:grpSpPr>
        <p:sp>
          <p:nvSpPr>
            <p:cNvPr id="23" name="圆角矩形 22"/>
            <p:cNvSpPr/>
            <p:nvPr/>
          </p:nvSpPr>
          <p:spPr>
            <a:xfrm>
              <a:off x="737823" y="1413952"/>
              <a:ext cx="432000" cy="432000"/>
            </a:xfrm>
            <a:prstGeom prst="round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24" name="文本框 23"/>
            <p:cNvSpPr txBox="1"/>
            <p:nvPr/>
          </p:nvSpPr>
          <p:spPr>
            <a:xfrm>
              <a:off x="709497" y="1368342"/>
              <a:ext cx="496884" cy="5309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50" b="1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一</a:t>
              </a:r>
              <a:endParaRPr kumimoji="1" lang="zh-CN" altLang="en-US" sz="2850">
                <a:solidFill>
                  <a:schemeClr val="bg1"/>
                </a:solidFill>
              </a:endParaRPr>
            </a:p>
          </p:txBody>
        </p:sp>
      </p:grpSp>
      <p:grpSp>
        <p:nvGrpSpPr>
          <p:cNvPr id="25" name="组合 24"/>
          <p:cNvGrpSpPr/>
          <p:nvPr/>
        </p:nvGrpSpPr>
        <p:grpSpPr>
          <a:xfrm>
            <a:off x="761256" y="2329978"/>
            <a:ext cx="397660" cy="538609"/>
            <a:chOff x="733693" y="1986947"/>
            <a:chExt cx="397660" cy="538609"/>
          </a:xfrm>
        </p:grpSpPr>
        <p:sp>
          <p:nvSpPr>
            <p:cNvPr id="26" name="椭圆 25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27" name="文本框 1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1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31" name="文本框 1"/>
          <p:cNvSpPr txBox="1">
            <a:spLocks noChangeArrowheads="1"/>
          </p:cNvSpPr>
          <p:nvPr/>
        </p:nvSpPr>
        <p:spPr bwMode="auto">
          <a:xfrm>
            <a:off x="1253672" y="2189402"/>
            <a:ext cx="10151887" cy="35548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在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算式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□ 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÷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6 = 5 …… 3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中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，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 □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里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应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填（         ）。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①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23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②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30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③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33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④ 27</a:t>
            </a:r>
            <a:endParaRPr lang="en-US" altLang="zh-CN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12" name="TextBox 19"/>
          <p:cNvSpPr txBox="1">
            <a:spLocks noChangeArrowheads="1"/>
          </p:cNvSpPr>
          <p:nvPr/>
        </p:nvSpPr>
        <p:spPr bwMode="auto">
          <a:xfrm>
            <a:off x="8464786" y="2250692"/>
            <a:ext cx="570990" cy="697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zh-CN" sz="3000" b="1" kern="100">
                <a:solidFill>
                  <a:srgbClr val="C00000"/>
                </a:solidFill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③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298511" y="951262"/>
            <a:ext cx="10088358" cy="35548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从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26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中连续减去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5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，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减（         ）次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结果才等于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①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7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②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4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③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6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④ 5</a:t>
            </a:r>
            <a:endParaRPr lang="en-US" altLang="zh-CN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733691" y="1117625"/>
            <a:ext cx="397660" cy="538609"/>
            <a:chOff x="733693" y="1986947"/>
            <a:chExt cx="397660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2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7" name="TextBox 19"/>
          <p:cNvSpPr txBox="1">
            <a:spLocks noChangeArrowheads="1"/>
          </p:cNvSpPr>
          <p:nvPr/>
        </p:nvSpPr>
        <p:spPr bwMode="auto">
          <a:xfrm>
            <a:off x="5749741" y="1017640"/>
            <a:ext cx="570990" cy="697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3000" b="1" kern="100">
                <a:solidFill>
                  <a:srgbClr val="C00000"/>
                </a:solidFill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④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298510" y="951262"/>
            <a:ext cx="10019347" cy="42473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王爷爷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用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45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个山楂穿成如下图所示的糖葫芦，穿到最后发现剩下的山楂不够再穿一串糖葫芦了，再添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上（         ）个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山楂就可以再穿一串糖葫芦了。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①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3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②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4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③ 5</a:t>
            </a:r>
            <a:endParaRPr lang="en-US" altLang="zh-CN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733691" y="1117625"/>
            <a:ext cx="397660" cy="538609"/>
            <a:chOff x="733693" y="1986947"/>
            <a:chExt cx="397660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3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4" name="TextBox 19"/>
          <p:cNvSpPr txBox="1">
            <a:spLocks noChangeArrowheads="1"/>
          </p:cNvSpPr>
          <p:nvPr/>
        </p:nvSpPr>
        <p:spPr bwMode="auto">
          <a:xfrm>
            <a:off x="9672485" y="1656234"/>
            <a:ext cx="570990" cy="697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3000" b="1" kern="100">
                <a:solidFill>
                  <a:srgbClr val="C00000"/>
                </a:solidFill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②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137351" y="2567257"/>
            <a:ext cx="691383" cy="20400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298510" y="951262"/>
            <a:ext cx="10502426" cy="2862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【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新考法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】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下面所在位置表示的数是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算式（         ）的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余数。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① 26÷4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②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53÷8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③ 80÷9</a:t>
            </a:r>
            <a:endParaRPr lang="en-US" altLang="zh-CN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733691" y="1117625"/>
            <a:ext cx="397660" cy="538609"/>
            <a:chOff x="733693" y="1986947"/>
            <a:chExt cx="397660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4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4" name="TextBox 19"/>
          <p:cNvSpPr txBox="1">
            <a:spLocks noChangeArrowheads="1"/>
          </p:cNvSpPr>
          <p:nvPr/>
        </p:nvSpPr>
        <p:spPr bwMode="auto">
          <a:xfrm>
            <a:off x="8819294" y="959055"/>
            <a:ext cx="570990" cy="697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3000" b="1" kern="100">
                <a:solidFill>
                  <a:srgbClr val="C00000"/>
                </a:solidFill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②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11282" y="2364429"/>
            <a:ext cx="5763731" cy="7097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298510" y="951262"/>
            <a:ext cx="10071105" cy="42473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【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新角度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】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如图，四个小朋友从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开始按顺序轮流报数，一直报下去。下面的四个数中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，（         ）是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冬冬报的。􀑀 </a:t>
            </a:r>
            <a:endParaRPr lang="en-US" altLang="zh-CN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①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20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②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21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③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22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④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23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733691" y="1117625"/>
            <a:ext cx="397660" cy="538609"/>
            <a:chOff x="733693" y="1986947"/>
            <a:chExt cx="397660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5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4" name="TextBox 19"/>
          <p:cNvSpPr txBox="1">
            <a:spLocks noChangeArrowheads="1"/>
          </p:cNvSpPr>
          <p:nvPr/>
        </p:nvSpPr>
        <p:spPr bwMode="auto">
          <a:xfrm>
            <a:off x="7050055" y="1656234"/>
            <a:ext cx="570990" cy="697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3000" b="1" kern="100" smtClean="0">
                <a:solidFill>
                  <a:srgbClr val="C00000"/>
                </a:solidFill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②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704956" y="3074920"/>
            <a:ext cx="5689533" cy="1786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298510" y="951262"/>
            <a:ext cx="10502426" cy="42473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红星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小学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25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名同学乘车去参加科技活动，每辆车限乘客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4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人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，最少需要（         ）辆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车。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①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6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②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5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③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7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④ 4</a:t>
            </a:r>
            <a:endParaRPr lang="en-US" altLang="zh-CN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733691" y="1117625"/>
            <a:ext cx="397660" cy="538609"/>
            <a:chOff x="733693" y="1986947"/>
            <a:chExt cx="397660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6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4" name="TextBox 19"/>
          <p:cNvSpPr txBox="1">
            <a:spLocks noChangeArrowheads="1"/>
          </p:cNvSpPr>
          <p:nvPr/>
        </p:nvSpPr>
        <p:spPr bwMode="auto">
          <a:xfrm>
            <a:off x="3478720" y="1713387"/>
            <a:ext cx="657552" cy="7058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zh-CN" sz="3000" b="1" kern="100" smtClean="0">
                <a:solidFill>
                  <a:srgbClr val="C00000"/>
                </a:solidFill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③</a:t>
            </a:r>
            <a:r>
              <a:rPr lang="zh-CN" altLang="en-US" sz="3000" b="1" kern="100" smtClean="0">
                <a:solidFill>
                  <a:srgbClr val="C00000"/>
                </a:solidFill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298510" y="951262"/>
            <a:ext cx="10502426" cy="49398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学校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买来一些羽毛球，羽毛球的个数在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25 ~ 35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之间，如果平均分给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4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个班，还剩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个；如果平均分给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6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个班，也还剩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个。这些羽毛球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有（         ）个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①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24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②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26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③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28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④ 32</a:t>
            </a:r>
            <a:endParaRPr lang="en-US" altLang="zh-CN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733691" y="1117625"/>
            <a:ext cx="397660" cy="538609"/>
            <a:chOff x="733693" y="1986947"/>
            <a:chExt cx="397660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7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4" name="TextBox 19"/>
          <p:cNvSpPr txBox="1">
            <a:spLocks noChangeArrowheads="1"/>
          </p:cNvSpPr>
          <p:nvPr/>
        </p:nvSpPr>
        <p:spPr bwMode="auto">
          <a:xfrm>
            <a:off x="4220590" y="2362068"/>
            <a:ext cx="657552" cy="7058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3000" b="1" kern="100">
                <a:solidFill>
                  <a:srgbClr val="C00000"/>
                </a:solidFill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② 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298510" y="951262"/>
            <a:ext cx="10502426" cy="49398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[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漳平市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]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同同有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22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元钱，一本笔记本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4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元，她最多能买几本这样的笔记本？关于竖式中圈起来的部分，下列说法正确的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是（         ）。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① 同同有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20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元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②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买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4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本笔记本花去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20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元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③ 买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5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本笔记本花去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20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元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④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剩下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20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元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733691" y="1117625"/>
            <a:ext cx="397660" cy="538609"/>
            <a:chOff x="733693" y="1986947"/>
            <a:chExt cx="397660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8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4" name="TextBox 19"/>
          <p:cNvSpPr txBox="1">
            <a:spLocks noChangeArrowheads="1"/>
          </p:cNvSpPr>
          <p:nvPr/>
        </p:nvSpPr>
        <p:spPr bwMode="auto">
          <a:xfrm>
            <a:off x="2288273" y="2353413"/>
            <a:ext cx="570990" cy="697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zh-CN" sz="3000" b="1" kern="100">
                <a:solidFill>
                  <a:srgbClr val="C00000"/>
                </a:solidFill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③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736043" y="2798105"/>
            <a:ext cx="1730073" cy="18139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"/>
          <p:cNvSpPr txBox="1">
            <a:spLocks noChangeArrowheads="1"/>
          </p:cNvSpPr>
          <p:nvPr/>
        </p:nvSpPr>
        <p:spPr bwMode="auto">
          <a:xfrm>
            <a:off x="1243992" y="888490"/>
            <a:ext cx="10387714" cy="7053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ts val="5540"/>
              </a:lnSpc>
            </a:pPr>
            <a:r>
              <a:rPr lang="zh-CN" altLang="en-US" sz="295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认真审题，填一填。（第</a:t>
            </a:r>
            <a:r>
              <a:rPr lang="en-US" altLang="zh-CN" sz="295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4 </a:t>
            </a:r>
            <a:r>
              <a:rPr lang="zh-CN" altLang="en-US" sz="295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小题</a:t>
            </a:r>
            <a:r>
              <a:rPr lang="en-US" altLang="zh-CN" sz="295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4 </a:t>
            </a:r>
            <a:r>
              <a:rPr lang="zh-CN" altLang="en-US" sz="295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分，其余每空</a:t>
            </a:r>
            <a:r>
              <a:rPr lang="en-US" altLang="zh-CN" sz="295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1 </a:t>
            </a:r>
            <a:r>
              <a:rPr lang="zh-CN" altLang="en-US" sz="295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分，共</a:t>
            </a:r>
            <a:r>
              <a:rPr lang="en-US" altLang="zh-CN" sz="295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23 </a:t>
            </a:r>
            <a:r>
              <a:rPr lang="zh-CN" altLang="en-US" sz="295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分）</a:t>
            </a:r>
            <a:endParaRPr lang="en-US" altLang="zh-CN" sz="2800" b="1">
              <a:solidFill>
                <a:schemeClr val="accent1"/>
              </a:solidFill>
              <a:latin typeface="Times New Roman" panose="02020603050405020304" charset="0"/>
              <a:sym typeface="Times New Roman" panose="02020603050405020304" charset="0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710198" y="1702185"/>
            <a:ext cx="397660" cy="538609"/>
            <a:chOff x="733693" y="1986947"/>
            <a:chExt cx="397660" cy="538609"/>
          </a:xfrm>
        </p:grpSpPr>
        <p:sp>
          <p:nvSpPr>
            <p:cNvPr id="19" name="椭圆 1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20" name="文本框 1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1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grpSp>
        <p:nvGrpSpPr>
          <p:cNvPr id="26" name="组合 25"/>
          <p:cNvGrpSpPr/>
          <p:nvPr/>
        </p:nvGrpSpPr>
        <p:grpSpPr>
          <a:xfrm>
            <a:off x="681872" y="1052303"/>
            <a:ext cx="496884" cy="530915"/>
            <a:chOff x="709497" y="1368342"/>
            <a:chExt cx="496884" cy="530915"/>
          </a:xfrm>
        </p:grpSpPr>
        <p:sp>
          <p:nvSpPr>
            <p:cNvPr id="27" name="圆角矩形 26"/>
            <p:cNvSpPr/>
            <p:nvPr/>
          </p:nvSpPr>
          <p:spPr>
            <a:xfrm>
              <a:off x="737823" y="1413952"/>
              <a:ext cx="432000" cy="432000"/>
            </a:xfrm>
            <a:prstGeom prst="round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28" name="文本框 27"/>
            <p:cNvSpPr txBox="1"/>
            <p:nvPr/>
          </p:nvSpPr>
          <p:spPr>
            <a:xfrm>
              <a:off x="709497" y="1368342"/>
              <a:ext cx="496884" cy="5309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50" b="1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二</a:t>
              </a:r>
              <a:endParaRPr kumimoji="1" lang="zh-CN" altLang="en-US" sz="2850">
                <a:solidFill>
                  <a:schemeClr val="bg1"/>
                </a:solidFill>
              </a:endParaRPr>
            </a:p>
          </p:txBody>
        </p:sp>
      </p:grpSp>
      <p:sp>
        <p:nvSpPr>
          <p:cNvPr id="11" name="文本框 1"/>
          <p:cNvSpPr txBox="1">
            <a:spLocks noChangeArrowheads="1"/>
          </p:cNvSpPr>
          <p:nvPr/>
        </p:nvSpPr>
        <p:spPr bwMode="auto">
          <a:xfrm>
            <a:off x="1270832" y="1561999"/>
            <a:ext cx="10151887" cy="30931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endParaRPr lang="en-US" altLang="zh-CN" sz="4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17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个 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   ，每（         ）个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放一盘，放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了（         ）盘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，还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剩（         ）个；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17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个 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   ，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放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在（         ）个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盘子里，平均每盘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放（         ）个，还剩（         ）个。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25" name="TextBox 19"/>
          <p:cNvSpPr txBox="1">
            <a:spLocks noChangeArrowheads="1"/>
          </p:cNvSpPr>
          <p:nvPr/>
        </p:nvSpPr>
        <p:spPr bwMode="auto">
          <a:xfrm>
            <a:off x="4449342" y="2591506"/>
            <a:ext cx="377026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3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58297" y="1702185"/>
            <a:ext cx="8976955" cy="60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74218" y="2591506"/>
            <a:ext cx="663541" cy="6048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37855" y="3333378"/>
            <a:ext cx="663541" cy="6048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TextBox 19"/>
          <p:cNvSpPr txBox="1">
            <a:spLocks noChangeArrowheads="1"/>
          </p:cNvSpPr>
          <p:nvPr/>
        </p:nvSpPr>
        <p:spPr bwMode="auto">
          <a:xfrm>
            <a:off x="8848813" y="2591506"/>
            <a:ext cx="377026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5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7" name="TextBox 19"/>
          <p:cNvSpPr txBox="1">
            <a:spLocks noChangeArrowheads="1"/>
          </p:cNvSpPr>
          <p:nvPr/>
        </p:nvSpPr>
        <p:spPr bwMode="auto">
          <a:xfrm>
            <a:off x="2085705" y="3285657"/>
            <a:ext cx="377026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2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8" name="TextBox 19"/>
          <p:cNvSpPr txBox="1">
            <a:spLocks noChangeArrowheads="1"/>
          </p:cNvSpPr>
          <p:nvPr/>
        </p:nvSpPr>
        <p:spPr bwMode="auto">
          <a:xfrm>
            <a:off x="7158036" y="3310629"/>
            <a:ext cx="377026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5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1" name="TextBox 19"/>
          <p:cNvSpPr txBox="1">
            <a:spLocks noChangeArrowheads="1"/>
          </p:cNvSpPr>
          <p:nvPr/>
        </p:nvSpPr>
        <p:spPr bwMode="auto">
          <a:xfrm>
            <a:off x="2749246" y="3938198"/>
            <a:ext cx="377026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3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2" name="TextBox 19"/>
          <p:cNvSpPr txBox="1">
            <a:spLocks noChangeArrowheads="1"/>
          </p:cNvSpPr>
          <p:nvPr/>
        </p:nvSpPr>
        <p:spPr bwMode="auto">
          <a:xfrm>
            <a:off x="5969748" y="3933639"/>
            <a:ext cx="377026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2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16" grpId="0"/>
      <p:bldP spid="17" grpId="0"/>
      <p:bldP spid="18" grpId="0"/>
      <p:bldP spid="21" grpId="0"/>
      <p:bldP spid="2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298513" y="1123504"/>
            <a:ext cx="9881322" cy="1477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在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算式△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÷ □ = 8……7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中，□最小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是（         ），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这时△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是（         ）。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733693" y="1289867"/>
            <a:ext cx="397660" cy="538609"/>
            <a:chOff x="733693" y="1986947"/>
            <a:chExt cx="397660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2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7" name="TextBox 19"/>
          <p:cNvSpPr txBox="1">
            <a:spLocks noChangeArrowheads="1"/>
          </p:cNvSpPr>
          <p:nvPr/>
        </p:nvSpPr>
        <p:spPr bwMode="auto">
          <a:xfrm>
            <a:off x="1298512" y="3311686"/>
            <a:ext cx="9225713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3000" b="1" kern="100">
                <a:solidFill>
                  <a:srgbClr val="4472C4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点拨：</a:t>
            </a:r>
            <a:r>
              <a:rPr lang="zh-CN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除数至少要比</a:t>
            </a:r>
            <a:r>
              <a:rPr lang="zh-CN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余数多</a:t>
            </a:r>
            <a:r>
              <a:rPr lang="en-US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1</a:t>
            </a:r>
            <a:r>
              <a:rPr lang="zh-CN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，</a:t>
            </a:r>
            <a:r>
              <a:rPr lang="zh-CN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所以</a:t>
            </a:r>
            <a:r>
              <a:rPr lang="zh-CN" altLang="en-US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□</a:t>
            </a:r>
            <a:r>
              <a:rPr lang="zh-CN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最小</a:t>
            </a:r>
            <a:r>
              <a:rPr lang="zh-CN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是</a:t>
            </a:r>
            <a:r>
              <a:rPr lang="en-US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8</a:t>
            </a:r>
            <a:r>
              <a:rPr lang="zh-CN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。</a:t>
            </a:r>
            <a:endParaRPr lang="zh-CN" altLang="zh-CN" sz="1050" kern="100">
              <a:effectLst/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  <p:sp>
        <p:nvSpPr>
          <p:cNvPr id="19" name="TextBox 19"/>
          <p:cNvSpPr txBox="1">
            <a:spLocks noChangeArrowheads="1"/>
          </p:cNvSpPr>
          <p:nvPr/>
        </p:nvSpPr>
        <p:spPr bwMode="auto">
          <a:xfrm>
            <a:off x="8325282" y="1163396"/>
            <a:ext cx="377026" cy="7108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8</a:t>
            </a:r>
            <a:endParaRPr lang="zh-CN" altLang="zh-CN" sz="1050" kern="100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  <p:sp>
        <p:nvSpPr>
          <p:cNvPr id="11" name="TextBox 19"/>
          <p:cNvSpPr txBox="1">
            <a:spLocks noChangeArrowheads="1"/>
          </p:cNvSpPr>
          <p:nvPr/>
        </p:nvSpPr>
        <p:spPr bwMode="auto">
          <a:xfrm>
            <a:off x="2325660" y="1934020"/>
            <a:ext cx="569387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71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9" grpId="0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298513" y="1123504"/>
            <a:ext cx="9881322" cy="2862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3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． 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（         ）里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最大能填几？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（         ） 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×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7 &lt; 36 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         8×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（         ）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&lt;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75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42 &gt;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（         ）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×6                54 &gt;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（         ）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×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9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4×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（         ）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&lt;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31 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           39 &gt;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（         ）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×5</a:t>
            </a:r>
            <a:endParaRPr lang="en-US" altLang="zh-CN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733693" y="1289867"/>
            <a:ext cx="397660" cy="538609"/>
            <a:chOff x="733693" y="1986947"/>
            <a:chExt cx="397660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3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7" name="TextBox 19"/>
          <p:cNvSpPr txBox="1">
            <a:spLocks noChangeArrowheads="1"/>
          </p:cNvSpPr>
          <p:nvPr/>
        </p:nvSpPr>
        <p:spPr bwMode="auto">
          <a:xfrm>
            <a:off x="1939627" y="2000667"/>
            <a:ext cx="377026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5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9" name="TextBox 19"/>
          <p:cNvSpPr txBox="1">
            <a:spLocks noChangeArrowheads="1"/>
          </p:cNvSpPr>
          <p:nvPr/>
        </p:nvSpPr>
        <p:spPr bwMode="auto">
          <a:xfrm>
            <a:off x="6945885" y="1828476"/>
            <a:ext cx="377026" cy="7108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9</a:t>
            </a:r>
            <a:endParaRPr lang="zh-CN" altLang="zh-CN" sz="1050" kern="100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  <p:sp>
        <p:nvSpPr>
          <p:cNvPr id="11" name="TextBox 19"/>
          <p:cNvSpPr txBox="1">
            <a:spLocks noChangeArrowheads="1"/>
          </p:cNvSpPr>
          <p:nvPr/>
        </p:nvSpPr>
        <p:spPr bwMode="auto">
          <a:xfrm>
            <a:off x="2888239" y="2554665"/>
            <a:ext cx="377026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6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2" name="TextBox 19"/>
          <p:cNvSpPr txBox="1">
            <a:spLocks noChangeArrowheads="1"/>
          </p:cNvSpPr>
          <p:nvPr/>
        </p:nvSpPr>
        <p:spPr bwMode="auto">
          <a:xfrm>
            <a:off x="7134398" y="2476246"/>
            <a:ext cx="377026" cy="7108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5</a:t>
            </a:r>
            <a:endParaRPr lang="zh-CN" altLang="zh-CN" sz="1050" kern="100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  <p:sp>
        <p:nvSpPr>
          <p:cNvPr id="13" name="TextBox 19"/>
          <p:cNvSpPr txBox="1">
            <a:spLocks noChangeArrowheads="1"/>
          </p:cNvSpPr>
          <p:nvPr/>
        </p:nvSpPr>
        <p:spPr bwMode="auto">
          <a:xfrm>
            <a:off x="2511213" y="3313258"/>
            <a:ext cx="377026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7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4" name="TextBox 19"/>
          <p:cNvSpPr txBox="1">
            <a:spLocks noChangeArrowheads="1"/>
          </p:cNvSpPr>
          <p:nvPr/>
        </p:nvSpPr>
        <p:spPr bwMode="auto">
          <a:xfrm>
            <a:off x="7134398" y="3312727"/>
            <a:ext cx="377026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7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9" grpId="0"/>
      <p:bldP spid="11" grpId="0"/>
      <p:bldP spid="12" grpId="0"/>
      <p:bldP spid="13" grpId="0"/>
      <p:bldP spid="1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https://d.book118.com/056102020233010033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等线 Light</vt:lpstr>
      <vt:lpstr>等线</vt:lpstr>
      <vt:lpstr>黑体</vt:lpstr>
      <vt:lpstr>宋体</vt:lpstr>
      <vt:lpstr>Times New Roman</vt:lpstr>
      <vt:lpstr>Office Theme</vt:lpstr>
      <vt:lpstr>PowerPoint Presentation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2024-09-02T17:34:26.130</cp:lastPrinted>
  <dcterms:created xsi:type="dcterms:W3CDTF">2024-09-02T09:34:26Z</dcterms:created>
  <dcterms:modified xsi:type="dcterms:W3CDTF">2024-09-02T09:34:28Z</dcterms:modified>
</cp:coreProperties>
</file>