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E925E3-5B09-47BB-833C-A30A836F4F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D3418-BBB5-4E64-B0B8-245F49264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19BF20-E3EE-4B61-B352-57F37D895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80180C-017D-4B7A-AA8E-14B7C8C966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BAAC19-A01F-4A23-8DC3-6B097B84A0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8AA8F2-7F38-4888-8EC4-9B5D2EC7AC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95D43F-AC3C-47D9-80D7-388E30E429D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60D344-3D0E-4B68-A03E-B36B2E0BB5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2B5CE1-6E79-49D9-93FE-09D2492106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14B5E-CF8D-4830-A5A1-7346A7C68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E9DC9-7A37-4DDF-B7B0-F41D34074F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612514021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本草抗菌抑菌活性及作用机制研究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本草抗菌抑菌活性研究概况
 本草抗菌抑菌作用机制探讨
 本草抗菌抑菌活性成分鉴定
 本草抗菌抑菌活性评价方法
 本草抗菌抑菌活性影响因素
 本草抗菌抑菌活性与临床应用
 本草抗菌抑菌活性研究展望
 本草抗菌抑菌活性研究意义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本草抗菌抑菌活性研究概况</a:t>
            </a:r>
          </a:p>
        </p:txBody>
      </p:sp>
      <p:sp>
        <p:nvSpPr>
          <p:cNvPr id="3" name="Subtitle 2"/>
          <p:cNvSpPr>
            <a:spLocks noGrp="1"/>
          </p:cNvSpPr>
          <p:nvPr>
            <p:ph type="subTitle" idx="1"/>
          </p:nvPr>
        </p:nvSpPr>
        <p:spPr/>
        <p:txBody>
          <a:bodyPr/>
          <a:lstStyle/>
          <a:p>
            <a:r>
              <a:t>本草抗菌抑菌活性及作用机制研究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本草抗菌抑菌活性研究概况</a:t>
            </a:r>
          </a:p>
        </p:txBody>
      </p:sp>
      <p:sp>
        <p:nvSpPr>
          <p:cNvPr id="3" name="Text Placeholder 2"/>
          <p:cNvSpPr>
            <a:spLocks noGrp="1"/>
          </p:cNvSpPr>
          <p:nvPr>
            <p:ph type="body" idx="1"/>
          </p:nvPr>
        </p:nvSpPr>
        <p:spPr/>
        <p:txBody>
          <a:bodyPr/>
          <a:lstStyle/>
          <a:p>
            <a:r>
              <a:t>植物源抗菌抑菌活性研究进展</a:t>
            </a:r>
          </a:p>
        </p:txBody>
      </p:sp>
      <p:sp>
        <p:nvSpPr>
          <p:cNvPr id="4" name="Content Placeholder 3"/>
          <p:cNvSpPr>
            <a:spLocks noGrp="1"/>
          </p:cNvSpPr>
          <p:nvPr>
            <p:ph sz="half" idx="2"/>
          </p:nvPr>
        </p:nvSpPr>
        <p:spPr/>
        <p:txBody>
          <a:bodyPr/>
          <a:lstStyle/>
          <a:p>
            <a:r>
              <a:t>1. 姜科植物中发现的姜黄素和姜辣素具有广泛的抗菌活性，对多种革兰氏阳性菌和革兰氏阴性菌均有抑制作用。</a:t>
            </a:r>
          </a:p>
          <a:p>
            <a:r>
              <a:t>2. 芸香科植物中发现的黄酮类化合物具有抗菌活性，对金黄色葡萄球菌、大肠杆菌等细菌有较好的抑制作用。</a:t>
            </a:r>
          </a:p>
          <a:p>
            <a:r>
              <a:t>3. 十字花科植物中发现的异硫氰酸酯具有抗菌活性，对大肠杆菌、沙门氏菌等细菌有较好的抑制作用。</a:t>
            </a:r>
          </a:p>
        </p:txBody>
      </p:sp>
      <p:sp>
        <p:nvSpPr>
          <p:cNvPr id="5" name="Text Placeholder 4"/>
          <p:cNvSpPr>
            <a:spLocks noGrp="1"/>
          </p:cNvSpPr>
          <p:nvPr>
            <p:ph type="body" idx="3"/>
          </p:nvPr>
        </p:nvSpPr>
        <p:spPr/>
        <p:txBody>
          <a:bodyPr/>
          <a:lstStyle/>
          <a:p>
            <a:r>
              <a:t>动物源抗菌抑菌活性研究进展</a:t>
            </a:r>
          </a:p>
        </p:txBody>
      </p:sp>
      <p:sp>
        <p:nvSpPr>
          <p:cNvPr id="6" name="Content Placeholder 5"/>
          <p:cNvSpPr>
            <a:spLocks noGrp="1"/>
          </p:cNvSpPr>
          <p:nvPr>
            <p:ph sz="half" idx="4"/>
          </p:nvPr>
        </p:nvSpPr>
        <p:spPr/>
        <p:txBody>
          <a:bodyPr/>
          <a:lstStyle/>
          <a:p>
            <a:r>
              <a:t>1. 海洋生物中发现的海鞘肽具有抗菌活性，对大肠杆菌、金黄色葡萄球菌等细菌有较好的抑制作用。</a:t>
            </a:r>
          </a:p>
          <a:p>
            <a:r>
              <a:t>2. 昆虫中发现的抗菌肽具有抗菌活性，对大肠杆菌、沙门氏菌等细菌有较好的抑制作用。</a:t>
            </a:r>
          </a:p>
          <a:p>
            <a:r>
              <a:t>3. 爬行动物中发现的蛇毒肽具有抗菌活性，对金黄色葡萄球菌、大肠杆菌等细菌有较好的抑制作用。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本草抗菌抑菌活性研究概况</a:t>
            </a:r>
          </a:p>
        </p:txBody>
      </p:sp>
      <p:sp>
        <p:nvSpPr>
          <p:cNvPr id="3" name="Text Placeholder 2"/>
          <p:cNvSpPr>
            <a:spLocks noGrp="1"/>
          </p:cNvSpPr>
          <p:nvPr>
            <p:ph type="body" idx="1"/>
          </p:nvPr>
        </p:nvSpPr>
        <p:spPr/>
        <p:txBody>
          <a:bodyPr/>
          <a:lstStyle/>
          <a:p>
            <a:r>
              <a:t>微生物源抗菌抑菌活性研究进展</a:t>
            </a:r>
          </a:p>
        </p:txBody>
      </p:sp>
      <p:sp>
        <p:nvSpPr>
          <p:cNvPr id="4" name="Content Placeholder 3"/>
          <p:cNvSpPr>
            <a:spLocks noGrp="1"/>
          </p:cNvSpPr>
          <p:nvPr>
            <p:ph sz="half" idx="2"/>
          </p:nvPr>
        </p:nvSpPr>
        <p:spPr/>
        <p:txBody>
          <a:bodyPr/>
          <a:lstStyle/>
          <a:p>
            <a:r>
              <a:t>1. 放线菌中发现的红霉素和四环素具有抗菌活性，对多种革兰氏阳性菌和革兰氏阴性菌均有抑制作用。</a:t>
            </a:r>
          </a:p>
          <a:p>
            <a:r>
              <a:t>2. 青霉菌中发现的青霉素具有抗菌活性，对金黄色葡萄球菌、大肠杆菌等细菌有较好的抑制作用。</a:t>
            </a:r>
          </a:p>
          <a:p>
            <a:r>
              <a:t>3. 链霉菌中发现的链霉素具有抗菌活性，对结核分枝杆菌、大肠杆菌等细菌有较好的抑制作用。</a:t>
            </a:r>
          </a:p>
        </p:txBody>
      </p:sp>
      <p:sp>
        <p:nvSpPr>
          <p:cNvPr id="5" name="Text Placeholder 4"/>
          <p:cNvSpPr>
            <a:spLocks noGrp="1"/>
          </p:cNvSpPr>
          <p:nvPr>
            <p:ph type="body" idx="3"/>
          </p:nvPr>
        </p:nvSpPr>
        <p:spPr/>
        <p:txBody>
          <a:bodyPr/>
          <a:lstStyle/>
          <a:p>
            <a:r>
              <a:t>矿物源抗菌抑菌活性研究进展</a:t>
            </a:r>
          </a:p>
        </p:txBody>
      </p:sp>
      <p:sp>
        <p:nvSpPr>
          <p:cNvPr id="6" name="Content Placeholder 5"/>
          <p:cNvSpPr>
            <a:spLocks noGrp="1"/>
          </p:cNvSpPr>
          <p:nvPr>
            <p:ph sz="half" idx="4"/>
          </p:nvPr>
        </p:nvSpPr>
        <p:spPr/>
        <p:txBody>
          <a:bodyPr/>
          <a:lstStyle/>
          <a:p>
            <a:r>
              <a:t>1. 银具有抗菌活性，对多种革兰氏阳性菌和革兰氏阴性菌均有抑制作用。</a:t>
            </a:r>
          </a:p>
          <a:p>
            <a:r>
              <a:t>2. 铜具有抗菌活性，对金黄色葡萄球菌、大肠杆菌等细菌有较好的抑制作用。</a:t>
            </a:r>
          </a:p>
          <a:p>
            <a:r>
              <a:t>3. 锌具有抗菌活性，对大肠杆菌、沙门氏菌等细菌有较好的抑制作用。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本草抗菌抑菌活性研究概况</a:t>
            </a:r>
          </a:p>
        </p:txBody>
      </p:sp>
      <p:sp>
        <p:nvSpPr>
          <p:cNvPr id="3" name="Text Placeholder 2"/>
          <p:cNvSpPr>
            <a:spLocks noGrp="1"/>
          </p:cNvSpPr>
          <p:nvPr>
            <p:ph type="body" idx="1"/>
          </p:nvPr>
        </p:nvSpPr>
        <p:spPr/>
        <p:txBody>
          <a:bodyPr/>
          <a:lstStyle/>
          <a:p>
            <a:r>
              <a:t>化学合成抗菌抑菌活性研究进展</a:t>
            </a:r>
          </a:p>
        </p:txBody>
      </p:sp>
      <p:sp>
        <p:nvSpPr>
          <p:cNvPr id="4" name="Content Placeholder 3"/>
          <p:cNvSpPr>
            <a:spLocks noGrp="1"/>
          </p:cNvSpPr>
          <p:nvPr>
            <p:ph sz="half" idx="2"/>
          </p:nvPr>
        </p:nvSpPr>
        <p:spPr/>
        <p:txBody>
          <a:bodyPr/>
          <a:lstStyle/>
          <a:p>
            <a:r>
              <a:t>1. 喹诺酮类抗生素具有抗菌活性，对多种革兰氏阳性菌和革兰氏阴性菌均有抑制作用。</a:t>
            </a:r>
          </a:p>
          <a:p>
            <a:r>
              <a:t>2. 大环内酯类抗生素具有抗菌活性，对金黄色葡萄球菌、大肠杆菌等细菌有较好的抑制作用。</a:t>
            </a:r>
          </a:p>
          <a:p>
            <a:r>
              <a:t>3. β-内酰胺类抗生素具有抗菌活性，对肺炎链球菌、脑膜炎奈瑟菌等细菌有较好的抑制作用。</a:t>
            </a:r>
          </a:p>
        </p:txBody>
      </p:sp>
      <p:sp>
        <p:nvSpPr>
          <p:cNvPr id="5" name="Text Placeholder 4"/>
          <p:cNvSpPr>
            <a:spLocks noGrp="1"/>
          </p:cNvSpPr>
          <p:nvPr>
            <p:ph type="body" idx="3"/>
          </p:nvPr>
        </p:nvSpPr>
        <p:spPr/>
        <p:txBody>
          <a:bodyPr/>
          <a:lstStyle/>
          <a:p>
            <a:r>
              <a:t>抗菌抑菌活性研究展望</a:t>
            </a:r>
          </a:p>
        </p:txBody>
      </p:sp>
      <p:sp>
        <p:nvSpPr>
          <p:cNvPr id="6" name="Content Placeholder 5"/>
          <p:cNvSpPr>
            <a:spLocks noGrp="1"/>
          </p:cNvSpPr>
          <p:nvPr>
            <p:ph sz="half" idx="4"/>
          </p:nvPr>
        </p:nvSpPr>
        <p:spPr/>
        <p:txBody>
          <a:bodyPr/>
          <a:lstStyle/>
          <a:p>
            <a:r>
              <a:t>1. 开发天然产物来源的新型抗菌抑菌剂，以应对细菌耐药性的不断增强。</a:t>
            </a:r>
          </a:p>
          <a:p>
            <a:r>
              <a:t>2. 研究抗菌抑菌剂的作用机制，为开发新的抗菌抑菌剂提供理论基础。</a:t>
            </a:r>
          </a:p>
          <a:p>
            <a:r>
              <a:t>3. 探索抗菌抑菌剂的临床应用，为治疗感染性疾病提供新的手段。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本草抗菌抑菌作用机制探讨</a:t>
            </a:r>
          </a:p>
        </p:txBody>
      </p:sp>
      <p:sp>
        <p:nvSpPr>
          <p:cNvPr id="3" name="Subtitle 2"/>
          <p:cNvSpPr>
            <a:spLocks noGrp="1"/>
          </p:cNvSpPr>
          <p:nvPr>
            <p:ph type="subTitle" idx="1"/>
          </p:nvPr>
        </p:nvSpPr>
        <p:spPr/>
        <p:txBody>
          <a:bodyPr/>
          <a:lstStyle/>
          <a:p>
            <a:r>
              <a:t>本草抗菌抑菌活性及作用机制研究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本草抗菌抑菌作用机制探讨</a:t>
            </a:r>
          </a:p>
        </p:txBody>
      </p:sp>
      <p:sp>
        <p:nvSpPr>
          <p:cNvPr id="3" name="Text Placeholder 2"/>
          <p:cNvSpPr>
            <a:spLocks noGrp="1"/>
          </p:cNvSpPr>
          <p:nvPr>
            <p:ph type="body" idx="1"/>
          </p:nvPr>
        </p:nvSpPr>
        <p:spPr/>
        <p:txBody>
          <a:bodyPr/>
          <a:lstStyle/>
          <a:p>
            <a:r>
              <a:t>本草中抗菌抑菌活性成分的研究</a:t>
            </a:r>
          </a:p>
        </p:txBody>
      </p:sp>
      <p:sp>
        <p:nvSpPr>
          <p:cNvPr id="4" name="Content Placeholder 3"/>
          <p:cNvSpPr>
            <a:spLocks noGrp="1"/>
          </p:cNvSpPr>
          <p:nvPr>
            <p:ph sz="half" idx="2"/>
          </p:nvPr>
        </p:nvSpPr>
        <p:spPr/>
        <p:txBody>
          <a:bodyPr/>
          <a:lstStyle/>
          <a:p>
            <a:r>
              <a:t>1. 多糖：多糖是本草中重要的抗菌抑菌活性成分之一，如灵芝多糖、银杏叶多糖等。这些多糖具有广谱抗菌活性，对革兰氏阳性菌、革兰氏阴性菌、真菌等均有抑制作用。</a:t>
            </a:r>
          </a:p>
          <a:p>
            <a:r>
              <a:t>2. 黄酮类化合物：黄酮类化合物也是本草中重要的抗菌抑菌活性成分之一，如黄酮类化合物、黄酮类化合物等。这些黄酮类化合物具有广谱抗菌活性，对革兰氏阳性菌、革兰氏阴性菌、真菌等均有抑制作用。</a:t>
            </a:r>
          </a:p>
          <a:p>
            <a:r>
              <a:t>3. 萜类化合物：萜类化合物是本草中重要的抗菌抑菌活性成分之一，如橄榄萜类化合物、茶树精油等。这些萜类化合物具有广谱抗菌活性，对革兰氏阳性菌、革兰氏阴性菌、真菌等均有抑制作用。</a:t>
            </a:r>
          </a:p>
        </p:txBody>
      </p:sp>
      <p:sp>
        <p:nvSpPr>
          <p:cNvPr id="5" name="Text Placeholder 4"/>
          <p:cNvSpPr>
            <a:spLocks noGrp="1"/>
          </p:cNvSpPr>
          <p:nvPr>
            <p:ph type="body" idx="3"/>
          </p:nvPr>
        </p:nvSpPr>
        <p:spPr/>
        <p:txBody>
          <a:bodyPr/>
          <a:lstStyle/>
          <a:p>
            <a:r>
              <a:t>本草抗菌抑菌作用机制的研究</a:t>
            </a:r>
          </a:p>
        </p:txBody>
      </p:sp>
      <p:sp>
        <p:nvSpPr>
          <p:cNvPr id="6" name="Content Placeholder 5"/>
          <p:cNvSpPr>
            <a:spLocks noGrp="1"/>
          </p:cNvSpPr>
          <p:nvPr>
            <p:ph sz="half" idx="4"/>
          </p:nvPr>
        </p:nvSpPr>
        <p:spPr/>
        <p:txBody>
          <a:bodyPr/>
          <a:lstStyle/>
          <a:p>
            <a:r>
              <a:t>1. 干扰细菌细胞膜结构和功能：本草中的抗菌抑菌活性成分可以通过干扰细菌细胞膜结构和功能来抑制细菌的生长，如破坏细菌细胞膜的完整性、抑制细菌细胞膜的流动性、抑制细菌细胞膜的转运功能等。</a:t>
            </a:r>
          </a:p>
          <a:p>
            <a:r>
              <a:t>2. 抑制细菌蛋白质合成：本草中的抗菌抑菌活性成分可以通过抑制细菌蛋白质合成来抑制细菌的生长，如抑制细菌DNA合成、抑制细菌RNA合成、抑制细菌蛋白质合成等。</a:t>
            </a:r>
          </a:p>
          <a:p>
            <a:r>
              <a:t>3. 损伤细菌核酸：本草中的抗菌抑菌活性成分可以通过损伤细菌核酸来抑制细菌的生长，如损伤细菌DNA、损伤细菌RNA等。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本草抗菌抑菌活性成分鉴定</a:t>
            </a:r>
          </a:p>
        </p:txBody>
      </p:sp>
      <p:sp>
        <p:nvSpPr>
          <p:cNvPr id="3" name="Subtitle 2"/>
          <p:cNvSpPr>
            <a:spLocks noGrp="1"/>
          </p:cNvSpPr>
          <p:nvPr>
            <p:ph type="subTitle" idx="1"/>
          </p:nvPr>
        </p:nvSpPr>
        <p:spPr/>
        <p:txBody>
          <a:bodyPr/>
          <a:lstStyle/>
          <a:p>
            <a:r>
              <a:t>本草抗菌抑菌活性及作用机制研究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本草抗菌抑菌活性成分鉴定</a:t>
            </a:r>
          </a:p>
        </p:txBody>
      </p:sp>
      <p:sp>
        <p:nvSpPr>
          <p:cNvPr id="3" name="Text Placeholder 2"/>
          <p:cNvSpPr>
            <a:spLocks noGrp="1"/>
          </p:cNvSpPr>
          <p:nvPr>
            <p:ph type="body" idx="1"/>
          </p:nvPr>
        </p:nvSpPr>
        <p:spPr/>
        <p:txBody>
          <a:bodyPr/>
          <a:lstStyle/>
          <a:p>
            <a:r>
              <a:t>本草抗菌抑菌活性成分结构鉴定</a:t>
            </a:r>
          </a:p>
        </p:txBody>
      </p:sp>
      <p:sp>
        <p:nvSpPr>
          <p:cNvPr id="4" name="Content Placeholder 3"/>
          <p:cNvSpPr>
            <a:spLocks noGrp="1"/>
          </p:cNvSpPr>
          <p:nvPr>
            <p:ph sz="half" idx="2"/>
          </p:nvPr>
        </p:nvSpPr>
        <p:spPr/>
        <p:txBody>
          <a:bodyPr/>
          <a:lstStyle/>
          <a:p>
            <a:r>
              <a:t>1. 结构鉴定技术：概述了本草抗菌抑菌活性成分结构鉴定常用的技术，包括核磁共振（NMR）、质谱（MS）、元素分析（EA）、红外光谱（IR）和紫外-可见光谱（UV-Vis）等。</a:t>
            </a:r>
          </a:p>
          <a:p>
            <a:r>
              <a:t>2. 结构鉴定步骤：介绍了本草抗菌抑菌活性成分结构鉴定的基本步骤，包括样品制备、数据采集、数据分析和结构确证。</a:t>
            </a:r>
          </a:p>
          <a:p>
            <a:r>
              <a:t>3. 结构数据库：列举了常用的本草抗菌抑菌活性成分结构数据库，如天然产物数据库（NPAtlas）、中药成分数据库（TCMSP）和抗菌活性化合物数据库（Antibacterial Activity Compound Database）。</a:t>
            </a:r>
          </a:p>
        </p:txBody>
      </p:sp>
      <p:sp>
        <p:nvSpPr>
          <p:cNvPr id="5" name="Text Placeholder 4"/>
          <p:cNvSpPr>
            <a:spLocks noGrp="1"/>
          </p:cNvSpPr>
          <p:nvPr>
            <p:ph type="body" idx="3"/>
          </p:nvPr>
        </p:nvSpPr>
        <p:spPr/>
        <p:txBody>
          <a:bodyPr/>
          <a:lstStyle/>
          <a:p>
            <a:r>
              <a:t>本草抗菌抑菌活性成分生物活性鉴定</a:t>
            </a:r>
          </a:p>
        </p:txBody>
      </p:sp>
      <p:sp>
        <p:nvSpPr>
          <p:cNvPr id="6" name="Content Placeholder 5"/>
          <p:cNvSpPr>
            <a:spLocks noGrp="1"/>
          </p:cNvSpPr>
          <p:nvPr>
            <p:ph sz="half" idx="4"/>
          </p:nvPr>
        </p:nvSpPr>
        <p:spPr/>
        <p:txBody>
          <a:bodyPr/>
          <a:lstStyle/>
          <a:p>
            <a:r>
              <a:t>1. 体外活性鉴定：介绍了体外抗菌抑菌活性评价方法，包括琼脂扩散法、微量稀释法、纸片扩散法和生长曲线法等。</a:t>
            </a:r>
          </a:p>
          <a:p>
            <a:r>
              <a:t>2. 体内活性鉴定：概述了体内抗菌抑菌活性评价方法，包括小鼠感染模型、大鼠感染模型和斑马鱼感染模型等。</a:t>
            </a:r>
          </a:p>
          <a:p>
            <a:r>
              <a:t>3. 毒性鉴定：介绍了本草抗菌抑菌活性成分毒性评价方法，包括急性毒性试验、亚急性毒性试验和慢性毒性试验等。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本草抗菌抑菌活性成分鉴定</a:t>
            </a:r>
          </a:p>
        </p:txBody>
      </p:sp>
      <p:sp>
        <p:nvSpPr>
          <p:cNvPr id="3" name="Text Placeholder 2"/>
          <p:cNvSpPr>
            <a:spLocks noGrp="1"/>
          </p:cNvSpPr>
          <p:nvPr>
            <p:ph type="body" idx="1"/>
          </p:nvPr>
        </p:nvSpPr>
        <p:spPr/>
        <p:txBody>
          <a:bodyPr/>
          <a:lstStyle/>
          <a:p>
            <a:r>
              <a:t>本草抗菌抑菌活性成分抗菌抑菌机制研究</a:t>
            </a:r>
          </a:p>
        </p:txBody>
      </p:sp>
      <p:sp>
        <p:nvSpPr>
          <p:cNvPr id="4" name="Content Placeholder 3"/>
          <p:cNvSpPr>
            <a:spLocks noGrp="1"/>
          </p:cNvSpPr>
          <p:nvPr>
            <p:ph sz="half" idx="2"/>
          </p:nvPr>
        </p:nvSpPr>
        <p:spPr/>
        <p:txBody>
          <a:bodyPr/>
          <a:lstStyle/>
          <a:p>
            <a:r>
              <a:t>1. 作用靶点研究：阐述了本草抗菌抑菌活性成分的作用靶点研究方法，包括分子对接、体外结合试验和体内靶点验证等。</a:t>
            </a:r>
          </a:p>
          <a:p>
            <a:r>
              <a:t>2. 作用途径研究：概述了本草抗菌抑菌活性成分的作用途径研究方法，包括基因表达分析、蛋白质表达分析和代谢组学分析等。</a:t>
            </a:r>
          </a:p>
          <a:p>
            <a:r>
              <a:t>3. 耐药性研究：介绍了本草抗菌抑菌活性成分的耐药性研究方法，包括耐药菌株筛选、耐药机制鉴定和耐药性评价等。</a:t>
            </a:r>
          </a:p>
        </p:txBody>
      </p:sp>
      <p:sp>
        <p:nvSpPr>
          <p:cNvPr id="5" name="Text Placeholder 4"/>
          <p:cNvSpPr>
            <a:spLocks noGrp="1"/>
          </p:cNvSpPr>
          <p:nvPr>
            <p:ph type="body" idx="3"/>
          </p:nvPr>
        </p:nvSpPr>
        <p:spPr/>
        <p:txBody>
          <a:bodyPr/>
          <a:lstStyle/>
          <a:p>
            <a:r>
              <a:t>本草抗菌抑菌活性成分结构修饰与活性优化</a:t>
            </a:r>
          </a:p>
        </p:txBody>
      </p:sp>
      <p:sp>
        <p:nvSpPr>
          <p:cNvPr id="6" name="Content Placeholder 5"/>
          <p:cNvSpPr>
            <a:spLocks noGrp="1"/>
          </p:cNvSpPr>
          <p:nvPr>
            <p:ph sz="half" idx="4"/>
          </p:nvPr>
        </p:nvSpPr>
        <p:spPr/>
        <p:txBody>
          <a:bodyPr/>
          <a:lstStyle/>
          <a:p>
            <a:r>
              <a:t>1. 结构修饰策略：阐述了本草抗菌抑菌活性成分的结构修饰策略，包括官能团修饰、骨架修饰和杂原子引入等。</a:t>
            </a:r>
          </a:p>
          <a:p>
            <a:r>
              <a:t>2. 活性优化方法：概述了本草抗菌抑菌活性成分的活性优化方法，包括计算机辅助药物设计、组合化学和高通量筛选等。</a:t>
            </a:r>
          </a:p>
          <a:p>
            <a:r>
              <a:t>3. 药效评价：介绍了本草抗菌抑菌活性成分的药效评价方法，包括体外药效评价和体内药效评价。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本草抗菌抑菌活性成分鉴定</a:t>
            </a:r>
          </a:p>
        </p:txBody>
      </p:sp>
      <p:sp>
        <p:nvSpPr>
          <p:cNvPr id="3" name="Text Placeholder 2"/>
          <p:cNvSpPr>
            <a:spLocks noGrp="1"/>
          </p:cNvSpPr>
          <p:nvPr>
            <p:ph type="body" idx="1"/>
          </p:nvPr>
        </p:nvSpPr>
        <p:spPr/>
        <p:txBody>
          <a:bodyPr/>
          <a:lstStyle/>
          <a:p>
            <a:r>
              <a:t>本草抗菌抑菌活性成分药理毒理研究</a:t>
            </a:r>
          </a:p>
        </p:txBody>
      </p:sp>
      <p:sp>
        <p:nvSpPr>
          <p:cNvPr id="4" name="Content Placeholder 3"/>
          <p:cNvSpPr>
            <a:spLocks noGrp="1"/>
          </p:cNvSpPr>
          <p:nvPr>
            <p:ph sz="half" idx="2"/>
          </p:nvPr>
        </p:nvSpPr>
        <p:spPr/>
        <p:txBody>
          <a:bodyPr/>
          <a:lstStyle/>
          <a:p>
            <a:r>
              <a:t>1. 药代动力学研究：阐述了本草抗菌抑菌活性成分的药代动力学研究方法，包括药物吸收、分布、代谢和排泄等。</a:t>
            </a:r>
          </a:p>
          <a:p>
            <a:r>
              <a:t>2. 药效毒理研究：概述了本草抗菌抑菌活性成分的药效毒理研究方法，包括急性毒性试验、亚急性毒性试验和慢性毒性试验等。</a:t>
            </a:r>
          </a:p>
          <a:p>
            <a:r>
              <a:t>3. 安全性评价：介绍了本草抗菌抑菌活性成分的安全性评价方法，包括致突变性试验、致癌性试验和生殖毒性试验等。</a:t>
            </a:r>
          </a:p>
        </p:txBody>
      </p:sp>
      <p:sp>
        <p:nvSpPr>
          <p:cNvPr id="5" name="Text Placeholder 4"/>
          <p:cNvSpPr>
            <a:spLocks noGrp="1"/>
          </p:cNvSpPr>
          <p:nvPr>
            <p:ph type="body" idx="3"/>
          </p:nvPr>
        </p:nvSpPr>
        <p:spPr/>
        <p:txBody>
          <a:bodyPr/>
          <a:lstStyle/>
          <a:p>
            <a:r>
              <a:t>本草抗菌抑菌活性成分应用前景</a:t>
            </a:r>
          </a:p>
        </p:txBody>
      </p:sp>
      <p:sp>
        <p:nvSpPr>
          <p:cNvPr id="6" name="Content Placeholder 5"/>
          <p:cNvSpPr>
            <a:spLocks noGrp="1"/>
          </p:cNvSpPr>
          <p:nvPr>
            <p:ph sz="half" idx="4"/>
          </p:nvPr>
        </p:nvSpPr>
        <p:spPr/>
        <p:txBody>
          <a:bodyPr/>
          <a:lstStyle/>
          <a:p>
            <a:r>
              <a:t>1. 新药研发：阐述了本草抗菌抑菌活性成分在新药研发中的应用前景，包括抗生素、抗真菌剂和抗病毒剂等。</a:t>
            </a:r>
          </a:p>
          <a:p>
            <a:r>
              <a:t>2. 功能食品开发：概述了本草抗菌抑菌活性成分在功能食品开发中的应用前景，包括保健品、膳食补充剂和益生菌等。</a:t>
            </a:r>
          </a:p>
          <a:p>
            <a:r>
              <a:t>3. 农业应用：介绍了本草抗菌抑菌活性成分在农业中的应用前景，包括农药、杀菌剂和除草剂等。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本草抗菌抑菌活性评价方法</a:t>
            </a:r>
          </a:p>
        </p:txBody>
      </p:sp>
      <p:sp>
        <p:nvSpPr>
          <p:cNvPr id="3" name="Subtitle 2"/>
          <p:cNvSpPr>
            <a:spLocks noGrp="1"/>
          </p:cNvSpPr>
          <p:nvPr>
            <p:ph type="subTitle" idx="1"/>
          </p:nvPr>
        </p:nvSpPr>
        <p:spPr/>
        <p:txBody>
          <a:bodyPr/>
          <a:lstStyle/>
          <a:p>
            <a:r>
              <a:t>本草抗菌抑菌活性及作用机制研究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本草抗菌抑菌活性评价方法</a:t>
            </a:r>
          </a:p>
        </p:txBody>
      </p:sp>
      <p:sp>
        <p:nvSpPr>
          <p:cNvPr id="3" name="Text Placeholder 2"/>
          <p:cNvSpPr>
            <a:spLocks noGrp="1"/>
          </p:cNvSpPr>
          <p:nvPr>
            <p:ph type="body" idx="1"/>
          </p:nvPr>
        </p:nvSpPr>
        <p:spPr/>
        <p:txBody>
          <a:bodyPr/>
          <a:lstStyle/>
          <a:p>
            <a:r>
              <a:t>微生物抑菌试验</a:t>
            </a:r>
          </a:p>
        </p:txBody>
      </p:sp>
      <p:sp>
        <p:nvSpPr>
          <p:cNvPr id="4" name="Content Placeholder 3"/>
          <p:cNvSpPr>
            <a:spLocks noGrp="1"/>
          </p:cNvSpPr>
          <p:nvPr>
            <p:ph sz="half" idx="2"/>
          </p:nvPr>
        </p:nvSpPr>
        <p:spPr/>
        <p:txBody>
          <a:bodyPr/>
          <a:lstStyle/>
          <a:p>
            <a:r>
              <a:t>1. 平板划线法：将待测药物溶液或提取物滴加到琼脂培养基表面，划线接种待测微生物，通过观察菌落的生长情况判断抑菌效果。</a:t>
            </a:r>
          </a:p>
          <a:p>
            <a:r>
              <a:t>2. 纸片扩散法：将待测药物溶液或提取物浸渍到滤纸片上，放在接种了待测微生物的琼脂培养基表面，通过观察滤纸片周围菌落的生长情况判断抑菌效果。</a:t>
            </a:r>
          </a:p>
          <a:p>
            <a:r>
              <a:t>3. 孔板稀释法：将待测药物溶液或提取物按一定浓度梯度分别加入到微孔板中，接种待测微生物，通过观察微孔板中微生物的生长情况判断抑菌效果。</a:t>
            </a:r>
          </a:p>
        </p:txBody>
      </p:sp>
      <p:sp>
        <p:nvSpPr>
          <p:cNvPr id="5" name="Text Placeholder 4"/>
          <p:cNvSpPr>
            <a:spLocks noGrp="1"/>
          </p:cNvSpPr>
          <p:nvPr>
            <p:ph type="body" idx="3"/>
          </p:nvPr>
        </p:nvSpPr>
        <p:spPr/>
        <p:txBody>
          <a:bodyPr/>
          <a:lstStyle/>
          <a:p>
            <a:r>
              <a:t>微生物抑菌活性评价指标</a:t>
            </a:r>
          </a:p>
        </p:txBody>
      </p:sp>
      <p:sp>
        <p:nvSpPr>
          <p:cNvPr id="6" name="Content Placeholder 5"/>
          <p:cNvSpPr>
            <a:spLocks noGrp="1"/>
          </p:cNvSpPr>
          <p:nvPr>
            <p:ph sz="half" idx="4"/>
          </p:nvPr>
        </p:nvSpPr>
        <p:spPr/>
        <p:txBody>
          <a:bodyPr/>
          <a:lstStyle/>
          <a:p>
            <a:r>
              <a:t>1. 最小抑菌浓度（MIC）：指抑制微生物生长的最低药物浓度，通常用μg/mL或mg/L表示。</a:t>
            </a:r>
          </a:p>
          <a:p>
            <a:r>
              <a:t>2. 最小杀菌浓度（MBC）：指杀灭微生物的最低药物浓度，通常用μg/mL或mg/L表示。</a:t>
            </a:r>
          </a:p>
          <a:p>
            <a:r>
              <a:t>3. 抑菌圈直径：指在平板划线法或纸片扩散法中，以抑菌剂为中心形成的无菌区域的直径，通常用mm表示。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本草抗菌抑菌活性评价方法</a:t>
            </a:r>
          </a:p>
        </p:txBody>
      </p:sp>
      <p:sp>
        <p:nvSpPr>
          <p:cNvPr id="3" name="Text Placeholder 2"/>
          <p:cNvSpPr>
            <a:spLocks noGrp="1"/>
          </p:cNvSpPr>
          <p:nvPr>
            <p:ph type="body" idx="1"/>
          </p:nvPr>
        </p:nvSpPr>
        <p:spPr/>
        <p:txBody>
          <a:bodyPr/>
          <a:lstStyle/>
          <a:p>
            <a:r>
              <a:t>本草抗菌作用机制</a:t>
            </a:r>
          </a:p>
        </p:txBody>
      </p:sp>
      <p:sp>
        <p:nvSpPr>
          <p:cNvPr id="4" name="Content Placeholder 3"/>
          <p:cNvSpPr>
            <a:spLocks noGrp="1"/>
          </p:cNvSpPr>
          <p:nvPr>
            <p:ph sz="half" idx="2"/>
          </p:nvPr>
        </p:nvSpPr>
        <p:spPr/>
        <p:txBody>
          <a:bodyPr/>
          <a:lstStyle/>
          <a:p>
            <a:r>
              <a:t>1. 破坏细胞膜结构：有些本草中的成分可以破坏微生物细胞膜的结构，导致细胞膜通透性改变，细胞内容物外泄，最终导致微生物死亡。</a:t>
            </a:r>
          </a:p>
          <a:p>
            <a:r>
              <a:t>2. 干扰细胞代谢：有些本草中的成分可以干扰微生物细胞代谢，抑制蛋白质、核酸或脂质的合成，从而抑制微生物的生长繁殖。</a:t>
            </a:r>
          </a:p>
          <a:p>
            <a:r>
              <a:t>3. 损伤遗传物质：有些本草中的成分可以损伤微生物的遗传物质，如DNA或RNA，导致微生物遗传信息丢失或突变，从而抑制微生物的生长繁殖。</a:t>
            </a:r>
          </a:p>
        </p:txBody>
      </p:sp>
      <p:sp>
        <p:nvSpPr>
          <p:cNvPr id="5" name="Text Placeholder 4"/>
          <p:cNvSpPr>
            <a:spLocks noGrp="1"/>
          </p:cNvSpPr>
          <p:nvPr>
            <p:ph type="body" idx="3"/>
          </p:nvPr>
        </p:nvSpPr>
        <p:spPr/>
        <p:txBody>
          <a:bodyPr/>
          <a:lstStyle/>
          <a:p>
            <a:r>
              <a:t>本草抗菌剂的临床应用研究</a:t>
            </a:r>
          </a:p>
        </p:txBody>
      </p:sp>
      <p:sp>
        <p:nvSpPr>
          <p:cNvPr id="6" name="Content Placeholder 5"/>
          <p:cNvSpPr>
            <a:spLocks noGrp="1"/>
          </p:cNvSpPr>
          <p:nvPr>
            <p:ph sz="half" idx="4"/>
          </p:nvPr>
        </p:nvSpPr>
        <p:spPr/>
        <p:txBody>
          <a:bodyPr/>
          <a:lstStyle/>
          <a:p>
            <a:r>
              <a:t>1. 痤疮治疗：有些本草中的成分具有抗菌消炎作用，可以用于治疗痤疮。</a:t>
            </a:r>
          </a:p>
          <a:p>
            <a:r>
              <a:t>2. 皮肤感染治疗：有些本草中的成分具有抗菌抑菌作用，可以用于治疗皮肤感染，如脓疱疮、疖肿等。</a:t>
            </a:r>
          </a:p>
          <a:p>
            <a:r>
              <a:t>3. 呼吸道感染治疗：有些本草中的成分具有抗菌消炎作用，可以用于治疗呼吸道感染，如咽喉炎、肺炎等。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本草抗菌抑菌活性评价方法</a:t>
            </a:r>
          </a:p>
        </p:txBody>
      </p:sp>
      <p:sp>
        <p:nvSpPr>
          <p:cNvPr id="3" name="Text Placeholder 2"/>
          <p:cNvSpPr>
            <a:spLocks noGrp="1"/>
          </p:cNvSpPr>
          <p:nvPr>
            <p:ph type="body" idx="1"/>
          </p:nvPr>
        </p:nvSpPr>
        <p:spPr/>
        <p:txBody>
          <a:bodyPr/>
          <a:lstStyle/>
          <a:p>
            <a:r>
              <a:t>本草抗菌剂的安全性研究</a:t>
            </a:r>
          </a:p>
        </p:txBody>
      </p:sp>
      <p:sp>
        <p:nvSpPr>
          <p:cNvPr id="4" name="Content Placeholder 3"/>
          <p:cNvSpPr>
            <a:spLocks noGrp="1"/>
          </p:cNvSpPr>
          <p:nvPr>
            <p:ph sz="half" idx="2"/>
          </p:nvPr>
        </p:nvSpPr>
        <p:spPr/>
        <p:txBody>
          <a:bodyPr/>
          <a:lstStyle/>
          <a:p>
            <a:r>
              <a:t>1. 急性毒性研究：评价本草抗菌剂的急性毒性，包括口服、吸入和皮肤接触等不同途径的毒性。</a:t>
            </a:r>
          </a:p>
          <a:p>
            <a:r>
              <a:t>2. 亚慢性毒性研究：评价本草抗菌剂在较长时间内（通常为2~4周）的毒性，包括对肝脏、肾脏、血液等器官的毒性。</a:t>
            </a:r>
          </a:p>
          <a:p>
            <a:r>
              <a:t>3. 遗传毒性研究：评价本草抗菌剂是否具有遗传毒性，包括致突变性和致畸性等。</a:t>
            </a:r>
          </a:p>
        </p:txBody>
      </p:sp>
      <p:sp>
        <p:nvSpPr>
          <p:cNvPr id="5" name="Text Placeholder 4"/>
          <p:cNvSpPr>
            <a:spLocks noGrp="1"/>
          </p:cNvSpPr>
          <p:nvPr>
            <p:ph type="body" idx="3"/>
          </p:nvPr>
        </p:nvSpPr>
        <p:spPr/>
        <p:txBody>
          <a:bodyPr/>
          <a:lstStyle/>
          <a:p>
            <a:r>
              <a:t>本草抗菌剂的药代动力学研究</a:t>
            </a:r>
          </a:p>
        </p:txBody>
      </p:sp>
      <p:sp>
        <p:nvSpPr>
          <p:cNvPr id="6" name="Content Placeholder 5"/>
          <p:cNvSpPr>
            <a:spLocks noGrp="1"/>
          </p:cNvSpPr>
          <p:nvPr>
            <p:ph sz="half" idx="4"/>
          </p:nvPr>
        </p:nvSpPr>
        <p:spPr/>
        <p:txBody>
          <a:bodyPr/>
          <a:lstStyle/>
          <a:p>
            <a:r>
              <a:t>1. 吸收：评价本草抗菌剂在人体内的吸收情况，包括吸收部位、吸收速率和吸收程度等。</a:t>
            </a:r>
          </a:p>
          <a:p>
            <a:r>
              <a:t>2. 分布：评价本草抗菌剂在人体内的分布情况，包括分布到不同组织和器官的浓度和时间曲线等。</a:t>
            </a:r>
          </a:p>
          <a:p>
            <a:r>
              <a:t>3. 代谢：评价本草抗菌剂在人体内的代谢情况，包括代谢途径、代谢产物和代谢速率等。</a:t>
            </a:r>
          </a:p>
          <a:p>
            <a:r>
              <a:t>4. 排泄：评价本草抗菌剂在人体内的排泄情况，包括排泄途径、排泄速率和排泄产物等。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https://d.book118.com/056125140213010055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本草抗菌抑菌活性研究概况</vt:lpstr>
      <vt:lpstr> 本草抗菌抑菌活性研究概况</vt:lpstr>
      <vt:lpstr> 本草抗菌抑菌活性研究概况</vt:lpstr>
      <vt:lpstr> 本草抗菌抑菌活性研究概况</vt:lpstr>
      <vt:lpstr> 本草抗菌抑菌作用机制探讨</vt:lpstr>
      <vt:lpstr> 本草抗菌抑菌作用机制探讨</vt:lpstr>
      <vt:lpstr> 本草抗菌抑菌活性成分鉴定</vt:lpstr>
      <vt:lpstr> 本草抗菌抑菌活性成分鉴定</vt:lpstr>
      <vt:lpstr> 本草抗菌抑菌活性成分鉴定</vt:lpstr>
      <vt:lpstr> 本草抗菌抑菌活性成分鉴定</vt:lpstr>
      <vt:lpstr> 本草抗菌抑菌活性评价方法</vt:lpstr>
      <vt:lpstr> 本草抗菌抑菌活性评价方法</vt:lpstr>
      <vt:lpstr> 本草抗菌抑菌活性评价方法</vt:lpstr>
      <vt:lpstr> 本草抗菌抑菌活性评价方法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2024-09-23T12:21:28.683</cp:lastPrinted>
  <dcterms:created xsi:type="dcterms:W3CDTF">2024-09-23T04:21:28Z</dcterms:created>
  <dcterms:modified xsi:type="dcterms:W3CDTF">2024-09-23T04:21:30Z</dcterms:modified>
</cp:coreProperties>
</file>