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B53C5A2-A4B0-4E53-AA1D-4CBC16B583F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354D2C-E8D9-4968-9120-E0BA34223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28A69E-5D90-4D71-A730-55E5FBB9FF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71A5D3-37C6-4F91-9A3A-F9C9EFDC7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3BBAEB-9474-42DE-8B88-AC1AC298F0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350D09-4674-4184-99A1-A8518DEB13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4EB35F-8C61-4E2A-B7FE-08FEADD269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608C4D-8805-402E-B716-7D95680429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FEF561-9478-4FBD-9228-CB02B42BC9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6F4515-517B-42CD-9651-64C3504F9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A5E335-EE46-4513-97BD-252262169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09BF5-70B9-4CAD-A3CE-D4C25ED28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4325ABB-F049-47FA-95AB-022E583E3C5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4AD2D19-EF6C-4EE4-9DE9-F1DCACADCD9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31143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心理抚平温暖情感</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介绍心理抚平温暖情感</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心理抚平的重要性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心理抚平的实践方法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心理抚平的效果评估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心理抚平的案例分析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介绍心理抚平温暖情感</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什么是心理抚平温暖情感？</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心理抚平温暖情感是指通过心理疏导、情感安抚等方式，帮助他人在情感上得到舒缓和暖心的体验。这种体验不仅可以缓解情感上的困扰，还可以增进心理健康。</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心理抚平的重要性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通过心理抚平，可以帮助、支持、安抚情感问题、心理困扰较多的人群，提高心理健康水平。</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提高心理健康水平</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心理抚平可以减轻焦虑、压力、恐惧等不良情绪，使人更加平静和开心。</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缓解不良情绪</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通过心理抚平，人们可以更好地交流、理解彼此，增加情感互动，改善人际关系。</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增进人际关系</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通过心理抚平，能让人更好地认识自己的情感需求，提升自我认知水平。</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提升自我认知</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心理抚平的好处</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通过心理抚平，人们能更好地处理焦虑和压力，提高抗压能力。</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减轻焦虑和压力</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心理抚平可以帮助人们舒缓情绪，改善睡眠质量，促进身心健康。</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改善睡眠质量</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心理抚平让人感受到被关心和理解的温暖，从而增进幸福感和满足感。</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增进幸福感</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通过心理抚平，人们能获得认可和支持，从而提升自尊和自信心。</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提升自尊和自信</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陪伴</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陪伴是在他人情感困扰中给予支持和安慰，共同度过难关的重要方式。</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理解</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理解他人的情感需求和困扰，能够更好地为他们提供心理抚平的帮助。</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分享</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分享自己的经验和感受，与他人建立共鸣和联系，促进情感交流。</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心理抚平的实践方式</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倾听</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倾听是心理抚平的基础，通过倾听他人的心声，可以帮助他们释放情绪。</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心理抚平的重要性</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抚平在现代社会中越来越受重视，因为情感问题和心理困扰影响着很多人的生活质量。通过情感支持、心理安抚等方式，人们能更好地面对挑战，提升幸福感和生活质量。因此，心理抚平的重要性不容忽视，需要更多人关注并投入实践中。</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心理抚平的重要性</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情感支持对人的影响</a:t>
            </a:r>
            <a:endParaRPr lang="en-US" sz="3600" b="0" strike="noStrike" spc="-1">
              <a:solidFill>
                <a:schemeClr val="dk1"/>
              </a:solidFill>
              <a:latin typeface="Arial"/>
            </a:endParaRPr>
          </a:p>
        </p:txBody>
      </p:sp>
      <p:sp>
        <p:nvSpPr>
          <p:cNvPr id="12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情感支持是指在人际关系中给予他人情感方面的支持和关怀，可以帮助人们更好地应对生活中的挑战，增强应对压力的能力。通过情感支持，人们可以感受到亲人和朋友的关怀，减轻焦虑和孤独感，促进心理健康。</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心理抚平对关系的重要性</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心理抚平可以增进彼此的情感联系，加深亲密关系。</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增进情感联系</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通过心理抚平，可以促进关系更加牢固和稳定，帮助双方更好地相互理解和支持。</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促进关系稳定</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心理抚平可以改善沟通，减少误解和矛盾，提升亲密关系的质量。</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改善沟通</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心理抚平可以增加彼此间的信任，建立健康的亲密关系基础。</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增加信任</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心理抚平与健康的关系</a:t>
            </a:r>
            <a:endParaRPr lang="en-US" sz="3600" b="0" strike="noStrike" spc="-1">
              <a:solidFill>
                <a:schemeClr val="dk1"/>
              </a:solidFill>
              <a:latin typeface="Arial"/>
            </a:endParaRPr>
          </a:p>
        </p:txBody>
      </p:sp>
      <p:sp>
        <p:nvSpPr>
          <p:cNvPr id="1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缓解身心健康问题</a:t>
            </a:r>
            <a:endParaRPr lang="en-US" sz="3000" b="0" strike="noStrike" spc="-1">
              <a:solidFill>
                <a:srgbClr val="000000"/>
              </a:solidFill>
              <a:latin typeface="Arial"/>
            </a:endParaRPr>
          </a:p>
        </p:txBody>
      </p:sp>
      <p:sp>
        <p:nvSpPr>
          <p:cNvPr id="1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减轻慢性疾病</a:t>
            </a:r>
            <a:endParaRPr lang="en-US" sz="3000" b="0" strike="noStrike" spc="-1">
              <a:solidFill>
                <a:srgbClr val="000000"/>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3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提高免疫力</a:t>
            </a:r>
            <a:endParaRPr lang="en-US" sz="3000" b="0" strike="noStrike" spc="-1">
              <a:solidFill>
                <a:srgbClr val="000000"/>
              </a:solidFill>
              <a:latin typeface="Arial"/>
            </a:endParaRPr>
          </a:p>
        </p:txBody>
      </p:sp>
      <p:sp>
        <p:nvSpPr>
          <p:cNvPr id="14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增进人际关系和谐</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心理抚平可以增进人们之间的情感联系，促进人际关系更加和谐。</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促进社会稳定</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心理抚平可以缓解社会矛盾，促进社会稳定和和谐发展。</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提高社会整体幸福感</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心理抚平可以提升整个社会的幸福感指数，让人们更加快乐和满足。</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心理抚平的社会意义</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促进社会文明进步</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心理抚平可以提升人们的情感素养，促进社会文明进步。</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心理抚平的益处</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心理抚平是人们在日常生活中常常需要的一种情感支持和情感抚慰方式，可以促进心理健康，增进人与人之间的情感联系。</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心理抚平的实践方法</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沟通</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沟通是一种重要的心理抚平方式。通过有效的沟通，我们可以表达自己的情感和需求，倾听他人的感受和想法，建立起互信关系。</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放松</a:t>
            </a:r>
            <a:endParaRPr lang="en-US" sz="3600" b="0" strike="noStrike" spc="-1">
              <a:solidFill>
                <a:schemeClr val="dk1"/>
              </a:solidFill>
              <a:latin typeface="Arial"/>
            </a:endParaRPr>
          </a:p>
        </p:txBody>
      </p:sp>
      <p:sp>
        <p:nvSpPr>
          <p:cNvPr id="16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通过冥想放松心灵</a:t>
            </a:r>
            <a:endParaRPr lang="en-US" sz="1500" b="0" strike="noStrike" spc="-1">
              <a:solidFill>
                <a:srgbClr val="000000"/>
              </a:solidFill>
              <a:latin typeface="Arial"/>
            </a:endParaRPr>
          </a:p>
        </p:txBody>
      </p:sp>
      <p:sp>
        <p:nvSpPr>
          <p:cNvPr id="16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冥想</a:t>
            </a:r>
            <a:endParaRPr lang="en-US" sz="2200" b="0" strike="noStrike" spc="-1">
              <a:solidFill>
                <a:srgbClr val="000000"/>
              </a:solidFill>
              <a:latin typeface="Arial"/>
            </a:endParaRPr>
          </a:p>
        </p:txBody>
      </p:sp>
      <p:sp>
        <p:nvSpPr>
          <p:cNvPr id="16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深呼吸缓解焦虑</a:t>
            </a:r>
            <a:endParaRPr lang="en-US" sz="1500" b="0" strike="noStrike" spc="-1">
              <a:solidFill>
                <a:srgbClr val="000000"/>
              </a:solidFill>
              <a:latin typeface="Arial"/>
            </a:endParaRPr>
          </a:p>
        </p:txBody>
      </p:sp>
      <p:sp>
        <p:nvSpPr>
          <p:cNvPr id="16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呼吸练习</a:t>
            </a:r>
            <a:endParaRPr lang="en-US" sz="2200" b="0" strike="noStrike" spc="-1">
              <a:solidFill>
                <a:srgbClr val="000000"/>
              </a:solidFill>
              <a:latin typeface="Arial"/>
            </a:endParaRPr>
          </a:p>
        </p:txBody>
      </p:sp>
      <p:sp>
        <p:nvSpPr>
          <p:cNvPr id="17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学会放松身体</a:t>
            </a:r>
            <a:endParaRPr lang="en-US" sz="1500" b="0" strike="noStrike" spc="-1">
              <a:solidFill>
                <a:srgbClr val="000000"/>
              </a:solidFill>
              <a:latin typeface="Arial"/>
            </a:endParaRPr>
          </a:p>
        </p:txBody>
      </p:sp>
      <p:sp>
        <p:nvSpPr>
          <p:cNvPr id="17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放松技巧</a:t>
            </a:r>
            <a:endParaRPr lang="en-US" sz="2200" b="0" strike="noStrike" spc="-1">
              <a:solidFill>
                <a:srgbClr val="000000"/>
              </a:solidFill>
              <a:latin typeface="Arial"/>
            </a:endParaRPr>
          </a:p>
        </p:txBody>
      </p:sp>
      <p:sp>
        <p:nvSpPr>
          <p:cNvPr id="17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社交</a:t>
            </a:r>
            <a:endParaRPr lang="en-US" sz="3600" b="0" strike="noStrike" spc="-1">
              <a:solidFill>
                <a:schemeClr val="dk1"/>
              </a:solidFill>
              <a:latin typeface="Arial"/>
            </a:endParaRPr>
          </a:p>
        </p:txBody>
      </p:sp>
      <p:sp>
        <p:nvSpPr>
          <p:cNvPr id="17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扩展人际关系</a:t>
            </a:r>
            <a:endParaRPr lang="en-US" sz="2000" b="0" strike="noStrike" spc="-1">
              <a:solidFill>
                <a:srgbClr val="000000"/>
              </a:solidFill>
              <a:latin typeface="Arial"/>
            </a:endParaRPr>
          </a:p>
        </p:txBody>
      </p:sp>
      <p:sp>
        <p:nvSpPr>
          <p:cNvPr id="17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人际关系</a:t>
            </a:r>
            <a:endParaRPr lang="en-US" sz="3000" b="0" strike="noStrike" spc="-1">
              <a:solidFill>
                <a:srgbClr val="000000"/>
              </a:solidFill>
              <a:latin typeface="Arial"/>
            </a:endParaRPr>
          </a:p>
        </p:txBody>
      </p:sp>
      <p:sp>
        <p:nvSpPr>
          <p:cNvPr id="17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增加情感共鸣</a:t>
            </a:r>
            <a:endParaRPr lang="en-US" sz="2000" b="0" strike="noStrike" spc="-1">
              <a:solidFill>
                <a:srgbClr val="000000"/>
              </a:solidFill>
              <a:latin typeface="Arial"/>
            </a:endParaRPr>
          </a:p>
        </p:txBody>
      </p:sp>
      <p:sp>
        <p:nvSpPr>
          <p:cNvPr id="18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社交支持</a:t>
            </a:r>
            <a:endParaRPr lang="en-US" sz="3000" b="0" strike="noStrike" spc="-1">
              <a:solidFill>
                <a:srgbClr val="000000"/>
              </a:solidFill>
              <a:latin typeface="Arial"/>
            </a:endParaRPr>
          </a:p>
        </p:txBody>
      </p:sp>
      <p:sp>
        <p:nvSpPr>
          <p:cNvPr id="18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积极自我对话</a:t>
            </a:r>
            <a:endParaRPr lang="en-US" sz="2200" b="0" strike="noStrike" spc="-1">
              <a:solidFill>
                <a:srgbClr val="000000"/>
              </a:solidFill>
              <a:latin typeface="Arial"/>
            </a:endParaRPr>
          </a:p>
        </p:txBody>
      </p:sp>
      <p:sp>
        <p:nvSpPr>
          <p:cNvPr id="1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鼓励自己</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放宽心态</a:t>
            </a:r>
            <a:endParaRPr lang="en-US" sz="1500" b="0" strike="noStrike" spc="-1">
              <a:solidFill>
                <a:srgbClr val="000000"/>
              </a:solidFill>
              <a:latin typeface="Arial"/>
            </a:endParaRPr>
          </a:p>
        </p:txBody>
      </p:sp>
      <p:sp>
        <p:nvSpPr>
          <p:cNvPr id="1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心灵抚慰</a:t>
            </a:r>
            <a:endParaRPr lang="en-US" sz="2200" b="0" strike="noStrike" spc="-1">
              <a:solidFill>
                <a:srgbClr val="000000"/>
              </a:solidFill>
              <a:latin typeface="Arial"/>
            </a:endParaRPr>
          </a:p>
        </p:txBody>
      </p:sp>
      <p:sp>
        <p:nvSpPr>
          <p:cNvPr id="1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心灵愈合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提升自我情感</a:t>
            </a:r>
            <a:endParaRPr lang="en-US" sz="1500" b="0" strike="noStrike" spc="-1">
              <a:solidFill>
                <a:srgbClr val="000000"/>
              </a:solidFill>
              <a:latin typeface="Arial"/>
            </a:endParaRPr>
          </a:p>
        </p:txBody>
      </p:sp>
      <p:sp>
        <p:nvSpPr>
          <p:cNvPr id="1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自我疗愈</a:t>
            </a:r>
            <a:endParaRPr lang="en-US" sz="2200" b="0" strike="noStrike" spc="-1">
              <a:solidFill>
                <a:srgbClr val="000000"/>
              </a:solidFill>
              <a:latin typeface="Arial"/>
            </a:endParaRPr>
          </a:p>
        </p:txBody>
      </p:sp>
      <p:sp>
        <p:nvSpPr>
          <p:cNvPr id="1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疗愈内心创伤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找到心灵安慰</a:t>
            </a:r>
            <a:endParaRPr lang="en-US" sz="1500" b="0" strike="noStrike" spc="-1">
              <a:solidFill>
                <a:srgbClr val="000000"/>
              </a:solidFill>
              <a:latin typeface="Arial"/>
            </a:endParaRPr>
          </a:p>
        </p:txBody>
      </p:sp>
      <p:sp>
        <p:nvSpPr>
          <p:cNvPr id="1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自我抚慰</a:t>
            </a:r>
            <a:endParaRPr lang="en-US" sz="3600" b="0" strike="noStrike" spc="-1">
              <a:solidFill>
                <a:schemeClr val="dk1"/>
              </a:solidFill>
              <a:latin typeface="Arial"/>
            </a:endParaRPr>
          </a:p>
        </p:txBody>
      </p:sp>
      <p:sp>
        <p:nvSpPr>
          <p:cNvPr id="1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认可情感和需求</a:t>
            </a:r>
            <a:endParaRPr lang="en-US" sz="2200" b="0" strike="noStrike" spc="-1">
              <a:solidFill>
                <a:srgbClr val="000000"/>
              </a:solidFill>
              <a:latin typeface="Arial"/>
            </a:endParaRPr>
          </a:p>
        </p:txBody>
      </p:sp>
      <p:sp>
        <p:nvSpPr>
          <p:cNvPr id="1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接受自己的情感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满足自身需求</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https://d.book118.com/056131143012010104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心理抚平温暖情感</vt:lpstr>
      <vt:lpstr>目录</vt:lpstr>
      <vt:lpstr>第一章 介绍心理抚平温暖情感</vt:lpstr>
      <vt:lpstr> </vt:lpstr>
      <vt:lpstr>心理抚平的重要性</vt:lpstr>
      <vt:lpstr>心理抚平的好处</vt:lpstr>
      <vt:lpstr>心理抚平的实践方式</vt:lpstr>
      <vt:lpstr>心理抚平的重要性</vt:lpstr>
      <vt:lpstr>第2章 心理抚平的重要性</vt:lpstr>
      <vt:lpstr>情感支持对人的影响</vt:lpstr>
      <vt:lpstr>心理抚平对关系的重要性</vt:lpstr>
      <vt:lpstr>心理抚平与健康的关系</vt:lpstr>
      <vt:lpstr>心理抚平的社会意义</vt:lpstr>
      <vt:lpstr> </vt:lpstr>
      <vt:lpstr>第3章 心理抚平的实践方法</vt:lpstr>
      <vt:lpstr> </vt:lpstr>
      <vt:lpstr>放松</vt:lpstr>
      <vt:lpstr>社交</vt:lpstr>
      <vt:lpstr>自我抚慰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2024-09-29T14:18:02.851</cp:lastPrinted>
  <dcterms:created xsi:type="dcterms:W3CDTF">2024-09-29T06:18:02Z</dcterms:created>
  <dcterms:modified xsi:type="dcterms:W3CDTF">2024-09-29T06:18:04Z</dcterms:modified>
</cp:coreProperties>
</file>