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25120D-31C6-449F-9B75-6B250BB3A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FD518-01ED-489B-9DEA-C4E92A8E3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FA3665-6F0A-4FC6-B747-54BE627EF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896F90-C29D-468C-B2C2-9C0B3F2CA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0F7156-8FA7-4F08-A273-4F4FD2B144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FBCD7F-812A-44D4-B101-F817C92D79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40D467-997C-41CD-A193-15A7D539D3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2ED36-2E51-4576-AD5D-3A9D6E1AC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4F0774-281D-4FD5-B654-27E94AFCC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73F1F-A39C-4B80-9D89-9AAD24A61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72A3E-B92E-4B24-86A0-F7A9C0087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3303505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高考书面表达试题分析与应试策略课件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高考书面表达试题概述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写作技巧与策略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高考书面表达应试策略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历年真题解析与答案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应试心理调适与考场发挥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高考书面表达试题概述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试题类型与特点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主要包括记叙文、议论文和应用文等类型。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注重考查学生的语言表达能力、思维逻辑性和内容完整性。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2015年考题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以“我的理想生活”为话题，要求描述理想生活状态及理由。</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2018年考题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以“科技改变生活”为主题，要求阐述科技发展对生活的积极影响。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从历年考题可以看出，高考书面表达试题越来越注重考查学生的实际语言运用能力和思维逻辑性。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历年考题分析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预计未来高考书面表达试题将继续加强对语言表达能力、思维逻辑性和内容完整性的考查。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可能会出现与时代热点、社会现象等紧密相关的主题，要求学生结合自身经历和思考进行表达。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命题趋势预测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趋势</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写作技巧与策略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仔细阅读题目要求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审题技巧</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确保理解题目的主题、要点和要求，明确写作目的和内容范围。</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抓住关键词</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关注题目中的关键词，这些关键词通常是文章的重点和主题。</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判断题目考查的是哪种类型的写作，如记叙文、议论文还是说明文，从而确定写作风格和结构。</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分析题目意图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选用符合英语习惯的表达方式，避免中式英语。</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使用地道的表达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运用多种句式，如简单句、复合句和并列句，使文章更加生动。</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丰富句式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选择恰当、准确的词汇，避免使用生僻词或过于简单的词汇。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准确用词</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语言表达技巧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开头引人入胜</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通过引言或引言段，吸引读者的注意力，并引出主题。</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结尾简洁有力</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总结全文，呼应主题，给读者留下深刻印象。</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主体条理清晰</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按照逻辑顺序组织主体内容，确保段落之间衔接自然。</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篇章结构安排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主谓不一致</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检查句子中的主语和谓语是否一致，避免语法错误。</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拼写错误</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仔细检查拼写，避免因拼写错误而影响文章质量。</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时态错误</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根据语境选择正确的时态，确保时态前后一致。</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常见错误分析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高考书面表达应试策略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词汇是表达的基础，考生需要积累足够的词汇量，并能够灵活运用。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考生应注重词汇的积累，通过阅读、写作等方式扩大词汇量。在写作时，应选择准确、生动的词汇，避免使用过于简单或过于晦涩的词汇。同时，考生应掌握常见的词根、词缀等构词法，提高词汇运用能力。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词汇积累与运用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333" b="533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语法是语言表达的规则，考生需要熟练掌握语法的规范，避免出现语法错误。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考生应系统学习英语语法知识，了解各种时态、语态、语气等语法规则。在写作时，应遵循语法规范，避免出现主谓不一致、时态不匹配等常见错误。同时，考生应学会运用复杂句式和从句，提高语言表达的丰富性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语法规范与运用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阅读是写作的基础，考生需要通过阅读提高写作水平。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考生应广泛阅读各类英文文章，包括新闻报道、文学作品、科普文章等。通过阅读，考生可以学习优秀的语言表达和文章结构，积累写作素材和思路。同时，考生应注重阅读理解能力的培养，学会从文章中获取信息、分析结构、理解作者意图等，从而更好地运用在写作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阅读理解与写作结合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模拟练习是提高书面表达能力的有效途径，考生需要通过模拟练习发现自己的不足并加以改进。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生应定期进行模拟练习，包括历年高考真题和模拟题等。在练习过程中，应注意时间控制和卷面整洁。练习后应及时反思，分析自己的不足之处，并针对性地加强练习。同时，考生应注重学习他人的优秀作品，借鉴其优点，提高自己的写作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模拟练习与反思</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历年真题解析与答案</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2015年真题解析与答案</a:t>
              </a:r>
            </a:p>
          </p:txBody>
        </p:sp>
      </p:grpSp>
      <p:grpSp>
        <p:nvGrpSpPr>
          <p:cNvPr id="24" name="Group 24"/>
          <p:cNvGrpSpPr/>
          <p:nvPr/>
        </p:nvGrpSpPr>
        <p:grpSpPr>
          <a:xfrm>
            <a:off x="6743355" y="1681124"/>
            <a:ext cx="2074094" cy="2320671"/>
            <a:chOff x="6743355" y="1681124"/>
            <a:chExt cx="2074094" cy="2320671"/>
          </a:xfrm>
        </p:grpSpPr>
        <p:sp>
          <p:nvSpPr>
            <p:cNvPr id="25" name="Freeform 25"/>
            <p:cNvSpPr/>
            <p:nvPr/>
          </p:nvSpPr>
          <p:spPr>
            <a:xfrm>
              <a:off x="6743355" y="1681124"/>
              <a:ext cx="2074094" cy="1546479"/>
            </a:xfrm>
            <a:custGeom>
              <a:rect l="l" t="t" r="r" b="b"/>
              <a:pathLst>
                <a:path w="1186" h="837">
                  <a:moveTo>
                    <a:pt x="0" y="246"/>
                  </a:moveTo>
                  <a:lnTo>
                    <a:pt x="0" y="246"/>
                  </a:lnTo>
                  <a:lnTo>
                    <a:pt x="58" y="218"/>
                  </a:lnTo>
                  <a:lnTo>
                    <a:pt x="120" y="192"/>
                  </a:lnTo>
                  <a:lnTo>
                    <a:pt x="182" y="167"/>
                  </a:lnTo>
                  <a:lnTo>
                    <a:pt x="248" y="144"/>
                  </a:lnTo>
                  <a:lnTo>
                    <a:pt x="316" y="121"/>
                  </a:lnTo>
                  <a:lnTo>
                    <a:pt x="386" y="101"/>
                  </a:lnTo>
                  <a:lnTo>
                    <a:pt x="459" y="82"/>
                  </a:lnTo>
                  <a:lnTo>
                    <a:pt x="533" y="65"/>
                  </a:lnTo>
                  <a:lnTo>
                    <a:pt x="610" y="51"/>
                  </a:lnTo>
                  <a:lnTo>
                    <a:pt x="687" y="38"/>
                  </a:lnTo>
                  <a:lnTo>
                    <a:pt x="767" y="27"/>
                  </a:lnTo>
                  <a:lnTo>
                    <a:pt x="848" y="17"/>
                  </a:lnTo>
                  <a:lnTo>
                    <a:pt x="930" y="10"/>
                  </a:lnTo>
                  <a:lnTo>
                    <a:pt x="1015" y="4"/>
                  </a:lnTo>
                  <a:lnTo>
                    <a:pt x="1099" y="1"/>
                  </a:lnTo>
                  <a:lnTo>
                    <a:pt x="1186" y="0"/>
                  </a:lnTo>
                  <a:lnTo>
                    <a:pt x="1186" y="837"/>
                  </a:lnTo>
                  <a:lnTo>
                    <a:pt x="0" y="24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743355" y="2135657"/>
              <a:ext cx="2074094" cy="1866138"/>
            </a:xfrm>
            <a:custGeom>
              <a:rect l="l" t="t" r="r" b="b"/>
              <a:pathLst>
                <a:path w="1186" h="1010">
                  <a:moveTo>
                    <a:pt x="1186" y="591"/>
                  </a:moveTo>
                  <a:lnTo>
                    <a:pt x="0" y="0"/>
                  </a:lnTo>
                  <a:lnTo>
                    <a:pt x="0" y="419"/>
                  </a:lnTo>
                  <a:lnTo>
                    <a:pt x="1186" y="1010"/>
                  </a:lnTo>
                  <a:lnTo>
                    <a:pt x="1186" y="591"/>
                  </a:lnTo>
                  <a:close/>
                </a:path>
              </a:pathLst>
            </a:custGeom>
            <a:solidFill>
              <a:srgbClr val="DDDDD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817538" y="1875910"/>
            <a:ext cx="2074094" cy="2125980"/>
            <a:chOff x="8817538" y="1875910"/>
            <a:chExt cx="2074094" cy="2125980"/>
          </a:xfrm>
        </p:grpSpPr>
        <p:sp>
          <p:nvSpPr>
            <p:cNvPr id="28" name="Freeform 28"/>
            <p:cNvSpPr/>
            <p:nvPr/>
          </p:nvSpPr>
          <p:spPr>
            <a:xfrm>
              <a:off x="8817538" y="1875910"/>
              <a:ext cx="2074094" cy="1547813"/>
            </a:xfrm>
            <a:custGeom>
              <a:rect l="l" t="t" r="r" b="b"/>
              <a:pathLst>
                <a:path w="1185" h="838">
                  <a:moveTo>
                    <a:pt x="1185" y="245"/>
                  </a:moveTo>
                  <a:lnTo>
                    <a:pt x="1185" y="245"/>
                  </a:lnTo>
                  <a:lnTo>
                    <a:pt x="1127" y="218"/>
                  </a:lnTo>
                  <a:lnTo>
                    <a:pt x="1065" y="191"/>
                  </a:lnTo>
                  <a:lnTo>
                    <a:pt x="1003" y="167"/>
                  </a:lnTo>
                  <a:lnTo>
                    <a:pt x="937" y="143"/>
                  </a:lnTo>
                  <a:lnTo>
                    <a:pt x="869" y="121"/>
                  </a:lnTo>
                  <a:lnTo>
                    <a:pt x="799" y="101"/>
                  </a:lnTo>
                  <a:lnTo>
                    <a:pt x="726" y="83"/>
                  </a:lnTo>
                  <a:lnTo>
                    <a:pt x="652" y="66"/>
                  </a:lnTo>
                  <a:lnTo>
                    <a:pt x="575" y="50"/>
                  </a:lnTo>
                  <a:lnTo>
                    <a:pt x="498" y="37"/>
                  </a:lnTo>
                  <a:lnTo>
                    <a:pt x="418" y="26"/>
                  </a:lnTo>
                  <a:lnTo>
                    <a:pt x="337" y="17"/>
                  </a:lnTo>
                  <a:lnTo>
                    <a:pt x="255" y="10"/>
                  </a:lnTo>
                  <a:lnTo>
                    <a:pt x="170" y="5"/>
                  </a:lnTo>
                  <a:lnTo>
                    <a:pt x="86" y="2"/>
                  </a:lnTo>
                  <a:lnTo>
                    <a:pt x="0" y="0"/>
                  </a:lnTo>
                  <a:lnTo>
                    <a:pt x="0" y="838"/>
                  </a:lnTo>
                  <a:lnTo>
                    <a:pt x="1185" y="24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17538" y="2328443"/>
              <a:ext cx="2074094" cy="1673447"/>
            </a:xfrm>
            <a:custGeom>
              <a:rect l="l" t="t" r="r" b="b"/>
              <a:pathLst>
                <a:path w="1185" h="905">
                  <a:moveTo>
                    <a:pt x="0" y="593"/>
                  </a:moveTo>
                  <a:lnTo>
                    <a:pt x="1185" y="0"/>
                  </a:lnTo>
                  <a:lnTo>
                    <a:pt x="1185" y="315"/>
                  </a:lnTo>
                  <a:lnTo>
                    <a:pt x="0" y="906"/>
                  </a:lnTo>
                  <a:lnTo>
                    <a:pt x="0" y="5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882896" y="1940109"/>
            <a:ext cx="2932659" cy="2059781"/>
            <a:chOff x="5882896" y="1940109"/>
            <a:chExt cx="2932659" cy="2059781"/>
          </a:xfrm>
        </p:grpSpPr>
        <p:sp>
          <p:nvSpPr>
            <p:cNvPr id="31" name="Freeform 31"/>
            <p:cNvSpPr/>
            <p:nvPr/>
          </p:nvSpPr>
          <p:spPr>
            <a:xfrm>
              <a:off x="5882896" y="1940109"/>
              <a:ext cx="2932659" cy="1093565"/>
            </a:xfrm>
            <a:custGeom>
              <a:rect l="l" t="t" r="r" b="b"/>
              <a:pathLst>
                <a:path w="1676" h="592">
                  <a:moveTo>
                    <a:pt x="1676" y="592"/>
                  </a:moveTo>
                  <a:lnTo>
                    <a:pt x="490" y="0"/>
                  </a:lnTo>
                  <a:lnTo>
                    <a:pt x="436" y="28"/>
                  </a:lnTo>
                  <a:lnTo>
                    <a:pt x="383" y="60"/>
                  </a:lnTo>
                  <a:lnTo>
                    <a:pt x="333" y="91"/>
                  </a:lnTo>
                  <a:lnTo>
                    <a:pt x="286" y="124"/>
                  </a:lnTo>
                  <a:lnTo>
                    <a:pt x="242" y="158"/>
                  </a:lnTo>
                  <a:lnTo>
                    <a:pt x="202" y="194"/>
                  </a:lnTo>
                  <a:lnTo>
                    <a:pt x="165" y="229"/>
                  </a:lnTo>
                  <a:lnTo>
                    <a:pt x="131" y="266"/>
                  </a:lnTo>
                  <a:lnTo>
                    <a:pt x="101" y="305"/>
                  </a:lnTo>
                  <a:lnTo>
                    <a:pt x="88" y="323"/>
                  </a:lnTo>
                  <a:lnTo>
                    <a:pt x="75" y="343"/>
                  </a:lnTo>
                  <a:lnTo>
                    <a:pt x="64" y="363"/>
                  </a:lnTo>
                  <a:lnTo>
                    <a:pt x="53" y="383"/>
                  </a:lnTo>
                  <a:lnTo>
                    <a:pt x="43" y="403"/>
                  </a:lnTo>
                  <a:lnTo>
                    <a:pt x="34" y="423"/>
                  </a:lnTo>
                  <a:lnTo>
                    <a:pt x="25" y="444"/>
                  </a:lnTo>
                  <a:lnTo>
                    <a:pt x="20" y="464"/>
                  </a:lnTo>
                  <a:lnTo>
                    <a:pt x="13" y="486"/>
                  </a:lnTo>
                  <a:lnTo>
                    <a:pt x="8" y="507"/>
                  </a:lnTo>
                  <a:lnTo>
                    <a:pt x="4" y="528"/>
                  </a:lnTo>
                  <a:lnTo>
                    <a:pt x="3" y="550"/>
                  </a:lnTo>
                  <a:lnTo>
                    <a:pt x="0" y="571"/>
                  </a:lnTo>
                  <a:lnTo>
                    <a:pt x="0" y="592"/>
                  </a:lnTo>
                  <a:lnTo>
                    <a:pt x="1676" y="592"/>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882896" y="3033769"/>
              <a:ext cx="2932659" cy="966121"/>
            </a:xfrm>
            <a:prstGeom prst="rect">
              <a:avLst/>
            </a:prstGeom>
            <a:gradFill>
              <a:gsLst>
                <a:gs pos="0">
                  <a:srgbClr val="969696">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817538" y="2524372"/>
            <a:ext cx="2930767" cy="1477518"/>
            <a:chOff x="8817538" y="2524372"/>
            <a:chExt cx="2930767" cy="1477518"/>
          </a:xfrm>
        </p:grpSpPr>
        <p:sp>
          <p:nvSpPr>
            <p:cNvPr id="34" name="Freeform 34"/>
            <p:cNvSpPr/>
            <p:nvPr/>
          </p:nvSpPr>
          <p:spPr>
            <a:xfrm>
              <a:off x="8817538" y="2524372"/>
              <a:ext cx="2930767" cy="1091565"/>
            </a:xfrm>
            <a:custGeom>
              <a:rect l="l" t="t" r="r" b="b"/>
              <a:pathLst>
                <a:path w="1674" h="591">
                  <a:moveTo>
                    <a:pt x="0" y="591"/>
                  </a:moveTo>
                  <a:lnTo>
                    <a:pt x="1185" y="0"/>
                  </a:lnTo>
                  <a:lnTo>
                    <a:pt x="1239" y="28"/>
                  </a:lnTo>
                  <a:lnTo>
                    <a:pt x="1292" y="58"/>
                  </a:lnTo>
                  <a:lnTo>
                    <a:pt x="1342" y="89"/>
                  </a:lnTo>
                  <a:lnTo>
                    <a:pt x="1389" y="124"/>
                  </a:lnTo>
                  <a:lnTo>
                    <a:pt x="1433" y="156"/>
                  </a:lnTo>
                  <a:lnTo>
                    <a:pt x="1473" y="192"/>
                  </a:lnTo>
                  <a:lnTo>
                    <a:pt x="1510" y="228"/>
                  </a:lnTo>
                  <a:lnTo>
                    <a:pt x="1544" y="265"/>
                  </a:lnTo>
                  <a:lnTo>
                    <a:pt x="1574" y="303"/>
                  </a:lnTo>
                  <a:lnTo>
                    <a:pt x="1587" y="323"/>
                  </a:lnTo>
                  <a:lnTo>
                    <a:pt x="1600" y="342"/>
                  </a:lnTo>
                  <a:lnTo>
                    <a:pt x="1611" y="361"/>
                  </a:lnTo>
                  <a:lnTo>
                    <a:pt x="1622" y="381"/>
                  </a:lnTo>
                  <a:lnTo>
                    <a:pt x="1632" y="401"/>
                  </a:lnTo>
                  <a:lnTo>
                    <a:pt x="1641" y="423"/>
                  </a:lnTo>
                  <a:lnTo>
                    <a:pt x="1650" y="443"/>
                  </a:lnTo>
                  <a:lnTo>
                    <a:pt x="1655" y="464"/>
                  </a:lnTo>
                  <a:lnTo>
                    <a:pt x="1662" y="484"/>
                  </a:lnTo>
                  <a:lnTo>
                    <a:pt x="1667" y="505"/>
                  </a:lnTo>
                  <a:lnTo>
                    <a:pt x="1671" y="527"/>
                  </a:lnTo>
                  <a:lnTo>
                    <a:pt x="1672" y="548"/>
                  </a:lnTo>
                  <a:lnTo>
                    <a:pt x="1675" y="569"/>
                  </a:lnTo>
                  <a:lnTo>
                    <a:pt x="1675" y="591"/>
                  </a:lnTo>
                  <a:lnTo>
                    <a:pt x="0" y="59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817538" y="3615842"/>
              <a:ext cx="2930767" cy="386048"/>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5890466" y="2841555"/>
            <a:ext cx="2930767" cy="2254472"/>
            <a:chOff x="5890466" y="2841555"/>
            <a:chExt cx="2930767" cy="2254472"/>
          </a:xfrm>
        </p:grpSpPr>
        <p:sp>
          <p:nvSpPr>
            <p:cNvPr id="37" name="Freeform 37"/>
            <p:cNvSpPr/>
            <p:nvPr/>
          </p:nvSpPr>
          <p:spPr>
            <a:xfrm>
              <a:off x="5890466" y="2841555"/>
              <a:ext cx="2930767" cy="1094899"/>
            </a:xfrm>
            <a:custGeom>
              <a:rect l="l" t="t" r="r" b="b"/>
              <a:pathLst>
                <a:path w="1676" h="593">
                  <a:moveTo>
                    <a:pt x="1676" y="0"/>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1676"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890466" y="2841555"/>
              <a:ext cx="856853" cy="2254472"/>
            </a:xfrm>
            <a:custGeom>
              <a:rect l="l" t="t" r="r" b="b"/>
              <a:pathLst>
                <a:path w="490" h="1221">
                  <a:moveTo>
                    <a:pt x="490" y="593"/>
                  </a:moveTo>
                  <a:lnTo>
                    <a:pt x="490" y="593"/>
                  </a:lnTo>
                  <a:lnTo>
                    <a:pt x="436" y="564"/>
                  </a:lnTo>
                  <a:lnTo>
                    <a:pt x="383" y="533"/>
                  </a:lnTo>
                  <a:lnTo>
                    <a:pt x="333" y="501"/>
                  </a:lnTo>
                  <a:lnTo>
                    <a:pt x="286" y="469"/>
                  </a:lnTo>
                  <a:lnTo>
                    <a:pt x="242" y="434"/>
                  </a:lnTo>
                  <a:lnTo>
                    <a:pt x="202" y="400"/>
                  </a:lnTo>
                  <a:lnTo>
                    <a:pt x="165" y="363"/>
                  </a:lnTo>
                  <a:lnTo>
                    <a:pt x="131" y="326"/>
                  </a:lnTo>
                  <a:lnTo>
                    <a:pt x="101" y="288"/>
                  </a:lnTo>
                  <a:lnTo>
                    <a:pt x="88" y="269"/>
                  </a:lnTo>
                  <a:lnTo>
                    <a:pt x="75" y="249"/>
                  </a:lnTo>
                  <a:lnTo>
                    <a:pt x="64" y="229"/>
                  </a:lnTo>
                  <a:lnTo>
                    <a:pt x="53" y="209"/>
                  </a:lnTo>
                  <a:lnTo>
                    <a:pt x="43" y="189"/>
                  </a:lnTo>
                  <a:lnTo>
                    <a:pt x="34" y="170"/>
                  </a:lnTo>
                  <a:lnTo>
                    <a:pt x="25" y="148"/>
                  </a:lnTo>
                  <a:lnTo>
                    <a:pt x="20" y="128"/>
                  </a:lnTo>
                  <a:lnTo>
                    <a:pt x="13" y="107"/>
                  </a:lnTo>
                  <a:lnTo>
                    <a:pt x="8" y="85"/>
                  </a:lnTo>
                  <a:lnTo>
                    <a:pt x="4" y="66"/>
                  </a:lnTo>
                  <a:lnTo>
                    <a:pt x="3" y="44"/>
                  </a:lnTo>
                  <a:lnTo>
                    <a:pt x="0" y="21"/>
                  </a:lnTo>
                  <a:lnTo>
                    <a:pt x="0" y="0"/>
                  </a:lnTo>
                  <a:lnTo>
                    <a:pt x="0" y="628"/>
                  </a:lnTo>
                  <a:lnTo>
                    <a:pt x="0" y="650"/>
                  </a:lnTo>
                  <a:lnTo>
                    <a:pt x="3" y="672"/>
                  </a:lnTo>
                  <a:lnTo>
                    <a:pt x="4" y="694"/>
                  </a:lnTo>
                  <a:lnTo>
                    <a:pt x="8" y="714"/>
                  </a:lnTo>
                  <a:lnTo>
                    <a:pt x="13" y="735"/>
                  </a:lnTo>
                  <a:lnTo>
                    <a:pt x="20" y="756"/>
                  </a:lnTo>
                  <a:lnTo>
                    <a:pt x="25" y="776"/>
                  </a:lnTo>
                  <a:lnTo>
                    <a:pt x="34" y="798"/>
                  </a:lnTo>
                  <a:lnTo>
                    <a:pt x="43" y="818"/>
                  </a:lnTo>
                  <a:lnTo>
                    <a:pt x="53" y="838"/>
                  </a:lnTo>
                  <a:lnTo>
                    <a:pt x="64" y="858"/>
                  </a:lnTo>
                  <a:lnTo>
                    <a:pt x="75" y="877"/>
                  </a:lnTo>
                  <a:lnTo>
                    <a:pt x="88" y="897"/>
                  </a:lnTo>
                  <a:lnTo>
                    <a:pt x="101" y="916"/>
                  </a:lnTo>
                  <a:lnTo>
                    <a:pt x="131" y="954"/>
                  </a:lnTo>
                  <a:lnTo>
                    <a:pt x="165" y="991"/>
                  </a:lnTo>
                  <a:lnTo>
                    <a:pt x="202" y="1028"/>
                  </a:lnTo>
                  <a:lnTo>
                    <a:pt x="242" y="1063"/>
                  </a:lnTo>
                  <a:lnTo>
                    <a:pt x="286" y="1097"/>
                  </a:lnTo>
                  <a:lnTo>
                    <a:pt x="333" y="1130"/>
                  </a:lnTo>
                  <a:lnTo>
                    <a:pt x="383" y="1161"/>
                  </a:lnTo>
                  <a:lnTo>
                    <a:pt x="436" y="1192"/>
                  </a:lnTo>
                  <a:lnTo>
                    <a:pt x="490" y="1221"/>
                  </a:lnTo>
                  <a:lnTo>
                    <a:pt x="49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47320" y="2841555"/>
              <a:ext cx="2073913" cy="2254472"/>
            </a:xfrm>
            <a:custGeom>
              <a:rect l="l" t="t" r="r" b="b"/>
              <a:pathLst>
                <a:path w="1186" h="1221">
                  <a:moveTo>
                    <a:pt x="1186" y="628"/>
                  </a:moveTo>
                  <a:lnTo>
                    <a:pt x="0" y="1221"/>
                  </a:lnTo>
                  <a:lnTo>
                    <a:pt x="0" y="593"/>
                  </a:lnTo>
                  <a:lnTo>
                    <a:pt x="1186" y="0"/>
                  </a:lnTo>
                  <a:lnTo>
                    <a:pt x="1186" y="628"/>
                  </a:lnTo>
                  <a:close/>
                </a:path>
              </a:pathLst>
            </a:custGeom>
            <a:solidFill>
              <a:srgbClr val="BDBBB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8821594" y="3809199"/>
            <a:ext cx="2930767" cy="1286828"/>
            <a:chOff x="8821594" y="3809199"/>
            <a:chExt cx="2930767" cy="1286828"/>
          </a:xfrm>
        </p:grpSpPr>
        <p:sp>
          <p:nvSpPr>
            <p:cNvPr id="41" name="Freeform 41"/>
            <p:cNvSpPr/>
            <p:nvPr/>
          </p:nvSpPr>
          <p:spPr>
            <a:xfrm>
              <a:off x="8821594" y="3809199"/>
              <a:ext cx="2930767" cy="1094804"/>
            </a:xfrm>
            <a:custGeom>
              <a:rect l="l" t="t" r="r" b="b"/>
              <a:pathLst>
                <a:path w="1674" h="593">
                  <a:moveTo>
                    <a:pt x="0" y="0"/>
                  </a:moveTo>
                  <a:lnTo>
                    <a:pt x="1185" y="593"/>
                  </a:lnTo>
                  <a:lnTo>
                    <a:pt x="1239" y="563"/>
                  </a:lnTo>
                  <a:lnTo>
                    <a:pt x="1292" y="533"/>
                  </a:lnTo>
                  <a:lnTo>
                    <a:pt x="1342" y="502"/>
                  </a:lnTo>
                  <a:lnTo>
                    <a:pt x="1389" y="469"/>
                  </a:lnTo>
                  <a:lnTo>
                    <a:pt x="1433" y="435"/>
                  </a:lnTo>
                  <a:lnTo>
                    <a:pt x="1473" y="399"/>
                  </a:lnTo>
                  <a:lnTo>
                    <a:pt x="1510" y="363"/>
                  </a:lnTo>
                  <a:lnTo>
                    <a:pt x="1544" y="326"/>
                  </a:lnTo>
                  <a:lnTo>
                    <a:pt x="1574" y="288"/>
                  </a:lnTo>
                  <a:lnTo>
                    <a:pt x="1587" y="268"/>
                  </a:lnTo>
                  <a:lnTo>
                    <a:pt x="1600" y="249"/>
                  </a:lnTo>
                  <a:lnTo>
                    <a:pt x="1611" y="230"/>
                  </a:lnTo>
                  <a:lnTo>
                    <a:pt x="1622" y="210"/>
                  </a:lnTo>
                  <a:lnTo>
                    <a:pt x="1632" y="190"/>
                  </a:lnTo>
                  <a:lnTo>
                    <a:pt x="1641" y="168"/>
                  </a:lnTo>
                  <a:lnTo>
                    <a:pt x="1650" y="148"/>
                  </a:lnTo>
                  <a:lnTo>
                    <a:pt x="1655" y="127"/>
                  </a:lnTo>
                  <a:lnTo>
                    <a:pt x="1662" y="107"/>
                  </a:lnTo>
                  <a:lnTo>
                    <a:pt x="1667" y="86"/>
                  </a:lnTo>
                  <a:lnTo>
                    <a:pt x="1671" y="64"/>
                  </a:lnTo>
                  <a:lnTo>
                    <a:pt x="1672" y="43"/>
                  </a:lnTo>
                  <a:lnTo>
                    <a:pt x="1675" y="22"/>
                  </a:lnTo>
                  <a:lnTo>
                    <a:pt x="1675" y="0"/>
                  </a:lnTo>
                  <a:lnTo>
                    <a:pt x="0" y="0"/>
                  </a:lnTo>
                  <a:close/>
                </a:path>
              </a:pathLst>
            </a:custGeom>
            <a:solidFill>
              <a:srgbClr val="C0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0894966" y="3809199"/>
              <a:ext cx="857394" cy="1286828"/>
            </a:xfrm>
            <a:custGeom>
              <a:rect l="l" t="t" r="r" b="b"/>
              <a:pathLst>
                <a:path w="490" h="697">
                  <a:moveTo>
                    <a:pt x="0" y="593"/>
                  </a:moveTo>
                  <a:lnTo>
                    <a:pt x="0" y="593"/>
                  </a:lnTo>
                  <a:lnTo>
                    <a:pt x="54" y="563"/>
                  </a:lnTo>
                  <a:lnTo>
                    <a:pt x="107" y="533"/>
                  </a:lnTo>
                  <a:lnTo>
                    <a:pt x="157" y="502"/>
                  </a:lnTo>
                  <a:lnTo>
                    <a:pt x="204" y="469"/>
                  </a:lnTo>
                  <a:lnTo>
                    <a:pt x="248" y="435"/>
                  </a:lnTo>
                  <a:lnTo>
                    <a:pt x="288" y="399"/>
                  </a:lnTo>
                  <a:lnTo>
                    <a:pt x="325" y="363"/>
                  </a:lnTo>
                  <a:lnTo>
                    <a:pt x="359" y="326"/>
                  </a:lnTo>
                  <a:lnTo>
                    <a:pt x="389" y="288"/>
                  </a:lnTo>
                  <a:lnTo>
                    <a:pt x="402" y="268"/>
                  </a:lnTo>
                  <a:lnTo>
                    <a:pt x="415" y="249"/>
                  </a:lnTo>
                  <a:lnTo>
                    <a:pt x="426" y="230"/>
                  </a:lnTo>
                  <a:lnTo>
                    <a:pt x="437" y="210"/>
                  </a:lnTo>
                  <a:lnTo>
                    <a:pt x="447" y="190"/>
                  </a:lnTo>
                  <a:lnTo>
                    <a:pt x="456" y="168"/>
                  </a:lnTo>
                  <a:lnTo>
                    <a:pt x="465" y="148"/>
                  </a:lnTo>
                  <a:lnTo>
                    <a:pt x="470" y="127"/>
                  </a:lnTo>
                  <a:lnTo>
                    <a:pt x="477" y="107"/>
                  </a:lnTo>
                  <a:lnTo>
                    <a:pt x="482" y="86"/>
                  </a:lnTo>
                  <a:lnTo>
                    <a:pt x="486" y="64"/>
                  </a:lnTo>
                  <a:lnTo>
                    <a:pt x="487" y="43"/>
                  </a:lnTo>
                  <a:lnTo>
                    <a:pt x="490" y="22"/>
                  </a:lnTo>
                  <a:lnTo>
                    <a:pt x="490" y="0"/>
                  </a:lnTo>
                  <a:lnTo>
                    <a:pt x="490" y="104"/>
                  </a:lnTo>
                  <a:lnTo>
                    <a:pt x="490" y="126"/>
                  </a:lnTo>
                  <a:lnTo>
                    <a:pt x="487" y="148"/>
                  </a:lnTo>
                  <a:lnTo>
                    <a:pt x="486" y="170"/>
                  </a:lnTo>
                  <a:lnTo>
                    <a:pt x="482" y="190"/>
                  </a:lnTo>
                  <a:lnTo>
                    <a:pt x="477" y="211"/>
                  </a:lnTo>
                  <a:lnTo>
                    <a:pt x="470" y="232"/>
                  </a:lnTo>
                  <a:lnTo>
                    <a:pt x="465" y="252"/>
                  </a:lnTo>
                  <a:lnTo>
                    <a:pt x="456" y="274"/>
                  </a:lnTo>
                  <a:lnTo>
                    <a:pt x="447" y="294"/>
                  </a:lnTo>
                  <a:lnTo>
                    <a:pt x="437" y="314"/>
                  </a:lnTo>
                  <a:lnTo>
                    <a:pt x="426" y="334"/>
                  </a:lnTo>
                  <a:lnTo>
                    <a:pt x="415" y="353"/>
                  </a:lnTo>
                  <a:lnTo>
                    <a:pt x="402" y="373"/>
                  </a:lnTo>
                  <a:lnTo>
                    <a:pt x="389" y="392"/>
                  </a:lnTo>
                  <a:lnTo>
                    <a:pt x="359" y="430"/>
                  </a:lnTo>
                  <a:lnTo>
                    <a:pt x="325" y="467"/>
                  </a:lnTo>
                  <a:lnTo>
                    <a:pt x="288" y="504"/>
                  </a:lnTo>
                  <a:lnTo>
                    <a:pt x="248" y="539"/>
                  </a:lnTo>
                  <a:lnTo>
                    <a:pt x="204" y="573"/>
                  </a:lnTo>
                  <a:lnTo>
                    <a:pt x="157" y="606"/>
                  </a:lnTo>
                  <a:lnTo>
                    <a:pt x="107" y="637"/>
                  </a:lnTo>
                  <a:lnTo>
                    <a:pt x="54" y="668"/>
                  </a:lnTo>
                  <a:lnTo>
                    <a:pt x="0" y="697"/>
                  </a:lnTo>
                  <a:lnTo>
                    <a:pt x="0" y="593"/>
                  </a:lnTo>
                  <a:close/>
                </a:path>
              </a:pathLst>
            </a:custGeom>
            <a:solidFill>
              <a:srgbClr val="A19F9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821594" y="3809199"/>
              <a:ext cx="2073373" cy="1286828"/>
            </a:xfrm>
            <a:custGeom>
              <a:rect l="l" t="t" r="r" b="b"/>
              <a:pathLst>
                <a:path w="1185" h="697">
                  <a:moveTo>
                    <a:pt x="0" y="104"/>
                  </a:moveTo>
                  <a:lnTo>
                    <a:pt x="1185" y="697"/>
                  </a:lnTo>
                  <a:lnTo>
                    <a:pt x="1185" y="593"/>
                  </a:lnTo>
                  <a:lnTo>
                    <a:pt x="0" y="0"/>
                  </a:lnTo>
                  <a:lnTo>
                    <a:pt x="0" y="104"/>
                  </a:lnTo>
                  <a:close/>
                </a:path>
              </a:pathLst>
            </a:custGeom>
            <a:gradFill>
              <a:gsLst>
                <a:gs pos="0">
                  <a:srgbClr val="A19F9F">
                    <a:alpha val="100000"/>
                  </a:srgbClr>
                </a:gs>
                <a:gs pos="100000">
                  <a:srgbClr val="808080">
                    <a:alpha val="100000"/>
                  </a:srgb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TextBox 44"/>
          <p:cNvSpPr txBox="1"/>
          <p:nvPr/>
        </p:nvSpPr>
        <p:spPr>
          <a:xfrm>
            <a:off x="970539" y="2055607"/>
            <a:ext cx="3888341" cy="316264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总结词：2015年高考书面表达试题考查了学生对社会现象的看法，要求考生就“是否应该为孩子报兴趣班”这一话题发表观点。</a:t>
            </a:r>
          </a:p>
        </p:txBody>
      </p:sp>
      <p:sp>
        <p:nvSpPr>
          <p:cNvPr id="45" name="AutoShape 45"/>
          <p:cNvSpPr/>
          <p:nvPr/>
        </p:nvSpPr>
        <p:spPr>
          <a:xfrm>
            <a:off x="510302" y="1681124"/>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10800000">
            <a:off x="4705935" y="4665821"/>
            <a:ext cx="655484" cy="815989"/>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题目要求：就“是否应该为孩子报兴趣班”这一话题发表观点。</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2015年真题解析与答案</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2015年真题解析与答案</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提出观点：是否应该为孩子报兴趣班。</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分析支持观点的理由。</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写作要点</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给出结论或提出建议。</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观点：应该为孩子报兴趣班。</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答案示例</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2015年真题解析与答案</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https://d.book118.com/056133035050010100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2024-09-24T06:03:40.105</cp:lastPrinted>
  <dcterms:created xsi:type="dcterms:W3CDTF">2024-09-23T22:03:40Z</dcterms:created>
  <dcterms:modified xsi:type="dcterms:W3CDTF">2024-09-23T22:03:42Z</dcterms:modified>
</cp:coreProperties>
</file>