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E9AF6-F46D-4653-A704-D00024C2F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4A801-BAB2-4967-87FF-71929506C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ABCA7-219B-469D-B3AC-141BD83A4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72DC43-C7D2-4F61-A4E8-D2B881539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7F36AD-65E5-4583-84DA-46DC3917C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557F6A-3DCB-48A1-BC30-C1DD26E56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69C8ED-F0C4-4653-8D0E-FE56E1C68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721D5-D55C-4507-B301-40BD7413C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B7599-A8E9-45D9-991D-72F37EB6F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D4E8E-0DC4-46E5-A657-3339F9519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C147E-ADBD-46A9-A4E5-3598A718A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1530242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心理健康行业分析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行业链分析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行业风险与挑战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行业未来发展前景与趋势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心理健康行业是指从事心理健康服务、产品研发、市场推广等业务的行业，涵盖心理咨询、心理治疗、心理健康教育和心理测评等领域。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随着社会经济的发展和人们对心理健康的重视，心理健康行业逐渐崛起，成为新兴产业之一。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90" r="1759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心理健康是个人全面成长的重要基础，对学习、工作、生活和人际关系等方面都有重要影响。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3708" b="3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心理健康问题可能导致各种心理疾病，如抑郁症、焦虑症等，良好的心理健康有助于预防和治疗这些疾病。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疾病预防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t="11108" b="111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心理健康对于社会稳定也有积极作用，一个心理稳定的个体和群体更有利于维护社会秩序和和谐。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社会稳定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心理健康行业呈现出快速发展趋势，新技术如互联网、人工智能等不断渗透到行业中，推动行业创新和升级。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全球心理健康市场规模不断扩大，预计未来将继续保持快速增长。其中，亚洲市场增长最快，尤其是中国市场，增长速度远超全球平均水平。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行业发展趋势与市场规模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行业链分析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医院的心理咨询科室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心理健康服务提供机构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心理健康咨询服务机构</a:t>
            </a:r>
          </a:p>
        </p:txBody>
      </p:sp>
      <p:sp>
        <p:nvSpPr>
          <p:cNvPr id="31" name="AutoShape 31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专业的心理咨询机构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心理健康服务提供机构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28" name="Freeform 28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心理健康培训机构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专业的心理培训机构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高校的心理咨询中心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心理健康研究机构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18874" y="118319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心理健康服务提供机构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高校心理学系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专业的心理学研究机构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226" y="93935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心理健康相关产品与服务</a:t>
            </a:r>
          </a:p>
        </p:txBody>
      </p:sp>
      <p:sp>
        <p:nvSpPr>
          <p:cNvPr id="26" name="Freeform 2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9" name="Connector 2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心理测试软件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心理健康书籍</a:t>
            </a:r>
          </a:p>
        </p:txBody>
      </p:sp>
      <p:cxnSp>
        <p:nvCxnSpPr>
          <p:cNvPr id="33" name="Connector 33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心理健康相关产品</a:t>
            </a:r>
          </a:p>
        </p:txBody>
      </p:sp>
      <p:sp>
        <p:nvSpPr>
          <p:cNvPr id="38" name="AutoShape 38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4226" y="8591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心理健康相关产品与服务</a:t>
            </a:r>
          </a:p>
        </p:txBody>
      </p:sp>
      <p:sp>
        <p:nvSpPr>
          <p:cNvPr id="3" name="AutoShape 3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969579" y="3107709"/>
            <a:ext cx="3008046" cy="22383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心理健康器材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591977" y="3107709"/>
            <a:ext cx="3008046" cy="22383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心理健康相关服务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14375" y="3107709"/>
            <a:ext cx="3008046" cy="22383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心理咨询师培训服务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895704" y="102291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481526" y="102291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10946" y="102291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心理健康相关产品与服务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心理健康讲座服务</a:t>
            </a:r>
          </a:p>
        </p:txBody>
      </p:sp>
      <p:sp>
        <p:nvSpPr>
          <p:cNvPr id="25" name="AutoShape 25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218874" y="4371944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心理健康宣传活动服务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3622" y="93878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心理健康行业客户群体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171891" y="3318396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白领阶层</a:t>
            </a:r>
          </a:p>
        </p:txBody>
      </p:sp>
      <p:sp>
        <p:nvSpPr>
          <p:cNvPr id="32" name="Freeform 32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7879518" y="4987861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老年人群体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53186" y="3304902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军人群体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082466" y="4987747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残疾人群体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488661" y="1252888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学生群体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行业竞争格局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218874" y="118319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主要竞争者分析</a:t>
            </a:r>
          </a:p>
        </p:txBody>
      </p:sp>
      <p:sp>
        <p:nvSpPr>
          <p:cNvPr id="23" name="AutoShape 23"/>
          <p:cNvSpPr/>
          <p:nvPr/>
        </p:nvSpPr>
        <p:spPr>
          <a:xfrm>
            <a:off x="7619585" y="2019465"/>
            <a:ext cx="3798277" cy="37982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154355" y="2019465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2019465"/>
            <a:ext cx="3798277" cy="37982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123806" y="3348627"/>
            <a:ext cx="2928915" cy="13639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机构名称：如“好心情”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713684" y="3348627"/>
            <a:ext cx="2928915" cy="13639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350">
                <a:solidFill>
                  <a:srgbClr val="021A40"/>
                </a:solidFill>
                <a:latin typeface="Microsoft Yahei"/>
                <a:ea typeface="Microsoft Yahei"/>
                <a:cs typeface="Microsoft Yahei"/>
              </a:rPr>
              <a:t>市场份额：具体数据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054267" y="3348627"/>
            <a:ext cx="2928915" cy="13639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业务范围：全国/地区性</a:t>
            </a:r>
          </a:p>
        </p:txBody>
      </p:sp>
      <p:sp>
        <p:nvSpPr>
          <p:cNvPr id="29" name="AutoShape 29"/>
          <p:cNvSpPr/>
          <p:nvPr/>
        </p:nvSpPr>
        <p:spPr>
          <a:xfrm>
            <a:off x="3065163" y="1665973"/>
            <a:ext cx="1133365" cy="1133365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661803" y="1665973"/>
            <a:ext cx="1133365" cy="1133365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0109312" y="1665973"/>
            <a:ext cx="1133365" cy="1133365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089937" y="1629151"/>
            <a:ext cx="108381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  <a:spcBef>
                <a:spcPts val="450"/>
              </a:spcBef>
            </a:pPr>
            <a:r>
              <a:rPr lang="en-US" sz="34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134087" y="1629151"/>
            <a:ext cx="108381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  <a:spcBef>
                <a:spcPts val="450"/>
              </a:spcBef>
            </a:pPr>
            <a:r>
              <a:rPr lang="en-US" sz="34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686577" y="1629151"/>
            <a:ext cx="108381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  <a:spcBef>
                <a:spcPts val="450"/>
              </a:spcBef>
            </a:pPr>
            <a:r>
              <a:rPr lang="en-US" sz="34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218874" y="118319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主要竞争者分析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2540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竞争优势：专业性、品牌知名度、技术能力等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机构名称：如“壹心理”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市场份额：具体数据</a:t>
            </a:r>
          </a:p>
        </p:txBody>
      </p:sp>
      <p:sp>
        <p:nvSpPr>
          <p:cNvPr id="36" name="Freeform 36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https://d.book118.com/056153024241010045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2024-09-14T23:35:53.186</cp:lastPrinted>
  <dcterms:created xsi:type="dcterms:W3CDTF">2024-09-14T15:35:53Z</dcterms:created>
  <dcterms:modified xsi:type="dcterms:W3CDTF">2024-09-14T15:35:55Z</dcterms:modified>
</cp:coreProperties>
</file>