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66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15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EB24FE-32A7-403A-A156-D8DC9E56B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04B6D5-4BD2-4890-9E63-CF9608093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1BD1BB-3626-4F70-8553-25AF7134F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844D19-BE21-4B01-B99A-5188E719C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3BFF8D-13FB-4A42-A0D9-F7080ED93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38D7B0-0104-485D-B6DE-9BBA2A7C1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266F0D-EEBC-4A77-8C44-094231C47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35E949-311F-4B93-B1E8-F9881A49A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850C01-CB66-4739-A634-EBEEA5E147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9EFC94-63BA-46E7-B335-F7816F206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45FB1-7863-4AD7-A10C-CA5554E8C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0655" r:id="rId2"/>
    <p:sldLayoutId id="2147490656" r:id="rId3"/>
    <p:sldLayoutId id="2147490657" r:id="rId4"/>
    <p:sldLayoutId id="2147490658" r:id="rId5"/>
    <p:sldLayoutId id="2147490659" r:id="rId6"/>
    <p:sldLayoutId id="2147490660" r:id="rId7"/>
    <p:sldLayoutId id="2147490661" r:id="rId8"/>
    <p:sldLayoutId id="2147490662" r:id="rId9"/>
    <p:sldLayoutId id="2147490663" r:id="rId10"/>
    <p:sldLayoutId id="214749066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14" Type="http://schemas.openxmlformats.org/officeDocument/2006/relationships/tags" Target="../tags/tag148.xml" /><Relationship Id="rId15" Type="http://schemas.openxmlformats.org/officeDocument/2006/relationships/tags" Target="../tags/tag149.xml" /><Relationship Id="rId16" Type="http://schemas.openxmlformats.org/officeDocument/2006/relationships/tags" Target="../tags/tag150.xml" /><Relationship Id="rId17" Type="http://schemas.openxmlformats.org/officeDocument/2006/relationships/tags" Target="../tags/tag151.xml" /><Relationship Id="rId18" Type="http://schemas.openxmlformats.org/officeDocument/2006/relationships/tags" Target="../tags/tag152.xml" /><Relationship Id="rId19" Type="http://schemas.openxmlformats.org/officeDocument/2006/relationships/tags" Target="../tags/tag153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14" Type="http://schemas.openxmlformats.org/officeDocument/2006/relationships/tags" Target="../tags/tag178.xml" /><Relationship Id="rId15" Type="http://schemas.openxmlformats.org/officeDocument/2006/relationships/tags" Target="../tags/tag179.xml" /><Relationship Id="rId16" Type="http://schemas.openxmlformats.org/officeDocument/2006/relationships/tags" Target="../tags/tag180.xml" /><Relationship Id="rId17" Type="http://schemas.openxmlformats.org/officeDocument/2006/relationships/tags" Target="../tags/tag181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16" Type="http://schemas.openxmlformats.org/officeDocument/2006/relationships/tags" Target="../tags/tag211.xml" /><Relationship Id="rId17" Type="http://schemas.openxmlformats.org/officeDocument/2006/relationships/tags" Target="../tags/tag212.xml" /><Relationship Id="rId18" Type="http://schemas.openxmlformats.org/officeDocument/2006/relationships/tags" Target="../tags/tag213.xml" /><Relationship Id="rId19" Type="http://schemas.openxmlformats.org/officeDocument/2006/relationships/tags" Target="../tags/tag214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154040032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泰山计划书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晨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项目内容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技术实现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财务分析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团队和管理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项目背景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项目背景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目的和意义</a:t>
            </a:r>
            <a:endParaRPr lang="zh-CN" altLang="en-US"/>
          </a:p>
        </p:txBody>
      </p:sp>
      <p:sp>
        <p:nvSpPr>
          <p:cNvPr id="104890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1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1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促进泰山旅游经济发展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提高泰山旅游服务质量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保护泰山自然和文化遗产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提升泰山国际知名度和影响力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市场需求分析</a:t>
            </a:r>
            <a:endParaRPr lang="zh-CN" altLang="en-US"/>
          </a:p>
        </p:txBody>
      </p:sp>
      <p:sp>
        <p:nvSpPr>
          <p:cNvPr id="104895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市场需求：随着人们生活水平的提高，对旅游的需求日益增长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竞争分析：泰山周边地区旅游市场竞争激烈，需要差异化竞争策略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客户需求：游客对旅游产品的需求多样化，需要提供个性化、高品质的旅游服务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旅游市场：泰山作为世界文化遗产，具有巨大的旅游市场潜力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竞争环境分析</a:t>
            </a:r>
            <a:endParaRPr lang="zh-CN" altLang="en-US"/>
          </a:p>
        </p:txBody>
      </p:sp>
      <p:sp>
        <p:nvSpPr>
          <p:cNvPr id="1049030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竞争对手：分析行业内的主要竞争对手，包括他们的市场份额、产品特点、价格策略等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市场趋势：分析市场发展趋势，包括市场需求、技术进步、政策变化等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自身优势：分析自身的竞争优势，包括技术、产品、服务、品牌等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潜在威胁：分析潜在的市场威胁，包括新进入者、替代品、消费者偏好变化等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项目内容</a:t>
            </a:r>
            <a:endParaRPr lang="zh-CN" altLang="en-US"/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产品或服务介绍</a:t>
            </a:r>
            <a:endParaRPr lang="zh-CN" altLang="en-US"/>
          </a:p>
        </p:txBody>
      </p:sp>
      <p:sp>
        <p:nvSpPr>
          <p:cNvPr id="1049124" name="矩形 5"/>
          <p:cNvSpPr/>
          <p:nvPr>
            <p:custDataLst>
              <p:tags r:id="rId2"/>
            </p:custDataLst>
          </p:nvPr>
        </p:nvSpPr>
        <p:spPr>
          <a:xfrm>
            <a:off x="860247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6" name="矩形 10"/>
          <p:cNvSpPr/>
          <p:nvPr>
            <p:custDataLst>
              <p:tags r:id="rId3"/>
            </p:custDataLst>
          </p:nvPr>
        </p:nvSpPr>
        <p:spPr>
          <a:xfrm>
            <a:off x="1211291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4"/>
            </p:custDataLst>
          </p:nvPr>
        </p:nvSpPr>
        <p:spPr>
          <a:xfrm>
            <a:off x="1013666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产品名称：泰山计划书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30" name="矩形 6"/>
          <p:cNvSpPr/>
          <p:nvPr>
            <p:custDataLst>
              <p:tags r:id="rId5"/>
            </p:custDataLst>
          </p:nvPr>
        </p:nvSpPr>
        <p:spPr>
          <a:xfrm>
            <a:off x="4472098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2" name="矩形 11"/>
          <p:cNvSpPr/>
          <p:nvPr>
            <p:custDataLst>
              <p:tags r:id="rId6"/>
            </p:custDataLst>
          </p:nvPr>
        </p:nvSpPr>
        <p:spPr>
          <a:xfrm>
            <a:off x="4842644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7"/>
            </p:custDataLst>
          </p:nvPr>
        </p:nvSpPr>
        <p:spPr>
          <a:xfrm>
            <a:off x="46255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产品类型：商业计划书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36" name="矩形 7"/>
          <p:cNvSpPr/>
          <p:nvPr>
            <p:custDataLst>
              <p:tags r:id="rId8"/>
            </p:custDataLst>
          </p:nvPr>
        </p:nvSpPr>
        <p:spPr>
          <a:xfrm>
            <a:off x="8083298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8" name="矩形 12"/>
          <p:cNvSpPr/>
          <p:nvPr>
            <p:custDataLst>
              <p:tags r:id="rId9"/>
            </p:custDataLst>
          </p:nvPr>
        </p:nvSpPr>
        <p:spPr>
          <a:xfrm>
            <a:off x="8473346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10"/>
            </p:custDataLst>
          </p:nvPr>
        </p:nvSpPr>
        <p:spPr>
          <a:xfrm>
            <a:off x="82367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产品特点：全面、详细、专业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42" name="矩形 33"/>
          <p:cNvSpPr/>
          <p:nvPr>
            <p:custDataLst>
              <p:tags r:id="rId11"/>
            </p:custDataLst>
          </p:nvPr>
        </p:nvSpPr>
        <p:spPr>
          <a:xfrm>
            <a:off x="85959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4" name="矩形 37"/>
          <p:cNvSpPr/>
          <p:nvPr>
            <p:custDataLst>
              <p:tags r:id="rId12"/>
            </p:custDataLst>
          </p:nvPr>
        </p:nvSpPr>
        <p:spPr>
          <a:xfrm>
            <a:off x="1210641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13"/>
            </p:custDataLst>
          </p:nvPr>
        </p:nvSpPr>
        <p:spPr>
          <a:xfrm>
            <a:off x="1013016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产品功能：提供市场分析、竞争分析、商业模式、营销策略等全方位服务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48" name="矩形 34"/>
          <p:cNvSpPr/>
          <p:nvPr>
            <p:custDataLst>
              <p:tags r:id="rId14"/>
            </p:custDataLst>
          </p:nvPr>
        </p:nvSpPr>
        <p:spPr>
          <a:xfrm>
            <a:off x="447144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0" name="矩形 38"/>
          <p:cNvSpPr/>
          <p:nvPr>
            <p:custDataLst>
              <p:tags r:id="rId15"/>
            </p:custDataLst>
          </p:nvPr>
        </p:nvSpPr>
        <p:spPr>
          <a:xfrm>
            <a:off x="4841994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16"/>
            </p:custDataLst>
          </p:nvPr>
        </p:nvSpPr>
        <p:spPr>
          <a:xfrm>
            <a:off x="4624867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产品优势：专业团队、丰富经验、优质服务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54" name="矩形 35"/>
          <p:cNvSpPr/>
          <p:nvPr>
            <p:custDataLst>
              <p:tags r:id="rId17"/>
            </p:custDataLst>
          </p:nvPr>
        </p:nvSpPr>
        <p:spPr>
          <a:xfrm>
            <a:off x="8082648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6" name="矩形 39"/>
          <p:cNvSpPr/>
          <p:nvPr>
            <p:custDataLst>
              <p:tags r:id="rId18"/>
            </p:custDataLst>
          </p:nvPr>
        </p:nvSpPr>
        <p:spPr>
          <a:xfrm>
            <a:off x="8472696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8" name="TextBox 2"/>
          <p:cNvSpPr txBox="1"/>
          <p:nvPr>
            <p:custDataLst>
              <p:tags r:id="rId19"/>
            </p:custDataLst>
          </p:nvPr>
        </p:nvSpPr>
        <p:spPr>
          <a:xfrm>
            <a:off x="8236067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产品价格：根据客户需求定制，价格合理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目标市场定位</a:t>
            </a:r>
            <a:endParaRPr lang="zh-CN" altLang="en-US"/>
          </a:p>
        </p:txBody>
      </p:sp>
      <p:sp>
        <p:nvSpPr>
          <p:cNvPr id="104919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目标客户群体：企业、政府、教育机构等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市场需求：对大数据、人工智能等新技术的需求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市场定位：提供一站式大数据解决方案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市场策略：通过合作伙伴关系、市场推广等方式扩大市场份额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营销策略和手段</a:t>
            </a:r>
            <a:endParaRPr lang="zh-CN" altLang="en-US"/>
          </a:p>
        </p:txBody>
      </p:sp>
      <p:sp>
        <p:nvSpPr>
          <p:cNvPr id="104925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促销活动策划：定期举办促销活动，吸引客户关注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目标市场定位：明确目标客户群体，进行精准营销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营销渠道选择：线上线下相结合，充分利用社交媒体等渠道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客户关系管理：建立客户数据库，进行个性化营销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技术实现</a:t>
            </a:r>
            <a:endParaRPr lang="zh-CN" altLang="en-US"/>
          </a:p>
        </p:txBody>
      </p:sp>
      <p:sp>
        <p:nvSpPr>
          <p:cNvPr id="10493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技术方案选择</a:t>
            </a:r>
            <a:endParaRPr lang="zh-CN" altLang="en-US"/>
          </a:p>
        </p:txBody>
      </p:sp>
      <p:sp>
        <p:nvSpPr>
          <p:cNvPr id="104935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技术方案一：采用云计算技术，实现数据存储和处理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技术方案二：采用大数据技术，实现数据分析和挖掘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技术方案三：采用人工智能技术，实现智能决策和预测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技术方案四：采用区块链技术，实现数据安全和隐私保护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技术难点和解决方案</a:t>
            </a:r>
            <a:endParaRPr lang="zh-CN" altLang="en-US"/>
          </a:p>
        </p:txBody>
      </p:sp>
      <p:sp>
        <p:nvSpPr>
          <p:cNvPr id="1049412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937301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矩形 4"/>
          <p:cNvSpPr/>
          <p:nvPr>
            <p:custDataLst>
              <p:tags r:id="rId3"/>
            </p:custDataLst>
          </p:nvPr>
        </p:nvSpPr>
        <p:spPr>
          <a:xfrm>
            <a:off x="851576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文本框 5"/>
          <p:cNvSpPr txBox="1"/>
          <p:nvPr>
            <p:custDataLst>
              <p:tags r:id="rId4"/>
            </p:custDataLst>
          </p:nvPr>
        </p:nvSpPr>
        <p:spPr>
          <a:xfrm>
            <a:off x="1137326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解决方案：采用数据清洗、数据验证等技术，确保数据质量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18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9032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20" name="矩形 57"/>
          <p:cNvSpPr/>
          <p:nvPr>
            <p:custDataLst>
              <p:tags r:id="rId6"/>
            </p:custDataLst>
          </p:nvPr>
        </p:nvSpPr>
        <p:spPr>
          <a:xfrm>
            <a:off x="4404603" y="424583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文本框 58"/>
          <p:cNvSpPr txBox="1"/>
          <p:nvPr>
            <p:custDataLst>
              <p:tags r:id="rId7"/>
            </p:custDataLst>
          </p:nvPr>
        </p:nvSpPr>
        <p:spPr>
          <a:xfrm>
            <a:off x="4690353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技术难点：如何实现实时数据分析和预测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24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04274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矩形 61"/>
          <p:cNvSpPr/>
          <p:nvPr>
            <p:custDataLst>
              <p:tags r:id="rId9"/>
            </p:custDataLst>
          </p:nvPr>
        </p:nvSpPr>
        <p:spPr>
          <a:xfrm>
            <a:off x="7957631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文本框 62"/>
          <p:cNvSpPr txBox="1"/>
          <p:nvPr>
            <p:custDataLst>
              <p:tags r:id="rId10"/>
            </p:custDataLst>
          </p:nvPr>
        </p:nvSpPr>
        <p:spPr>
          <a:xfrm>
            <a:off x="8243381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解决方案：采用流式计算框架，如Flink、Storm等，实现实时数据分析和预测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30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923317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32" name="矩形 65"/>
          <p:cNvSpPr/>
          <p:nvPr>
            <p:custDataLst>
              <p:tags r:id="rId12"/>
            </p:custDataLst>
          </p:nvPr>
        </p:nvSpPr>
        <p:spPr>
          <a:xfrm>
            <a:off x="838200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文本框 66"/>
          <p:cNvSpPr txBox="1"/>
          <p:nvPr>
            <p:custDataLst>
              <p:tags r:id="rId13"/>
            </p:custDataLst>
          </p:nvPr>
        </p:nvSpPr>
        <p:spPr>
          <a:xfrm>
            <a:off x="112395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技术难点：如何实现大规模数据并行处理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36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76345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矩形 69"/>
          <p:cNvSpPr/>
          <p:nvPr>
            <p:custDataLst>
              <p:tags r:id="rId15"/>
            </p:custDataLst>
          </p:nvPr>
        </p:nvSpPr>
        <p:spPr>
          <a:xfrm>
            <a:off x="4390620" y="184857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文本框 70"/>
          <p:cNvSpPr txBox="1"/>
          <p:nvPr>
            <p:custDataLst>
              <p:tags r:id="rId16"/>
            </p:custDataLst>
          </p:nvPr>
        </p:nvSpPr>
        <p:spPr>
          <a:xfrm>
            <a:off x="467637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解决方案：采用分布式计算框架，如Hadoop、Spark等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42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029372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44" name="矩形 73"/>
          <p:cNvSpPr/>
          <p:nvPr>
            <p:custDataLst>
              <p:tags r:id="rId18"/>
            </p:custDataLst>
          </p:nvPr>
        </p:nvSpPr>
        <p:spPr>
          <a:xfrm>
            <a:off x="7943647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文本框 74"/>
          <p:cNvSpPr txBox="1"/>
          <p:nvPr>
            <p:custDataLst>
              <p:tags r:id="rId19"/>
            </p:custDataLst>
          </p:nvPr>
        </p:nvSpPr>
        <p:spPr>
          <a:xfrm>
            <a:off x="8229397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技术难点：如何保证数据质量和准确性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https://d.book118.com/056154040032010035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84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+中文标题</vt:lpstr>
      <vt:lpstr>宋体</vt:lpstr>
      <vt:lpstr>Office Theme</vt:lpstr>
      <vt:lpstr>泰山计划书</vt:lpstr>
      <vt:lpstr>目录</vt:lpstr>
      <vt:lpstr>添加章节标题</vt:lpstr>
      <vt:lpstr>项目背景</vt:lpstr>
      <vt:lpstr>目的和意义</vt:lpstr>
      <vt:lpstr>市场需求分析</vt:lpstr>
      <vt:lpstr>竞争环境分析</vt:lpstr>
      <vt:lpstr>项目内容</vt:lpstr>
      <vt:lpstr>产品或服务介绍</vt:lpstr>
      <vt:lpstr>目标市场定位</vt:lpstr>
      <vt:lpstr>营销策略和手段</vt:lpstr>
      <vt:lpstr>技术实现</vt:lpstr>
      <vt:lpstr>技术方案选择</vt:lpstr>
      <vt:lpstr>技术难点和解决方案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2024-09-04T20:11:17.192</cp:lastPrinted>
  <dcterms:created xsi:type="dcterms:W3CDTF">2024-09-04T12:11:17Z</dcterms:created>
  <dcterms:modified xsi:type="dcterms:W3CDTF">2024-09-04T12:11:19Z</dcterms:modified>
</cp:coreProperties>
</file>