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95466-7393-451A-8232-2E2785715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D9902-280E-46FC-BA50-B2E8ADA60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D54A6-F32E-4499-A9D2-CC061B896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A4986-887C-491A-91A1-AA7339FF4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3103E3-9602-4844-B470-95C8F897C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DE7E7A-A4A2-49AD-ADF9-6FF865120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C38915-4F04-4A85-AC41-67D2576F7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B5437-877C-46C1-B88E-92553DF20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F0DAE-3459-42BB-8D28-A219568DE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2CCF1-1F1C-4742-9EA4-9B3F75FB7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75A63-F6B5-42E6-B06D-3A6C70449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1322305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知识产权年度目标计划方案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知识产权年度目标计划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知识产权申请与维护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知识产权风险防范与应对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知识产权战略合作与发展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知识产权年度目标计划实施保障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知识产权概述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知识产权的定义与重要性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知识产权是指人们对其智力成果所享有的权利，包括专利、商标、著作权等。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知识产权是创新驱动发展的核心要素，保护知识产权有助于激发创新活力，促进科技进步和社会发展。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主要包括专利权、商标权、著作权等。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涵盖发明、实用新型、外观设计、商标、软件著作权、集成电路布图设计等。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保护范围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知识产权的类型与保护范围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《专利法》、《商标法》、《著作权法》等。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侵犯知识产权的行为将受到法律的制裁，包括罚款、赔偿等。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知识产权保护的法律法规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法律责任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知识产权年度目标计划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企业战略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目标制定原则与依据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遵守相关法律法规，确保知识产权目标的合法性和合规性。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结合企业发展战略，制定符合企业长远利益的知识产权目标。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根据市场需求和行业趋势，制定具有市场竞争力的知识产权目标。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鼓励技术创新，提高知识产权的质量和价值。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42" r="167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目标分解与实施计划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制定专利申请计划，明确申请数量、申请领域和技术创新点。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制定专利维护计划，确保专利权的稳定性和持久性。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制定商标注册计划，提高品牌知名度和保护企业形象。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加强版权保护，维护原创作品的合法权益。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专利申请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专利维护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商标注册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版权保护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66806" y="3454622"/>
            <a:ext cx="2238375" cy="2247329"/>
          </a:xfrm>
          <a:custGeom>
            <a:rect l="l" t="t" r="r" b="b"/>
            <a:pathLst>
              <a:path w="285" h="286">
                <a:moveTo>
                  <a:pt x="0" y="83"/>
                </a:moveTo>
                <a:cubicBezTo>
                  <a:pt x="0" y="0"/>
                  <a:pt x="0" y="0"/>
                  <a:pt x="0" y="0"/>
                </a:cubicBezTo>
                <a:cubicBezTo>
                  <a:pt x="157" y="0"/>
                  <a:pt x="285" y="128"/>
                  <a:pt x="285" y="286"/>
                </a:cubicBezTo>
                <a:cubicBezTo>
                  <a:pt x="202" y="286"/>
                  <a:pt x="202" y="286"/>
                  <a:pt x="202" y="286"/>
                </a:cubicBezTo>
                <a:cubicBezTo>
                  <a:pt x="202" y="174"/>
                  <a:pt x="111" y="83"/>
                  <a:pt x="0" y="83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66806" y="1875568"/>
            <a:ext cx="2238375" cy="2239804"/>
          </a:xfrm>
          <a:custGeom>
            <a:rect l="l" t="t" r="r" b="b"/>
            <a:pathLst>
              <a:path w="285" h="285">
                <a:moveTo>
                  <a:pt x="0" y="202"/>
                </a:moveTo>
                <a:cubicBezTo>
                  <a:pt x="0" y="285"/>
                  <a:pt x="0" y="285"/>
                  <a:pt x="0" y="285"/>
                </a:cubicBezTo>
                <a:cubicBezTo>
                  <a:pt x="157" y="285"/>
                  <a:pt x="285" y="157"/>
                  <a:pt x="285" y="0"/>
                </a:cubicBezTo>
                <a:cubicBezTo>
                  <a:pt x="202" y="0"/>
                  <a:pt x="202" y="0"/>
                  <a:pt x="202" y="0"/>
                </a:cubicBezTo>
                <a:cubicBezTo>
                  <a:pt x="202" y="111"/>
                  <a:pt x="111" y="202"/>
                  <a:pt x="0" y="20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53386" y="3454622"/>
            <a:ext cx="2238375" cy="2247329"/>
          </a:xfrm>
          <a:custGeom>
            <a:rect l="l" t="t" r="r" b="b"/>
            <a:pathLst>
              <a:path w="285" h="286">
                <a:moveTo>
                  <a:pt x="285" y="83"/>
                </a:moveTo>
                <a:cubicBezTo>
                  <a:pt x="285" y="0"/>
                  <a:pt x="285" y="0"/>
                  <a:pt x="285" y="0"/>
                </a:cubicBezTo>
                <a:cubicBezTo>
                  <a:pt x="128" y="0"/>
                  <a:pt x="0" y="128"/>
                  <a:pt x="0" y="286"/>
                </a:cubicBezTo>
                <a:cubicBezTo>
                  <a:pt x="83" y="286"/>
                  <a:pt x="83" y="286"/>
                  <a:pt x="83" y="286"/>
                </a:cubicBezTo>
                <a:cubicBezTo>
                  <a:pt x="83" y="174"/>
                  <a:pt x="174" y="83"/>
                  <a:pt x="285" y="8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53386" y="1875568"/>
            <a:ext cx="2238375" cy="2239804"/>
          </a:xfrm>
          <a:custGeom>
            <a:rect l="l" t="t" r="r" b="b"/>
            <a:pathLst>
              <a:path w="285" h="285">
                <a:moveTo>
                  <a:pt x="285" y="202"/>
                </a:moveTo>
                <a:cubicBezTo>
                  <a:pt x="285" y="285"/>
                  <a:pt x="285" y="285"/>
                  <a:pt x="285" y="285"/>
                </a:cubicBezTo>
                <a:cubicBezTo>
                  <a:pt x="128" y="285"/>
                  <a:pt x="0" y="157"/>
                  <a:pt x="0" y="0"/>
                </a:cubicBezTo>
                <a:cubicBezTo>
                  <a:pt x="83" y="0"/>
                  <a:pt x="83" y="0"/>
                  <a:pt x="83" y="0"/>
                </a:cubicBezTo>
                <a:cubicBezTo>
                  <a:pt x="83" y="111"/>
                  <a:pt x="174" y="202"/>
                  <a:pt x="285" y="20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11033" y="3015424"/>
            <a:ext cx="541973" cy="425577"/>
          </a:xfrm>
          <a:custGeom>
            <a:rect l="l" t="t" r="r" b="b"/>
            <a:pathLst>
              <a:path w="105" h="83">
                <a:moveTo>
                  <a:pt x="19" y="26"/>
                </a:moveTo>
                <a:cubicBezTo>
                  <a:pt x="50" y="11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42"/>
                  <a:pt x="51" y="42"/>
                  <a:pt x="51" y="42"/>
                </a:cubicBezTo>
                <a:cubicBezTo>
                  <a:pt x="51" y="42"/>
                  <a:pt x="51" y="43"/>
                  <a:pt x="51" y="43"/>
                </a:cubicBezTo>
                <a:cubicBezTo>
                  <a:pt x="51" y="43"/>
                  <a:pt x="50" y="43"/>
                  <a:pt x="50" y="43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55" y="11"/>
                </a:moveTo>
                <a:cubicBezTo>
                  <a:pt x="55" y="42"/>
                  <a:pt x="55" y="42"/>
                  <a:pt x="55" y="42"/>
                </a:cubicBezTo>
                <a:cubicBezTo>
                  <a:pt x="55" y="42"/>
                  <a:pt x="55" y="43"/>
                  <a:pt x="55" y="43"/>
                </a:cubicBezTo>
                <a:cubicBezTo>
                  <a:pt x="55" y="43"/>
                  <a:pt x="56" y="43"/>
                  <a:pt x="56" y="43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6"/>
                  <a:pt x="87" y="26"/>
                  <a:pt x="87" y="26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1"/>
                  <a:pt x="55" y="11"/>
                  <a:pt x="55" y="11"/>
                </a:cubicBezTo>
                <a:cubicBezTo>
                  <a:pt x="55" y="11"/>
                  <a:pt x="55" y="11"/>
                  <a:pt x="55" y="11"/>
                </a:cubicBezTo>
                <a:close/>
                <a:moveTo>
                  <a:pt x="48" y="45"/>
                </a:moveTo>
                <a:cubicBezTo>
                  <a:pt x="15" y="29"/>
                  <a:pt x="15" y="29"/>
                  <a:pt x="15" y="29"/>
                </a:cubicBezTo>
                <a:cubicBezTo>
                  <a:pt x="15" y="29"/>
                  <a:pt x="15" y="29"/>
                  <a:pt x="14" y="29"/>
                </a:cubicBezTo>
                <a:cubicBezTo>
                  <a:pt x="1" y="35"/>
                  <a:pt x="1" y="35"/>
                  <a:pt x="1" y="35"/>
                </a:cubicBezTo>
                <a:cubicBezTo>
                  <a:pt x="1" y="36"/>
                  <a:pt x="0" y="36"/>
                  <a:pt x="0" y="36"/>
                </a:cubicBezTo>
                <a:cubicBezTo>
                  <a:pt x="0" y="37"/>
                  <a:pt x="1" y="37"/>
                  <a:pt x="1" y="37"/>
                </a:cubicBezTo>
                <a:cubicBezTo>
                  <a:pt x="33" y="53"/>
                  <a:pt x="33" y="53"/>
                  <a:pt x="33" y="53"/>
                </a:cubicBezTo>
                <a:cubicBezTo>
                  <a:pt x="34" y="54"/>
                  <a:pt x="34" y="54"/>
                  <a:pt x="34" y="53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47"/>
                  <a:pt x="48" y="46"/>
                  <a:pt x="48" y="46"/>
                </a:cubicBezTo>
                <a:cubicBezTo>
                  <a:pt x="48" y="45"/>
                  <a:pt x="48" y="45"/>
                  <a:pt x="48" y="45"/>
                </a:cubicBezTo>
                <a:close/>
                <a:moveTo>
                  <a:pt x="105" y="16"/>
                </a:moveTo>
                <a:cubicBezTo>
                  <a:pt x="105" y="17"/>
                  <a:pt x="106" y="17"/>
                  <a:pt x="106" y="17"/>
                </a:cubicBezTo>
                <a:cubicBezTo>
                  <a:pt x="106" y="18"/>
                  <a:pt x="105" y="18"/>
                  <a:pt x="105" y="18"/>
                </a:cubicBezTo>
                <a:cubicBezTo>
                  <a:pt x="92" y="25"/>
                  <a:pt x="92" y="25"/>
                  <a:pt x="92" y="25"/>
                </a:cubicBezTo>
                <a:cubicBezTo>
                  <a:pt x="91" y="25"/>
                  <a:pt x="91" y="25"/>
                  <a:pt x="91" y="25"/>
                </a:cubicBezTo>
                <a:cubicBezTo>
                  <a:pt x="58" y="9"/>
                  <a:pt x="58" y="9"/>
                  <a:pt x="58" y="9"/>
                </a:cubicBezTo>
                <a:cubicBezTo>
                  <a:pt x="58" y="8"/>
                  <a:pt x="58" y="8"/>
                  <a:pt x="58" y="8"/>
                </a:cubicBezTo>
                <a:cubicBezTo>
                  <a:pt x="58" y="7"/>
                  <a:pt x="58" y="7"/>
                  <a:pt x="58" y="7"/>
                </a:cubicBezTo>
                <a:cubicBezTo>
                  <a:pt x="72" y="0"/>
                  <a:pt x="72" y="0"/>
                  <a:pt x="72" y="0"/>
                </a:cubicBezTo>
                <a:cubicBezTo>
                  <a:pt x="72" y="0"/>
                  <a:pt x="72" y="0"/>
                  <a:pt x="72" y="0"/>
                </a:cubicBezTo>
                <a:cubicBezTo>
                  <a:pt x="105" y="16"/>
                  <a:pt x="105" y="16"/>
                  <a:pt x="105" y="16"/>
                </a:cubicBezTo>
                <a:close/>
                <a:moveTo>
                  <a:pt x="105" y="35"/>
                </a:moveTo>
                <a:cubicBezTo>
                  <a:pt x="105" y="36"/>
                  <a:pt x="106" y="36"/>
                  <a:pt x="106" y="36"/>
                </a:cubicBezTo>
                <a:cubicBezTo>
                  <a:pt x="106" y="37"/>
                  <a:pt x="105" y="37"/>
                  <a:pt x="105" y="37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4"/>
                  <a:pt x="72" y="54"/>
                  <a:pt x="72" y="53"/>
                </a:cubicBezTo>
                <a:cubicBezTo>
                  <a:pt x="58" y="47"/>
                  <a:pt x="58" y="47"/>
                  <a:pt x="58" y="47"/>
                </a:cubicBezTo>
                <a:cubicBezTo>
                  <a:pt x="58" y="47"/>
                  <a:pt x="58" y="46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91" y="29"/>
                  <a:pt x="91" y="29"/>
                  <a:pt x="91" y="29"/>
                </a:cubicBezTo>
                <a:cubicBezTo>
                  <a:pt x="91" y="29"/>
                  <a:pt x="91" y="29"/>
                  <a:pt x="92" y="29"/>
                </a:cubicBezTo>
                <a:cubicBezTo>
                  <a:pt x="105" y="35"/>
                  <a:pt x="105" y="35"/>
                  <a:pt x="105" y="35"/>
                </a:cubicBezTo>
                <a:close/>
                <a:moveTo>
                  <a:pt x="48" y="7"/>
                </a:moveTo>
                <a:cubicBezTo>
                  <a:pt x="34" y="0"/>
                  <a:pt x="34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1" y="16"/>
                  <a:pt x="1" y="16"/>
                  <a:pt x="1" y="16"/>
                </a:cubicBezTo>
                <a:cubicBezTo>
                  <a:pt x="1" y="17"/>
                  <a:pt x="0" y="17"/>
                  <a:pt x="0" y="17"/>
                </a:cubicBezTo>
                <a:cubicBezTo>
                  <a:pt x="0" y="18"/>
                  <a:pt x="1" y="18"/>
                  <a:pt x="1" y="18"/>
                </a:cubicBezTo>
                <a:cubicBezTo>
                  <a:pt x="14" y="25"/>
                  <a:pt x="14" y="25"/>
                  <a:pt x="14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8"/>
                  <a:pt x="48" y="8"/>
                  <a:pt x="48" y="8"/>
                </a:cubicBezTo>
                <a:cubicBezTo>
                  <a:pt x="48" y="7"/>
                  <a:pt x="48" y="7"/>
                  <a:pt x="48" y="7"/>
                </a:cubicBezTo>
                <a:close/>
                <a:moveTo>
                  <a:pt x="55" y="50"/>
                </a:moveTo>
                <a:cubicBezTo>
                  <a:pt x="55" y="82"/>
                  <a:pt x="55" y="82"/>
                  <a:pt x="55" y="82"/>
                </a:cubicBezTo>
                <a:cubicBezTo>
                  <a:pt x="55" y="82"/>
                  <a:pt x="55" y="83"/>
                  <a:pt x="55" y="83"/>
                </a:cubicBezTo>
                <a:cubicBezTo>
                  <a:pt x="55" y="83"/>
                  <a:pt x="56" y="83"/>
                  <a:pt x="56" y="83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6"/>
                  <a:pt x="90" y="66"/>
                  <a:pt x="90" y="65"/>
                </a:cubicBezTo>
                <a:cubicBezTo>
                  <a:pt x="90" y="50"/>
                  <a:pt x="90" y="50"/>
                  <a:pt x="90" y="50"/>
                </a:cubicBezTo>
                <a:cubicBezTo>
                  <a:pt x="90" y="50"/>
                  <a:pt x="89" y="49"/>
                  <a:pt x="89" y="49"/>
                </a:cubicBezTo>
                <a:cubicBezTo>
                  <a:pt x="89" y="49"/>
                  <a:pt x="89" y="49"/>
                  <a:pt x="88" y="49"/>
                </a:cubicBezTo>
                <a:cubicBezTo>
                  <a:pt x="73" y="57"/>
                  <a:pt x="73" y="57"/>
                  <a:pt x="73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56" y="49"/>
                  <a:pt x="56" y="49"/>
                  <a:pt x="56" y="49"/>
                </a:cubicBezTo>
                <a:cubicBezTo>
                  <a:pt x="56" y="49"/>
                  <a:pt x="55" y="49"/>
                  <a:pt x="55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16" y="50"/>
                </a:moveTo>
                <a:cubicBezTo>
                  <a:pt x="16" y="50"/>
                  <a:pt x="17" y="49"/>
                  <a:pt x="17" y="49"/>
                </a:cubicBezTo>
                <a:cubicBezTo>
                  <a:pt x="17" y="49"/>
                  <a:pt x="17" y="49"/>
                  <a:pt x="18" y="49"/>
                </a:cubicBezTo>
                <a:cubicBezTo>
                  <a:pt x="33" y="57"/>
                  <a:pt x="33" y="57"/>
                  <a:pt x="33" y="57"/>
                </a:cubicBezTo>
                <a:cubicBezTo>
                  <a:pt x="34" y="57"/>
                  <a:pt x="34" y="57"/>
                  <a:pt x="34" y="57"/>
                </a:cubicBezTo>
                <a:cubicBezTo>
                  <a:pt x="50" y="49"/>
                  <a:pt x="50" y="49"/>
                  <a:pt x="50" y="49"/>
                </a:cubicBezTo>
                <a:cubicBezTo>
                  <a:pt x="50" y="49"/>
                  <a:pt x="51" y="49"/>
                  <a:pt x="51" y="49"/>
                </a:cubicBezTo>
                <a:cubicBezTo>
                  <a:pt x="51" y="49"/>
                  <a:pt x="51" y="50"/>
                  <a:pt x="51" y="50"/>
                </a:cubicBezTo>
                <a:cubicBezTo>
                  <a:pt x="51" y="82"/>
                  <a:pt x="51" y="82"/>
                  <a:pt x="51" y="82"/>
                </a:cubicBezTo>
                <a:cubicBezTo>
                  <a:pt x="51" y="82"/>
                  <a:pt x="51" y="83"/>
                  <a:pt x="51" y="83"/>
                </a:cubicBezTo>
                <a:cubicBezTo>
                  <a:pt x="51" y="83"/>
                  <a:pt x="50" y="83"/>
                  <a:pt x="50" y="83"/>
                </a:cubicBezTo>
                <a:cubicBezTo>
                  <a:pt x="17" y="66"/>
                  <a:pt x="17" y="66"/>
                  <a:pt x="17" y="66"/>
                </a:cubicBezTo>
                <a:cubicBezTo>
                  <a:pt x="17" y="66"/>
                  <a:pt x="16" y="66"/>
                  <a:pt x="16" y="65"/>
                </a:cubicBezTo>
                <a:lnTo>
                  <a:pt x="16" y="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475952" y="2959322"/>
            <a:ext cx="380809" cy="537400"/>
          </a:xfrm>
          <a:custGeom>
            <a:rect l="l" t="t" r="r" b="b"/>
            <a:pathLst>
              <a:path w="21543" h="21574">
                <a:moveTo>
                  <a:pt x="13864" y="16422"/>
                </a:moveTo>
                <a:cubicBezTo>
                  <a:pt x="13295" y="16782"/>
                  <a:pt x="12583" y="17013"/>
                  <a:pt x="11740" y="17115"/>
                </a:cubicBezTo>
                <a:lnTo>
                  <a:pt x="11752" y="18333"/>
                </a:lnTo>
                <a:lnTo>
                  <a:pt x="9908" y="18336"/>
                </a:lnTo>
                <a:lnTo>
                  <a:pt x="9897" y="17119"/>
                </a:lnTo>
                <a:cubicBezTo>
                  <a:pt x="9066" y="17021"/>
                  <a:pt x="8316" y="16773"/>
                  <a:pt x="7666" y="16391"/>
                </a:cubicBezTo>
                <a:cubicBezTo>
                  <a:pt x="6892" y="15916"/>
                  <a:pt x="6492" y="15369"/>
                  <a:pt x="6466" y="14757"/>
                </a:cubicBezTo>
                <a:lnTo>
                  <a:pt x="6503" y="14424"/>
                </a:lnTo>
                <a:lnTo>
                  <a:pt x="8292" y="14419"/>
                </a:lnTo>
                <a:lnTo>
                  <a:pt x="8298" y="14543"/>
                </a:lnTo>
                <a:cubicBezTo>
                  <a:pt x="8309" y="15050"/>
                  <a:pt x="8528" y="15427"/>
                  <a:pt x="8960" y="15694"/>
                </a:cubicBezTo>
                <a:cubicBezTo>
                  <a:pt x="9384" y="15964"/>
                  <a:pt x="10003" y="16098"/>
                  <a:pt x="10790" y="16098"/>
                </a:cubicBezTo>
                <a:cubicBezTo>
                  <a:pt x="11584" y="16093"/>
                  <a:pt x="12202" y="15951"/>
                  <a:pt x="12633" y="15680"/>
                </a:cubicBezTo>
                <a:cubicBezTo>
                  <a:pt x="13064" y="15409"/>
                  <a:pt x="13270" y="15036"/>
                  <a:pt x="13270" y="14552"/>
                </a:cubicBezTo>
                <a:cubicBezTo>
                  <a:pt x="13270" y="14153"/>
                  <a:pt x="13070" y="13842"/>
                  <a:pt x="12652" y="13606"/>
                </a:cubicBezTo>
                <a:cubicBezTo>
                  <a:pt x="12221" y="13367"/>
                  <a:pt x="11477" y="13158"/>
                  <a:pt x="10433" y="12985"/>
                </a:cubicBezTo>
                <a:cubicBezTo>
                  <a:pt x="9278" y="12794"/>
                  <a:pt x="8385" y="12496"/>
                  <a:pt x="7803" y="12110"/>
                </a:cubicBezTo>
                <a:cubicBezTo>
                  <a:pt x="7210" y="11710"/>
                  <a:pt x="6897" y="11199"/>
                  <a:pt x="6892" y="10591"/>
                </a:cubicBezTo>
                <a:cubicBezTo>
                  <a:pt x="6886" y="9899"/>
                  <a:pt x="7266" y="9321"/>
                  <a:pt x="8023" y="8877"/>
                </a:cubicBezTo>
                <a:cubicBezTo>
                  <a:pt x="8534" y="8574"/>
                  <a:pt x="9147" y="8376"/>
                  <a:pt x="9833" y="8282"/>
                </a:cubicBezTo>
                <a:lnTo>
                  <a:pt x="9822" y="7225"/>
                </a:lnTo>
                <a:lnTo>
                  <a:pt x="11665" y="7216"/>
                </a:lnTo>
                <a:lnTo>
                  <a:pt x="11671" y="8242"/>
                </a:lnTo>
                <a:cubicBezTo>
                  <a:pt x="12496" y="8322"/>
                  <a:pt x="13183" y="8527"/>
                  <a:pt x="13727" y="8841"/>
                </a:cubicBezTo>
                <a:cubicBezTo>
                  <a:pt x="14451" y="9272"/>
                  <a:pt x="14851" y="9867"/>
                  <a:pt x="14907" y="10617"/>
                </a:cubicBezTo>
                <a:lnTo>
                  <a:pt x="14914" y="10748"/>
                </a:lnTo>
                <a:lnTo>
                  <a:pt x="13114" y="10754"/>
                </a:lnTo>
                <a:lnTo>
                  <a:pt x="13089" y="10650"/>
                </a:lnTo>
                <a:cubicBezTo>
                  <a:pt x="13002" y="10183"/>
                  <a:pt x="12783" y="9832"/>
                  <a:pt x="12427" y="9610"/>
                </a:cubicBezTo>
                <a:cubicBezTo>
                  <a:pt x="12077" y="9392"/>
                  <a:pt x="11565" y="9277"/>
                  <a:pt x="10895" y="9282"/>
                </a:cubicBezTo>
                <a:cubicBezTo>
                  <a:pt x="10196" y="9282"/>
                  <a:pt x="9640" y="9401"/>
                  <a:pt x="9259" y="9632"/>
                </a:cubicBezTo>
                <a:cubicBezTo>
                  <a:pt x="8878" y="9858"/>
                  <a:pt x="8698" y="10160"/>
                  <a:pt x="8702" y="10572"/>
                </a:cubicBezTo>
                <a:cubicBezTo>
                  <a:pt x="8702" y="10924"/>
                  <a:pt x="8878" y="11204"/>
                  <a:pt x="9229" y="11408"/>
                </a:cubicBezTo>
                <a:cubicBezTo>
                  <a:pt x="9584" y="11621"/>
                  <a:pt x="10216" y="11808"/>
                  <a:pt x="11115" y="11954"/>
                </a:cubicBezTo>
                <a:cubicBezTo>
                  <a:pt x="12421" y="12172"/>
                  <a:pt x="13414" y="12492"/>
                  <a:pt x="14076" y="12914"/>
                </a:cubicBezTo>
                <a:cubicBezTo>
                  <a:pt x="14732" y="13335"/>
                  <a:pt x="15076" y="13877"/>
                  <a:pt x="15076" y="14521"/>
                </a:cubicBezTo>
                <a:cubicBezTo>
                  <a:pt x="15082" y="15289"/>
                  <a:pt x="14676" y="15929"/>
                  <a:pt x="13864" y="16422"/>
                </a:cubicBezTo>
                <a:cubicBezTo>
                  <a:pt x="13864" y="16422"/>
                  <a:pt x="13864" y="16422"/>
                  <a:pt x="13864" y="16422"/>
                </a:cubicBezTo>
                <a:close/>
                <a:moveTo>
                  <a:pt x="13995" y="4271"/>
                </a:moveTo>
                <a:lnTo>
                  <a:pt x="13995" y="4298"/>
                </a:lnTo>
                <a:lnTo>
                  <a:pt x="7161" y="4325"/>
                </a:lnTo>
                <a:lnTo>
                  <a:pt x="7372" y="4045"/>
                </a:lnTo>
                <a:lnTo>
                  <a:pt x="7754" y="3756"/>
                </a:lnTo>
                <a:lnTo>
                  <a:pt x="13245" y="3739"/>
                </a:lnTo>
                <a:lnTo>
                  <a:pt x="14789" y="0"/>
                </a:lnTo>
                <a:lnTo>
                  <a:pt x="6535" y="31"/>
                </a:lnTo>
                <a:lnTo>
                  <a:pt x="7722" y="3668"/>
                </a:lnTo>
                <a:cubicBezTo>
                  <a:pt x="6866" y="2984"/>
                  <a:pt x="4761" y="1540"/>
                  <a:pt x="2855" y="2042"/>
                </a:cubicBezTo>
                <a:lnTo>
                  <a:pt x="3061" y="2446"/>
                </a:lnTo>
                <a:cubicBezTo>
                  <a:pt x="4687" y="2020"/>
                  <a:pt x="6673" y="3472"/>
                  <a:pt x="7372" y="4045"/>
                </a:cubicBezTo>
                <a:cubicBezTo>
                  <a:pt x="6210" y="4348"/>
                  <a:pt x="4699" y="4569"/>
                  <a:pt x="3805" y="4001"/>
                </a:cubicBezTo>
                <a:lnTo>
                  <a:pt x="3399" y="4329"/>
                </a:lnTo>
                <a:cubicBezTo>
                  <a:pt x="3930" y="4667"/>
                  <a:pt x="4605" y="4783"/>
                  <a:pt x="5310" y="4783"/>
                </a:cubicBezTo>
                <a:cubicBezTo>
                  <a:pt x="5729" y="4783"/>
                  <a:pt x="6155" y="4734"/>
                  <a:pt x="6566" y="4667"/>
                </a:cubicBezTo>
                <a:cubicBezTo>
                  <a:pt x="2687" y="6563"/>
                  <a:pt x="-26" y="10769"/>
                  <a:pt x="0" y="13957"/>
                </a:cubicBezTo>
                <a:cubicBezTo>
                  <a:pt x="32" y="18189"/>
                  <a:pt x="4886" y="21600"/>
                  <a:pt x="10828" y="21573"/>
                </a:cubicBezTo>
                <a:cubicBezTo>
                  <a:pt x="16782" y="21556"/>
                  <a:pt x="21574" y="18105"/>
                  <a:pt x="21543" y="13877"/>
                </a:cubicBezTo>
                <a:cubicBezTo>
                  <a:pt x="21518" y="10468"/>
                  <a:pt x="18344" y="5897"/>
                  <a:pt x="13995" y="4271"/>
                </a:cubicBezTo>
                <a:cubicBezTo>
                  <a:pt x="13995" y="4271"/>
                  <a:pt x="13995" y="4271"/>
                  <a:pt x="13995" y="427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97043" y="4240435"/>
            <a:ext cx="513778" cy="424625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12789" y="4402646"/>
            <a:ext cx="324707" cy="292608"/>
          </a:xfrm>
          <a:custGeom>
            <a:rect l="l" t="t" r="r" b="b"/>
            <a:pathLst>
              <a:path w="161" h="145">
                <a:moveTo>
                  <a:pt x="0" y="62"/>
                </a:moveTo>
                <a:lnTo>
                  <a:pt x="0" y="145"/>
                </a:lnTo>
                <a:lnTo>
                  <a:pt x="31" y="145"/>
                </a:lnTo>
                <a:lnTo>
                  <a:pt x="130" y="145"/>
                </a:lnTo>
                <a:lnTo>
                  <a:pt x="161" y="145"/>
                </a:lnTo>
                <a:lnTo>
                  <a:pt x="161" y="62"/>
                </a:lnTo>
                <a:lnTo>
                  <a:pt x="81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28112" y="4279582"/>
            <a:ext cx="496157" cy="248221"/>
          </a:xfrm>
          <a:custGeom>
            <a:rect l="l" t="t" r="r" b="b"/>
            <a:pathLst>
              <a:path w="246" h="123">
                <a:moveTo>
                  <a:pt x="225" y="80"/>
                </a:moveTo>
                <a:lnTo>
                  <a:pt x="225" y="21"/>
                </a:lnTo>
                <a:lnTo>
                  <a:pt x="182" y="21"/>
                </a:lnTo>
                <a:lnTo>
                  <a:pt x="182" y="47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0" y="97"/>
                </a:lnTo>
                <a:lnTo>
                  <a:pt x="21" y="123"/>
                </a:lnTo>
                <a:lnTo>
                  <a:pt x="123" y="42"/>
                </a:lnTo>
                <a:lnTo>
                  <a:pt x="225" y="123"/>
                </a:lnTo>
                <a:lnTo>
                  <a:pt x="246" y="97"/>
                </a:lnTo>
                <a:lnTo>
                  <a:pt x="225" y="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定量指标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目标完成情况的评估与考核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设定具体的数量和质量指标，如专利申请数量、授权率、商标注册数量等。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考虑知识产权的创新性、市场应用前景和技术含量等定性因素。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设定合理的考核周期，如年度、季度或月度考核。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根据考核结果，采取相应的激励措施，如奖励、惩罚或改进计划。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知识产权申请与维护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了解申请流程是成功申请知识产权的关键，需注意准备申请文件、提交申请、审查和授权等步骤。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申请知识产权前，需要充分了解相关法律法规和政策，确定申请类型和保护范围。同时，确保申请文件的完整性和准确性，按照规定的时间和方式提交申请。在审查过程中，积极配合审查机构的工作，对审查意见及时回应和修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申请流程与注意事项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有效的维护与管理措施是保障知识产权长期价值的关键，需建立知识产权管理制度、监控侵权行为、及时维权。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建立健全的知识产权管理制度，包括知识产权分类、登记、使用和转让等规定。加强知识产权监控，及时发现和防范侵权行为，采取适当的维权措施，如协商、投诉、诉讼等，以保护知识产权的合法权益。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维护与管理措施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https://d.book118.com/056213223051010033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2024-09-01T20:40:09.578</cp:lastPrinted>
  <dcterms:created xsi:type="dcterms:W3CDTF">2024-09-01T12:40:09Z</dcterms:created>
  <dcterms:modified xsi:type="dcterms:W3CDTF">2024-09-01T12:40:11Z</dcterms:modified>
</cp:coreProperties>
</file>