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BE86E7-AE3C-4CC5-AEA7-5771BF931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EB6C6D-0534-43A2-8884-FC61B1F1EA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09B279-C30E-4470-B869-7963EA94C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F1AA30-554A-4372-8690-7D66221488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426764-8474-4A2F-97B1-DD6D057E4A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A8B073-C083-4207-897F-8CADEAEE98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7DCB08-7F8A-4F08-A961-E9AB686F4C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DE373B-D940-4FC9-87B7-FA590D02DA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A769D7-89D5-4AD6-B4C1-4EB0CB5263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7403CC-3EBE-47E1-B72D-548EB5338E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99FF69-383D-47E6-B8BC-64E330F1E7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240134123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计算机数据库设计与性能优化案例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数据库设计基础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性能优化策略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案例一：某电商网站数据库设计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案例二：某银行核心业务系统性能优化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案例三：某大型制造企业ERP系统数据库设计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案例四：某互联网公司数据库性能优化实践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信息化时代的数据爆炸</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随着互联网和物联网的普及，数据量呈现爆炸式增长，有效管理和利用这些数据成为迫切需求。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数据库技术的重要性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数据库是现代信息系统的核心组成部分，其设计和管理水平直接影响系统的性能和稳定性。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性能优化的挑战与机遇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面对日益增长的数据量和复杂的应用场景，数据库性能优化成为一项重要而艰巨的任务，同时也为技术创新和应用拓展提供了广阔空间。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本报告旨在通过分析和总结计算机数据库设计与性能优化的典型案例，为相关领域的研究和实践提供有益参考。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报告将涵盖数据库设计的基本原则、性能优化的常用方法以及多个具体案例的分析和讨论。案例将涉及不同行业和场景，包括电商、金融、物流等，以展示数据库设计与性能优化在实际应用中的多样性和复杂性。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范围</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数据库设计基础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一致性和完整性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确保数据库中的数据具有一致性和完整性，避免数据冗余和不一致。</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安全性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保护数据库免受未经授权的访问和攻击，确保数据的保密性、完整性和可用性。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性能优化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通过合理的数据库设计和优化技术，提高数据库查询和操作的性能。</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数据库设计原则</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需求分析</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收集和分析用户需求，确定数据库需要支持的功能和数据类型。</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概念设计</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建立概念模型，描述实体、属性和关系，通常采用ER图或UML类图表示。</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逻辑设计</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将概念模型转换为逻辑模型，确定数据的组织方式、表结构、索引等。</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物理设计</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确定数据的物理存储结构、存储过程、触发器等，以及数据库的备份和恢复策略。</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数据库设计步骤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51193" y="1864630"/>
            <a:ext cx="1981395" cy="1981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2575" y="1864630"/>
            <a:ext cx="1983513" cy="1981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51193" y="3581415"/>
            <a:ext cx="1981395" cy="198120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42575" y="3581415"/>
            <a:ext cx="1981200" cy="1981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3624072" y="2766441"/>
            <a:ext cx="366236" cy="366236"/>
            <a:chOff x="3624072" y="2766441"/>
            <a:chExt cx="366236" cy="366236"/>
          </a:xfrm>
        </p:grpSpPr>
        <p:sp>
          <p:nvSpPr>
            <p:cNvPr id="7" name="AutoShape 7"/>
            <p:cNvSpPr/>
            <p:nvPr/>
          </p:nvSpPr>
          <p:spPr>
            <a:xfrm rot="18900000">
              <a:off x="3624072" y="2766441"/>
              <a:ext cx="366236" cy="366236"/>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3626168" y="4474750"/>
            <a:ext cx="361950" cy="368332"/>
            <a:chOff x="3626168" y="4474750"/>
            <a:chExt cx="361950" cy="368332"/>
          </a:xfrm>
        </p:grpSpPr>
        <p:sp>
          <p:nvSpPr>
            <p:cNvPr id="9" name="AutoShape 9"/>
            <p:cNvSpPr/>
            <p:nvPr/>
          </p:nvSpPr>
          <p:spPr>
            <a:xfrm rot="18900000">
              <a:off x="3626168" y="4474750"/>
              <a:ext cx="361950" cy="368332"/>
            </a:xfrm>
            <a:prstGeom prst="halfFram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7946707" y="2652141"/>
            <a:ext cx="366236" cy="364141"/>
            <a:chOff x="7946707" y="2652141"/>
            <a:chExt cx="366236" cy="364141"/>
          </a:xfrm>
        </p:grpSpPr>
        <p:sp>
          <p:nvSpPr>
            <p:cNvPr id="11" name="AutoShape 11"/>
            <p:cNvSpPr/>
            <p:nvPr/>
          </p:nvSpPr>
          <p:spPr>
            <a:xfrm rot="8100000">
              <a:off x="7946707" y="2652141"/>
              <a:ext cx="366236" cy="364141"/>
            </a:xfrm>
            <a:prstGeom prst="halfFram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7900225" y="4476845"/>
            <a:ext cx="366236" cy="366236"/>
            <a:chOff x="7900225" y="4476845"/>
            <a:chExt cx="366236" cy="366236"/>
          </a:xfrm>
        </p:grpSpPr>
        <p:sp>
          <p:nvSpPr>
            <p:cNvPr id="13" name="AutoShape 13"/>
            <p:cNvSpPr/>
            <p:nvPr/>
          </p:nvSpPr>
          <p:spPr>
            <a:xfrm rot="8100000">
              <a:off x="7900225" y="4476845"/>
              <a:ext cx="366236" cy="366236"/>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4719762" y="2575338"/>
            <a:ext cx="806157" cy="502634"/>
            <a:chOff x="4719762" y="2575338"/>
            <a:chExt cx="806157" cy="502634"/>
          </a:xfrm>
        </p:grpSpPr>
        <p:sp>
          <p:nvSpPr>
            <p:cNvPr id="15" name="TextBox 15"/>
            <p:cNvSpPr txBox="1"/>
            <p:nvPr/>
          </p:nvSpPr>
          <p:spPr>
            <a:xfrm>
              <a:off x="4719762" y="257533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01</a:t>
              </a:r>
            </a:p>
          </p:txBody>
        </p:sp>
      </p:grpSp>
      <p:grpSp>
        <p:nvGrpSpPr>
          <p:cNvPr id="16" name="Group 16"/>
          <p:cNvGrpSpPr/>
          <p:nvPr/>
        </p:nvGrpSpPr>
        <p:grpSpPr>
          <a:xfrm>
            <a:off x="4738812" y="4320698"/>
            <a:ext cx="806157" cy="502634"/>
            <a:chOff x="4738812" y="4320698"/>
            <a:chExt cx="806157" cy="502634"/>
          </a:xfrm>
        </p:grpSpPr>
        <p:sp>
          <p:nvSpPr>
            <p:cNvPr id="17" name="TextBox 17"/>
            <p:cNvSpPr txBox="1"/>
            <p:nvPr/>
          </p:nvSpPr>
          <p:spPr>
            <a:xfrm>
              <a:off x="4738812" y="432069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02</a:t>
              </a:r>
            </a:p>
          </p:txBody>
        </p:sp>
      </p:grpSp>
      <p:grpSp>
        <p:nvGrpSpPr>
          <p:cNvPr id="18" name="Group 18"/>
          <p:cNvGrpSpPr/>
          <p:nvPr/>
        </p:nvGrpSpPr>
        <p:grpSpPr>
          <a:xfrm>
            <a:off x="6440778" y="2594388"/>
            <a:ext cx="806157" cy="502634"/>
            <a:chOff x="6440778" y="2594388"/>
            <a:chExt cx="806157" cy="502634"/>
          </a:xfrm>
        </p:grpSpPr>
        <p:sp>
          <p:nvSpPr>
            <p:cNvPr id="19" name="TextBox 19"/>
            <p:cNvSpPr txBox="1"/>
            <p:nvPr/>
          </p:nvSpPr>
          <p:spPr>
            <a:xfrm>
              <a:off x="6440778" y="259438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03</a:t>
              </a:r>
            </a:p>
          </p:txBody>
        </p:sp>
      </p:grpSp>
      <p:grpSp>
        <p:nvGrpSpPr>
          <p:cNvPr id="20" name="Group 20"/>
          <p:cNvGrpSpPr/>
          <p:nvPr/>
        </p:nvGrpSpPr>
        <p:grpSpPr>
          <a:xfrm>
            <a:off x="6431253" y="4320698"/>
            <a:ext cx="806157" cy="502634"/>
            <a:chOff x="6431253" y="4320698"/>
            <a:chExt cx="806157" cy="502634"/>
          </a:xfrm>
        </p:grpSpPr>
        <p:sp>
          <p:nvSpPr>
            <p:cNvPr id="21" name="TextBox 21"/>
            <p:cNvSpPr txBox="1"/>
            <p:nvPr/>
          </p:nvSpPr>
          <p:spPr>
            <a:xfrm>
              <a:off x="6431253" y="432069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04</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数据库设计工具</a:t>
              </a:r>
            </a:p>
          </p:txBody>
        </p:sp>
      </p:grpSp>
      <p:sp>
        <p:nvSpPr>
          <p:cNvPr id="44" name="TextBox 44"/>
          <p:cNvSpPr txBox="1"/>
          <p:nvPr/>
        </p:nvSpPr>
        <p:spPr>
          <a:xfrm>
            <a:off x="799768" y="2224510"/>
            <a:ext cx="262225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ERWin：功能强大的数据库建模工具，支持多种数据库平台，可用于创建复杂的数据库设计。</a:t>
            </a:r>
          </a:p>
        </p:txBody>
      </p:sp>
      <p:sp>
        <p:nvSpPr>
          <p:cNvPr id="45" name="TextBox 45"/>
          <p:cNvSpPr txBox="1"/>
          <p:nvPr/>
        </p:nvSpPr>
        <p:spPr>
          <a:xfrm>
            <a:off x="799768" y="3993169"/>
            <a:ext cx="2619375" cy="133149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MySQL Workbench：专为MySQL设计的数据库建模工具，提供可视化设计和数据库管理功能。</a:t>
            </a:r>
          </a:p>
        </p:txBody>
      </p:sp>
      <p:sp>
        <p:nvSpPr>
          <p:cNvPr id="46" name="TextBox 46"/>
          <p:cNvSpPr txBox="1"/>
          <p:nvPr/>
        </p:nvSpPr>
        <p:spPr>
          <a:xfrm>
            <a:off x="8519601" y="2167360"/>
            <a:ext cx="2619375" cy="13473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Oracle SQL Developer Data Modeler：免费的数据库设计工具，支持Oracle、MySQL、SQL Server等多种数据库平台，可用于创建高质量的数据库设计。</a:t>
            </a:r>
          </a:p>
        </p:txBody>
      </p:sp>
      <p:sp>
        <p:nvSpPr>
          <p:cNvPr id="47" name="TextBox 47"/>
          <p:cNvSpPr txBox="1"/>
          <p:nvPr/>
        </p:nvSpPr>
        <p:spPr>
          <a:xfrm>
            <a:off x="8519601" y="3993169"/>
            <a:ext cx="2619375" cy="133149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DBeaver：开源的数据库管理工具，支持多种数据库平台，提供数据库建模、数据导入/导出、SQL编辑等功能。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性能优化策略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SQL查询优化</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选择性使用SELECT *：避免不必要的列数据加载，只选择需要的列。</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使用连接（JOIN）代替子查询：减少嵌套查询，提高查询效率。</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优化WHERE子句：确保过滤条件有效，减少全表扫描。</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使用预编译语句和参数化查询：提高SQL执行效率，减少SQL注入风险。</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合理选择索引列</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针对多列查询条件，创建复合索引提高查询效率。</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使用复合索引</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定期维护索引</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避免过度索引</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过多的索引会增加写操作的开销，需权衡利弊。</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根据查询频率和选择性，选择合适的列创建索引。</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重建或重新组织索引，保持索引性能。</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索引优化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622012" y="1989677"/>
            <a:ext cx="1109091" cy="1054132"/>
            <a:chOff x="1622012" y="1989677"/>
            <a:chExt cx="1109091" cy="1054132"/>
          </a:xfrm>
        </p:grpSpPr>
        <p:sp>
          <p:nvSpPr>
            <p:cNvPr id="3" name="AutoShape 3"/>
            <p:cNvSpPr/>
            <p:nvPr/>
          </p:nvSpPr>
          <p:spPr>
            <a:xfrm>
              <a:off x="1622012" y="1989677"/>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537162" y="3598354"/>
            <a:ext cx="1109091" cy="1054132"/>
            <a:chOff x="8537162" y="3598354"/>
            <a:chExt cx="1109091" cy="1054132"/>
          </a:xfrm>
        </p:grpSpPr>
        <p:sp>
          <p:nvSpPr>
            <p:cNvPr id="6" name="AutoShape 6"/>
            <p:cNvSpPr/>
            <p:nvPr/>
          </p:nvSpPr>
          <p:spPr>
            <a:xfrm>
              <a:off x="8537162"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232112" y="2046827"/>
            <a:ext cx="1109091" cy="1056227"/>
            <a:chOff x="6232112" y="2046827"/>
            <a:chExt cx="1109091" cy="1056227"/>
          </a:xfrm>
        </p:grpSpPr>
        <p:sp>
          <p:nvSpPr>
            <p:cNvPr id="9" name="AutoShape 9"/>
            <p:cNvSpPr/>
            <p:nvPr/>
          </p:nvSpPr>
          <p:spPr>
            <a:xfrm>
              <a:off x="6232112" y="2046827"/>
              <a:ext cx="1109091" cy="1056227"/>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924871" y="3598354"/>
            <a:ext cx="1109091" cy="1054132"/>
            <a:chOff x="3924871" y="3598354"/>
            <a:chExt cx="1109091" cy="1054132"/>
          </a:xfrm>
        </p:grpSpPr>
        <p:sp>
          <p:nvSpPr>
            <p:cNvPr id="12" name="AutoShape 12"/>
            <p:cNvSpPr/>
            <p:nvPr/>
          </p:nvSpPr>
          <p:spPr>
            <a:xfrm>
              <a:off x="3924871"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4" name="Connector 14"/>
          <p:cNvCxnSpPr/>
          <p:nvPr/>
        </p:nvCxnSpPr>
        <p:spPr>
          <a:xfrm>
            <a:off x="2517318" y="3043767"/>
            <a:ext cx="1407583" cy="95673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5034034" y="3103033"/>
            <a:ext cx="1409700" cy="8974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H="1" flipV="1">
            <a:off x="7129534" y="3103033"/>
            <a:ext cx="1407584" cy="8974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6623651" y="-565151"/>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193034" y="-342900"/>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存储过程与触发器优化</a:t>
              </a:r>
            </a:p>
          </p:txBody>
        </p:sp>
      </p:grpSp>
      <p:grpSp>
        <p:nvGrpSpPr>
          <p:cNvPr id="41" name="Group 41"/>
          <p:cNvGrpSpPr/>
          <p:nvPr/>
        </p:nvGrpSpPr>
        <p:grpSpPr>
          <a:xfrm>
            <a:off x="4154710" y="4728342"/>
            <a:ext cx="2553340" cy="1269499"/>
            <a:chOff x="4154710" y="4728342"/>
            <a:chExt cx="2553340" cy="1269499"/>
          </a:xfrm>
        </p:grpSpPr>
        <p:sp>
          <p:nvSpPr>
            <p:cNvPr id="42" name="TextBox 42"/>
            <p:cNvSpPr txBox="1"/>
            <p:nvPr/>
          </p:nvSpPr>
          <p:spPr>
            <a:xfrm>
              <a:off x="4154710"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优化存储过程和触发器逻辑：简化逻辑，减少不必要的数据库操作。</a:t>
              </a:r>
            </a:p>
          </p:txBody>
        </p:sp>
      </p:grpSp>
      <p:grpSp>
        <p:nvGrpSpPr>
          <p:cNvPr id="43" name="Group 43"/>
          <p:cNvGrpSpPr/>
          <p:nvPr/>
        </p:nvGrpSpPr>
        <p:grpSpPr>
          <a:xfrm>
            <a:off x="8799789" y="4728342"/>
            <a:ext cx="2553340" cy="1269499"/>
            <a:chOff x="8799789" y="4728342"/>
            <a:chExt cx="2553340" cy="1269499"/>
          </a:xfrm>
        </p:grpSpPr>
        <p:sp>
          <p:nvSpPr>
            <p:cNvPr id="44" name="TextBox 44"/>
            <p:cNvSpPr txBox="1"/>
            <p:nvPr/>
          </p:nvSpPr>
          <p:spPr>
            <a:xfrm>
              <a:off x="8799789"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监控和调优：定期监控存储过程和触发器的性能，针对性地进行优化。</a:t>
              </a:r>
            </a:p>
          </p:txBody>
        </p:sp>
      </p:grpSp>
      <p:grpSp>
        <p:nvGrpSpPr>
          <p:cNvPr id="45" name="Group 45"/>
          <p:cNvGrpSpPr/>
          <p:nvPr/>
        </p:nvGrpSpPr>
        <p:grpSpPr>
          <a:xfrm>
            <a:off x="3202747" y="1746786"/>
            <a:ext cx="2553340" cy="1269499"/>
            <a:chOff x="3202747" y="1746786"/>
            <a:chExt cx="2553340" cy="1269499"/>
          </a:xfrm>
        </p:grpSpPr>
        <p:sp>
          <p:nvSpPr>
            <p:cNvPr id="46" name="TextBox 46"/>
            <p:cNvSpPr txBox="1"/>
            <p:nvPr/>
          </p:nvSpPr>
          <p:spPr>
            <a:xfrm>
              <a:off x="3202747" y="174678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减少不必要的存储过程和触发器：避免过度使用，降低系统复杂性。</a:t>
              </a:r>
            </a:p>
          </p:txBody>
        </p:sp>
      </p:grpSp>
      <p:grpSp>
        <p:nvGrpSpPr>
          <p:cNvPr id="47" name="Group 47"/>
          <p:cNvGrpSpPr/>
          <p:nvPr/>
        </p:nvGrpSpPr>
        <p:grpSpPr>
          <a:xfrm>
            <a:off x="7815038" y="1615818"/>
            <a:ext cx="2553340" cy="1269499"/>
            <a:chOff x="7815038" y="1615818"/>
            <a:chExt cx="2553340" cy="1269499"/>
          </a:xfrm>
        </p:grpSpPr>
        <p:sp>
          <p:nvSpPr>
            <p:cNvPr id="48" name="TextBox 48"/>
            <p:cNvSpPr txBox="1"/>
            <p:nvPr/>
          </p:nvSpPr>
          <p:spPr>
            <a:xfrm>
              <a:off x="7815038" y="1615818"/>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使用批量处理：合并多个操作，减少数据库交互次数，提高性能。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案例一：某电商网站数据库设计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商品信息展示</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需要提供商品的基本信息，如名称、价格、描述、图片等，并支持按照不同维度进行搜索和排序。</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订单处理</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需要记录订单的详细信息，如商品列表、价格、收货地址、支付方式等，并支持订单的创建、查询、修改和删除。</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用户管理</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需要记录用户的注册信息、登录状态、收货地址等，并支持用户个人信息的修改和查看。</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数据模型设计</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根据业务需求，设计相应的数据模型，包括商品表、用户表、订单表等，并定义表之间的关系和约束。</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业务需求与数据模型设计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商品表（Product）</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包含商品ID、名称、价格、描述、图片等字段，其中商品ID为主键。</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订单表（Order）</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包含订单ID、用户ID、商品列表、价格、收货地址、支付方式等字段，其中订单ID为主键，用户ID为外键关联用户表。</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其他辅助表</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根据业务需求，可能还需要设计一些辅助表，如收货地址表、支付方式表等。</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用户表（User）</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包含用户ID、用户名、密码、注册时间、登录状态等字段，其中用户ID为主键。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数据库表结构设计</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https://d.book118.com/056240134123010034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2024-09-03T19:24:46.846</cp:lastPrinted>
  <dcterms:created xsi:type="dcterms:W3CDTF">2024-09-03T11:24:46Z</dcterms:created>
  <dcterms:modified xsi:type="dcterms:W3CDTF">2024-09-03T11:24:49Z</dcterms:modified>
</cp:coreProperties>
</file>