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AD0515-B661-4D69-8FB1-7DB4BBF199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00239C-BE60-4807-9FDB-F4DEA45FDA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CBD9BA-9468-4185-B87E-E1646F404E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18AFDE-1F45-4307-A0FA-0A7EB0CE54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E2F5C5-43C5-4E94-BBC4-216A0C57A7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23DA24-60C9-4E7F-AD32-B4EFA13804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1FF62D-BCFB-434C-8811-F6D7F687D7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9B96D1-C28A-4FFE-B343-9BE8550F42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0A7F51-F6DA-45A9-B86F-5FC7DCCA1A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9A36CD-4D23-49B1-9A7E-DD2CEDF272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F6AB6C-73FE-42C7-AF37-12B41A8CDE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241104125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一例急性心肌梗死患者重症早期康复的舒适化护理</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2024-01-28</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急性心肌梗死患者重症早期康复的重要性</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舒适化护理在重症早期康复中的应用</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一例急性心肌梗死患者的舒适化护理实践</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舒适化护理的效果评估与持续改进</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113133" y="2130657"/>
            <a:ext cx="4066829" cy="3122624"/>
          </a:xfrm>
          <a:prstGeom prst="rect">
            <a:avLst/>
          </a:prstGeom>
        </p:spPr>
      </p:pic>
      <p:pic>
        <p:nvPicPr>
          <p:cNvPr id="3" name="Picture 3"/>
          <p:cNvPicPr>
            <a:picLocks noChangeAspect="1"/>
          </p:cNvPicPr>
          <p:nvPr/>
        </p:nvPicPr>
        <p:blipFill>
          <a:blip r:embed="rId3"/>
          <a:srcRect t="7891" b="7891"/>
          <a:stretch>
            <a:fillRect/>
          </a:stretch>
        </p:blipFill>
        <p:spPr>
          <a:xfrm>
            <a:off x="1278694" y="2308435"/>
            <a:ext cx="3735703" cy="2097441"/>
          </a:xfrm>
          <a:prstGeom prst="rect">
            <a:avLst/>
          </a:prstGeom>
        </p:spPr>
      </p:pic>
      <p:sp>
        <p:nvSpPr>
          <p:cNvPr id="4" name="AutoShape 4"/>
          <p:cNvSpPr/>
          <p:nvPr/>
        </p:nvSpPr>
        <p:spPr>
          <a:xfrm>
            <a:off x="6252917" y="2077612"/>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252917" y="317386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52917" y="431864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3507" y="1856835"/>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探讨急性心肌梗死患者重症早期康复的舒适化护理方法和效果。</a:t>
            </a:r>
            <a:endParaRPr lang="en-US" sz="1100"/>
          </a:p>
        </p:txBody>
      </p:sp>
      <p:sp>
        <p:nvSpPr>
          <p:cNvPr id="8" name="AutoShape 8"/>
          <p:cNvSpPr/>
          <p:nvPr/>
        </p:nvSpPr>
        <p:spPr>
          <a:xfrm>
            <a:off x="6803507" y="2973254"/>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分析舒适化护理对患者心理、生理及生活质量的影响。</a:t>
            </a:r>
            <a:endParaRPr lang="en-US" sz="1100"/>
          </a:p>
        </p:txBody>
      </p:sp>
      <p:sp>
        <p:nvSpPr>
          <p:cNvPr id="9" name="AutoShape 9"/>
          <p:cNvSpPr/>
          <p:nvPr/>
        </p:nvSpPr>
        <p:spPr>
          <a:xfrm>
            <a:off x="6803507" y="4099755"/>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为临床医护人员提供急性心肌梗死患者重症早期康复的舒适化护理参考。</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08237" y="2765511"/>
            <a:ext cx="2066666" cy="2034479"/>
          </a:xfrm>
          <a:custGeom>
            <a:rect l="l" t="t" r="r" b="b"/>
            <a:pathLst>
              <a:path w="145" h="143">
                <a:moveTo>
                  <a:pt x="145" y="74"/>
                </a:moveTo>
                <a:cubicBezTo>
                  <a:pt x="145" y="82"/>
                  <a:pt x="133" y="88"/>
                  <a:pt x="133" y="88"/>
                </a:cubicBezTo>
                <a:cubicBezTo>
                  <a:pt x="8" y="143"/>
                  <a:pt x="8" y="143"/>
                  <a:pt x="8" y="143"/>
                </a:cubicBezTo>
                <a:cubicBezTo>
                  <a:pt x="8" y="143"/>
                  <a:pt x="4" y="143"/>
                  <a:pt x="2" y="141"/>
                </a:cubicBezTo>
                <a:cubicBezTo>
                  <a:pt x="0" y="139"/>
                  <a:pt x="0" y="135"/>
                  <a:pt x="0" y="135"/>
                </a:cubicBezTo>
                <a:cubicBezTo>
                  <a:pt x="6" y="108"/>
                  <a:pt x="6" y="108"/>
                  <a:pt x="6" y="108"/>
                </a:cubicBezTo>
                <a:cubicBezTo>
                  <a:pt x="6" y="108"/>
                  <a:pt x="50" y="92"/>
                  <a:pt x="50" y="73"/>
                </a:cubicBezTo>
                <a:cubicBezTo>
                  <a:pt x="49" y="57"/>
                  <a:pt x="21" y="44"/>
                  <a:pt x="21" y="44"/>
                </a:cubicBezTo>
                <a:cubicBezTo>
                  <a:pt x="29" y="8"/>
                  <a:pt x="29" y="8"/>
                  <a:pt x="29" y="8"/>
                </a:cubicBezTo>
                <a:cubicBezTo>
                  <a:pt x="29" y="8"/>
                  <a:pt x="31" y="3"/>
                  <a:pt x="36" y="1"/>
                </a:cubicBezTo>
                <a:cubicBezTo>
                  <a:pt x="40" y="0"/>
                  <a:pt x="44" y="3"/>
                  <a:pt x="44" y="3"/>
                </a:cubicBezTo>
                <a:cubicBezTo>
                  <a:pt x="138" y="61"/>
                  <a:pt x="138" y="61"/>
                  <a:pt x="138" y="61"/>
                </a:cubicBezTo>
                <a:cubicBezTo>
                  <a:pt x="138" y="61"/>
                  <a:pt x="145" y="65"/>
                  <a:pt x="145" y="7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5342656" y="3020446"/>
            <a:ext cx="1579961" cy="1555333"/>
          </a:xfrm>
          <a:custGeom>
            <a:rect l="l" t="t" r="r" b="b"/>
            <a:pathLst>
              <a:path w="145" h="143">
                <a:moveTo>
                  <a:pt x="145" y="74"/>
                </a:moveTo>
                <a:cubicBezTo>
                  <a:pt x="145" y="82"/>
                  <a:pt x="133" y="88"/>
                  <a:pt x="133" y="88"/>
                </a:cubicBezTo>
                <a:cubicBezTo>
                  <a:pt x="8" y="143"/>
                  <a:pt x="8" y="143"/>
                  <a:pt x="8" y="143"/>
                </a:cubicBezTo>
                <a:cubicBezTo>
                  <a:pt x="8" y="143"/>
                  <a:pt x="4" y="143"/>
                  <a:pt x="2" y="141"/>
                </a:cubicBezTo>
                <a:cubicBezTo>
                  <a:pt x="0" y="139"/>
                  <a:pt x="0" y="135"/>
                  <a:pt x="0" y="135"/>
                </a:cubicBezTo>
                <a:cubicBezTo>
                  <a:pt x="6" y="108"/>
                  <a:pt x="6" y="108"/>
                  <a:pt x="6" y="108"/>
                </a:cubicBezTo>
                <a:cubicBezTo>
                  <a:pt x="6" y="108"/>
                  <a:pt x="50" y="92"/>
                  <a:pt x="50" y="73"/>
                </a:cubicBezTo>
                <a:cubicBezTo>
                  <a:pt x="49" y="57"/>
                  <a:pt x="21" y="44"/>
                  <a:pt x="21" y="44"/>
                </a:cubicBezTo>
                <a:cubicBezTo>
                  <a:pt x="29" y="8"/>
                  <a:pt x="29" y="8"/>
                  <a:pt x="29" y="8"/>
                </a:cubicBezTo>
                <a:cubicBezTo>
                  <a:pt x="29" y="8"/>
                  <a:pt x="31" y="3"/>
                  <a:pt x="36" y="1"/>
                </a:cubicBezTo>
                <a:cubicBezTo>
                  <a:pt x="40" y="0"/>
                  <a:pt x="44" y="3"/>
                  <a:pt x="44" y="3"/>
                </a:cubicBezTo>
                <a:cubicBezTo>
                  <a:pt x="138" y="61"/>
                  <a:pt x="138" y="61"/>
                  <a:pt x="138" y="61"/>
                </a:cubicBezTo>
                <a:cubicBezTo>
                  <a:pt x="138" y="61"/>
                  <a:pt x="145" y="65"/>
                  <a:pt x="145" y="7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361932" y="3147365"/>
            <a:ext cx="1381354" cy="1349776"/>
          </a:xfrm>
          <a:custGeom>
            <a:rect l="l" t="t" r="r" b="b"/>
            <a:pathLst>
              <a:path w="127" h="124">
                <a:moveTo>
                  <a:pt x="127" y="64"/>
                </a:moveTo>
                <a:cubicBezTo>
                  <a:pt x="127" y="71"/>
                  <a:pt x="117" y="76"/>
                  <a:pt x="117" y="76"/>
                </a:cubicBezTo>
                <a:cubicBezTo>
                  <a:pt x="8" y="124"/>
                  <a:pt x="8" y="124"/>
                  <a:pt x="8" y="124"/>
                </a:cubicBezTo>
                <a:cubicBezTo>
                  <a:pt x="8" y="124"/>
                  <a:pt x="4" y="124"/>
                  <a:pt x="2" y="123"/>
                </a:cubicBezTo>
                <a:cubicBezTo>
                  <a:pt x="0" y="121"/>
                  <a:pt x="1" y="118"/>
                  <a:pt x="1" y="118"/>
                </a:cubicBezTo>
                <a:cubicBezTo>
                  <a:pt x="6" y="94"/>
                  <a:pt x="6" y="94"/>
                  <a:pt x="6" y="94"/>
                </a:cubicBezTo>
                <a:cubicBezTo>
                  <a:pt x="6" y="94"/>
                  <a:pt x="39" y="81"/>
                  <a:pt x="39" y="62"/>
                </a:cubicBezTo>
                <a:cubicBezTo>
                  <a:pt x="40" y="48"/>
                  <a:pt x="19" y="38"/>
                  <a:pt x="19" y="38"/>
                </a:cubicBezTo>
                <a:cubicBezTo>
                  <a:pt x="26" y="6"/>
                  <a:pt x="26" y="6"/>
                  <a:pt x="26" y="6"/>
                </a:cubicBezTo>
                <a:cubicBezTo>
                  <a:pt x="26" y="6"/>
                  <a:pt x="28" y="2"/>
                  <a:pt x="32" y="1"/>
                </a:cubicBezTo>
                <a:cubicBezTo>
                  <a:pt x="36" y="0"/>
                  <a:pt x="39" y="2"/>
                  <a:pt x="39" y="2"/>
                </a:cubicBezTo>
                <a:cubicBezTo>
                  <a:pt x="121" y="52"/>
                  <a:pt x="121" y="52"/>
                  <a:pt x="121" y="52"/>
                </a:cubicBezTo>
                <a:cubicBezTo>
                  <a:pt x="121" y="52"/>
                  <a:pt x="127" y="57"/>
                  <a:pt x="127" y="6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592129" y="3282330"/>
            <a:ext cx="1096670" cy="1110691"/>
          </a:xfrm>
          <a:custGeom>
            <a:rect l="l" t="t" r="r" b="b"/>
            <a:pathLst>
              <a:path w="100" h="102">
                <a:moveTo>
                  <a:pt x="15" y="31"/>
                </a:moveTo>
                <a:cubicBezTo>
                  <a:pt x="21" y="5"/>
                  <a:pt x="21" y="5"/>
                  <a:pt x="21" y="5"/>
                </a:cubicBezTo>
                <a:cubicBezTo>
                  <a:pt x="21" y="5"/>
                  <a:pt x="22" y="2"/>
                  <a:pt x="26" y="1"/>
                </a:cubicBezTo>
                <a:cubicBezTo>
                  <a:pt x="29" y="0"/>
                  <a:pt x="32" y="2"/>
                  <a:pt x="32" y="2"/>
                </a:cubicBezTo>
                <a:cubicBezTo>
                  <a:pt x="95" y="41"/>
                  <a:pt x="95" y="41"/>
                  <a:pt x="95" y="41"/>
                </a:cubicBezTo>
                <a:cubicBezTo>
                  <a:pt x="95" y="41"/>
                  <a:pt x="101" y="46"/>
                  <a:pt x="101" y="51"/>
                </a:cubicBezTo>
                <a:cubicBezTo>
                  <a:pt x="101" y="60"/>
                  <a:pt x="94" y="63"/>
                  <a:pt x="94" y="63"/>
                </a:cubicBezTo>
                <a:cubicBezTo>
                  <a:pt x="6" y="102"/>
                  <a:pt x="6" y="102"/>
                  <a:pt x="6" y="102"/>
                </a:cubicBezTo>
                <a:cubicBezTo>
                  <a:pt x="6" y="102"/>
                  <a:pt x="3" y="102"/>
                  <a:pt x="2" y="101"/>
                </a:cubicBezTo>
                <a:cubicBezTo>
                  <a:pt x="0" y="99"/>
                  <a:pt x="0" y="97"/>
                  <a:pt x="0" y="97"/>
                </a:cubicBezTo>
                <a:cubicBezTo>
                  <a:pt x="5" y="77"/>
                  <a:pt x="5" y="77"/>
                  <a:pt x="5" y="77"/>
                </a:cubicBezTo>
                <a:lnTo>
                  <a:pt x="15" y="3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065480" y="3693182"/>
            <a:ext cx="241961" cy="257747"/>
          </a:xfrm>
          <a:custGeom>
            <a:rect l="l" t="t" r="r" b="b"/>
            <a:pathLst>
              <a:path w="376" h="401">
                <a:moveTo>
                  <a:pt x="67" y="3"/>
                </a:moveTo>
                <a:cubicBezTo>
                  <a:pt x="67" y="0"/>
                  <a:pt x="62" y="0"/>
                  <a:pt x="62" y="3"/>
                </a:cubicBezTo>
                <a:cubicBezTo>
                  <a:pt x="52" y="85"/>
                  <a:pt x="0" y="102"/>
                  <a:pt x="0" y="159"/>
                </a:cubicBezTo>
                <a:cubicBezTo>
                  <a:pt x="0" y="195"/>
                  <a:pt x="29" y="223"/>
                  <a:pt x="65" y="223"/>
                </a:cubicBezTo>
                <a:cubicBezTo>
                  <a:pt x="100" y="223"/>
                  <a:pt x="129" y="195"/>
                  <a:pt x="129" y="159"/>
                </a:cubicBezTo>
                <a:cubicBezTo>
                  <a:pt x="129" y="102"/>
                  <a:pt x="77" y="85"/>
                  <a:pt x="67" y="3"/>
                </a:cubicBezTo>
                <a:close/>
                <a:moveTo>
                  <a:pt x="313" y="3"/>
                </a:moveTo>
                <a:cubicBezTo>
                  <a:pt x="313" y="0"/>
                  <a:pt x="309" y="0"/>
                  <a:pt x="309" y="3"/>
                </a:cubicBezTo>
                <a:cubicBezTo>
                  <a:pt x="298" y="85"/>
                  <a:pt x="246" y="102"/>
                  <a:pt x="246" y="159"/>
                </a:cubicBezTo>
                <a:cubicBezTo>
                  <a:pt x="246" y="195"/>
                  <a:pt x="276" y="223"/>
                  <a:pt x="311" y="223"/>
                </a:cubicBezTo>
                <a:cubicBezTo>
                  <a:pt x="346" y="223"/>
                  <a:pt x="376" y="195"/>
                  <a:pt x="376" y="159"/>
                </a:cubicBezTo>
                <a:cubicBezTo>
                  <a:pt x="376" y="102"/>
                  <a:pt x="324" y="85"/>
                  <a:pt x="313" y="3"/>
                </a:cubicBezTo>
                <a:close/>
                <a:moveTo>
                  <a:pt x="185" y="180"/>
                </a:moveTo>
                <a:cubicBezTo>
                  <a:pt x="175" y="263"/>
                  <a:pt x="123" y="280"/>
                  <a:pt x="123" y="337"/>
                </a:cubicBezTo>
                <a:cubicBezTo>
                  <a:pt x="123" y="372"/>
                  <a:pt x="153" y="401"/>
                  <a:pt x="188" y="401"/>
                </a:cubicBezTo>
                <a:cubicBezTo>
                  <a:pt x="223" y="401"/>
                  <a:pt x="253" y="372"/>
                  <a:pt x="253" y="337"/>
                </a:cubicBezTo>
                <a:cubicBezTo>
                  <a:pt x="253" y="280"/>
                  <a:pt x="200" y="263"/>
                  <a:pt x="190" y="180"/>
                </a:cubicBezTo>
                <a:cubicBezTo>
                  <a:pt x="190" y="178"/>
                  <a:pt x="186" y="178"/>
                  <a:pt x="185" y="18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946799" y="3669498"/>
            <a:ext cx="311848" cy="312177"/>
          </a:xfrm>
          <a:custGeom>
            <a:rect l="l" t="t" r="r" b="b"/>
            <a:pathLst>
              <a:path w="400" h="400">
                <a:moveTo>
                  <a:pt x="380" y="184"/>
                </a:moveTo>
                <a:cubicBezTo>
                  <a:pt x="376" y="184"/>
                  <a:pt x="364" y="184"/>
                  <a:pt x="360" y="184"/>
                </a:cubicBezTo>
                <a:cubicBezTo>
                  <a:pt x="349" y="184"/>
                  <a:pt x="340" y="191"/>
                  <a:pt x="340" y="200"/>
                </a:cubicBezTo>
                <a:cubicBezTo>
                  <a:pt x="340" y="209"/>
                  <a:pt x="349" y="216"/>
                  <a:pt x="360" y="216"/>
                </a:cubicBezTo>
                <a:cubicBezTo>
                  <a:pt x="364" y="216"/>
                  <a:pt x="376" y="216"/>
                  <a:pt x="380" y="216"/>
                </a:cubicBezTo>
                <a:cubicBezTo>
                  <a:pt x="391" y="216"/>
                  <a:pt x="400" y="209"/>
                  <a:pt x="400" y="200"/>
                </a:cubicBezTo>
                <a:cubicBezTo>
                  <a:pt x="400" y="191"/>
                  <a:pt x="391" y="184"/>
                  <a:pt x="380" y="184"/>
                </a:cubicBezTo>
                <a:close/>
                <a:moveTo>
                  <a:pt x="200" y="90"/>
                </a:moveTo>
                <a:cubicBezTo>
                  <a:pt x="139" y="90"/>
                  <a:pt x="90" y="139"/>
                  <a:pt x="90" y="200"/>
                </a:cubicBezTo>
                <a:cubicBezTo>
                  <a:pt x="90" y="261"/>
                  <a:pt x="139" y="310"/>
                  <a:pt x="200" y="310"/>
                </a:cubicBezTo>
                <a:cubicBezTo>
                  <a:pt x="261" y="310"/>
                  <a:pt x="310" y="261"/>
                  <a:pt x="310" y="200"/>
                </a:cubicBezTo>
                <a:cubicBezTo>
                  <a:pt x="310" y="139"/>
                  <a:pt x="261" y="90"/>
                  <a:pt x="200" y="90"/>
                </a:cubicBezTo>
                <a:close/>
                <a:moveTo>
                  <a:pt x="200" y="280"/>
                </a:moveTo>
                <a:cubicBezTo>
                  <a:pt x="156" y="280"/>
                  <a:pt x="120" y="244"/>
                  <a:pt x="120" y="200"/>
                </a:cubicBezTo>
                <a:cubicBezTo>
                  <a:pt x="120" y="156"/>
                  <a:pt x="156" y="120"/>
                  <a:pt x="200" y="120"/>
                </a:cubicBezTo>
                <a:cubicBezTo>
                  <a:pt x="244" y="120"/>
                  <a:pt x="280" y="156"/>
                  <a:pt x="280" y="200"/>
                </a:cubicBezTo>
                <a:cubicBezTo>
                  <a:pt x="280" y="244"/>
                  <a:pt x="244" y="280"/>
                  <a:pt x="200" y="280"/>
                </a:cubicBezTo>
                <a:close/>
                <a:moveTo>
                  <a:pt x="59" y="200"/>
                </a:moveTo>
                <a:cubicBezTo>
                  <a:pt x="59" y="191"/>
                  <a:pt x="51" y="184"/>
                  <a:pt x="40" y="184"/>
                </a:cubicBezTo>
                <a:cubicBezTo>
                  <a:pt x="36" y="184"/>
                  <a:pt x="23" y="184"/>
                  <a:pt x="20" y="184"/>
                </a:cubicBezTo>
                <a:cubicBezTo>
                  <a:pt x="9" y="184"/>
                  <a:pt x="0" y="191"/>
                  <a:pt x="0" y="200"/>
                </a:cubicBezTo>
                <a:cubicBezTo>
                  <a:pt x="0" y="209"/>
                  <a:pt x="9" y="216"/>
                  <a:pt x="20" y="216"/>
                </a:cubicBezTo>
                <a:cubicBezTo>
                  <a:pt x="23" y="216"/>
                  <a:pt x="36" y="216"/>
                  <a:pt x="40" y="216"/>
                </a:cubicBezTo>
                <a:cubicBezTo>
                  <a:pt x="51" y="216"/>
                  <a:pt x="59" y="209"/>
                  <a:pt x="59" y="200"/>
                </a:cubicBezTo>
                <a:close/>
                <a:moveTo>
                  <a:pt x="200" y="60"/>
                </a:moveTo>
                <a:cubicBezTo>
                  <a:pt x="209" y="60"/>
                  <a:pt x="216" y="51"/>
                  <a:pt x="216" y="40"/>
                </a:cubicBezTo>
                <a:cubicBezTo>
                  <a:pt x="216" y="36"/>
                  <a:pt x="216" y="24"/>
                  <a:pt x="216" y="20"/>
                </a:cubicBezTo>
                <a:cubicBezTo>
                  <a:pt x="216" y="9"/>
                  <a:pt x="209" y="0"/>
                  <a:pt x="200" y="0"/>
                </a:cubicBezTo>
                <a:cubicBezTo>
                  <a:pt x="191" y="0"/>
                  <a:pt x="184" y="9"/>
                  <a:pt x="184" y="20"/>
                </a:cubicBezTo>
                <a:cubicBezTo>
                  <a:pt x="184" y="24"/>
                  <a:pt x="184" y="36"/>
                  <a:pt x="184" y="40"/>
                </a:cubicBezTo>
                <a:cubicBezTo>
                  <a:pt x="184" y="51"/>
                  <a:pt x="191" y="60"/>
                  <a:pt x="200" y="60"/>
                </a:cubicBezTo>
                <a:close/>
                <a:moveTo>
                  <a:pt x="200" y="340"/>
                </a:moveTo>
                <a:cubicBezTo>
                  <a:pt x="191" y="340"/>
                  <a:pt x="184" y="349"/>
                  <a:pt x="184" y="360"/>
                </a:cubicBezTo>
                <a:cubicBezTo>
                  <a:pt x="184" y="364"/>
                  <a:pt x="184" y="376"/>
                  <a:pt x="184" y="380"/>
                </a:cubicBezTo>
                <a:cubicBezTo>
                  <a:pt x="184" y="391"/>
                  <a:pt x="191" y="400"/>
                  <a:pt x="200" y="400"/>
                </a:cubicBezTo>
                <a:cubicBezTo>
                  <a:pt x="209" y="400"/>
                  <a:pt x="216" y="391"/>
                  <a:pt x="216" y="380"/>
                </a:cubicBezTo>
                <a:cubicBezTo>
                  <a:pt x="216" y="376"/>
                  <a:pt x="216" y="364"/>
                  <a:pt x="216" y="360"/>
                </a:cubicBezTo>
                <a:cubicBezTo>
                  <a:pt x="216" y="349"/>
                  <a:pt x="209" y="340"/>
                  <a:pt x="200" y="340"/>
                </a:cubicBezTo>
                <a:close/>
                <a:moveTo>
                  <a:pt x="347" y="75"/>
                </a:moveTo>
                <a:cubicBezTo>
                  <a:pt x="355" y="67"/>
                  <a:pt x="356" y="56"/>
                  <a:pt x="350" y="50"/>
                </a:cubicBezTo>
                <a:cubicBezTo>
                  <a:pt x="344" y="44"/>
                  <a:pt x="332" y="45"/>
                  <a:pt x="324" y="53"/>
                </a:cubicBezTo>
                <a:cubicBezTo>
                  <a:pt x="322" y="55"/>
                  <a:pt x="313" y="64"/>
                  <a:pt x="310" y="67"/>
                </a:cubicBezTo>
                <a:cubicBezTo>
                  <a:pt x="303" y="74"/>
                  <a:pt x="301" y="86"/>
                  <a:pt x="308" y="92"/>
                </a:cubicBezTo>
                <a:cubicBezTo>
                  <a:pt x="314" y="98"/>
                  <a:pt x="325" y="97"/>
                  <a:pt x="333" y="89"/>
                </a:cubicBezTo>
                <a:cubicBezTo>
                  <a:pt x="335" y="87"/>
                  <a:pt x="345" y="77"/>
                  <a:pt x="347" y="75"/>
                </a:cubicBezTo>
                <a:close/>
                <a:moveTo>
                  <a:pt x="66" y="311"/>
                </a:moveTo>
                <a:cubicBezTo>
                  <a:pt x="64" y="313"/>
                  <a:pt x="55" y="322"/>
                  <a:pt x="52" y="325"/>
                </a:cubicBezTo>
                <a:cubicBezTo>
                  <a:pt x="45" y="332"/>
                  <a:pt x="43" y="344"/>
                  <a:pt x="50" y="350"/>
                </a:cubicBezTo>
                <a:cubicBezTo>
                  <a:pt x="56" y="356"/>
                  <a:pt x="67" y="355"/>
                  <a:pt x="75" y="347"/>
                </a:cubicBezTo>
                <a:cubicBezTo>
                  <a:pt x="77" y="345"/>
                  <a:pt x="87" y="335"/>
                  <a:pt x="89" y="333"/>
                </a:cubicBezTo>
                <a:cubicBezTo>
                  <a:pt x="97" y="325"/>
                  <a:pt x="98" y="314"/>
                  <a:pt x="92" y="308"/>
                </a:cubicBezTo>
                <a:cubicBezTo>
                  <a:pt x="86" y="302"/>
                  <a:pt x="74" y="303"/>
                  <a:pt x="66" y="311"/>
                </a:cubicBezTo>
                <a:close/>
                <a:moveTo>
                  <a:pt x="75" y="53"/>
                </a:moveTo>
                <a:cubicBezTo>
                  <a:pt x="67" y="45"/>
                  <a:pt x="56" y="44"/>
                  <a:pt x="50" y="50"/>
                </a:cubicBezTo>
                <a:cubicBezTo>
                  <a:pt x="43" y="56"/>
                  <a:pt x="45" y="67"/>
                  <a:pt x="52" y="75"/>
                </a:cubicBezTo>
                <a:cubicBezTo>
                  <a:pt x="55" y="77"/>
                  <a:pt x="64" y="87"/>
                  <a:pt x="66" y="89"/>
                </a:cubicBezTo>
                <a:cubicBezTo>
                  <a:pt x="74" y="97"/>
                  <a:pt x="86" y="98"/>
                  <a:pt x="92" y="92"/>
                </a:cubicBezTo>
                <a:cubicBezTo>
                  <a:pt x="98" y="86"/>
                  <a:pt x="97" y="74"/>
                  <a:pt x="89" y="67"/>
                </a:cubicBezTo>
                <a:cubicBezTo>
                  <a:pt x="87" y="64"/>
                  <a:pt x="77" y="55"/>
                  <a:pt x="75" y="53"/>
                </a:cubicBezTo>
                <a:close/>
                <a:moveTo>
                  <a:pt x="310" y="333"/>
                </a:moveTo>
                <a:cubicBezTo>
                  <a:pt x="313" y="335"/>
                  <a:pt x="322" y="345"/>
                  <a:pt x="324" y="347"/>
                </a:cubicBezTo>
                <a:cubicBezTo>
                  <a:pt x="332" y="355"/>
                  <a:pt x="344" y="356"/>
                  <a:pt x="350" y="350"/>
                </a:cubicBezTo>
                <a:cubicBezTo>
                  <a:pt x="356" y="344"/>
                  <a:pt x="355" y="332"/>
                  <a:pt x="347" y="325"/>
                </a:cubicBezTo>
                <a:cubicBezTo>
                  <a:pt x="345" y="322"/>
                  <a:pt x="335" y="313"/>
                  <a:pt x="333" y="311"/>
                </a:cubicBezTo>
                <a:cubicBezTo>
                  <a:pt x="325" y="303"/>
                  <a:pt x="314" y="302"/>
                  <a:pt x="308" y="308"/>
                </a:cubicBezTo>
                <a:cubicBezTo>
                  <a:pt x="301" y="314"/>
                  <a:pt x="303" y="325"/>
                  <a:pt x="310" y="33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23840" y="3682939"/>
            <a:ext cx="271690" cy="272548"/>
          </a:xfrm>
          <a:custGeom>
            <a:rect l="l" t="t" r="r" b="b"/>
            <a:pathLst>
              <a:path w="402" h="402">
                <a:moveTo>
                  <a:pt x="390" y="150"/>
                </a:moveTo>
                <a:cubicBezTo>
                  <a:pt x="241" y="110"/>
                  <a:pt x="241" y="110"/>
                  <a:pt x="241" y="110"/>
                </a:cubicBezTo>
                <a:cubicBezTo>
                  <a:pt x="215" y="13"/>
                  <a:pt x="215" y="13"/>
                  <a:pt x="215" y="13"/>
                </a:cubicBezTo>
                <a:cubicBezTo>
                  <a:pt x="213" y="5"/>
                  <a:pt x="204" y="0"/>
                  <a:pt x="195" y="2"/>
                </a:cubicBezTo>
                <a:cubicBezTo>
                  <a:pt x="14" y="51"/>
                  <a:pt x="14" y="51"/>
                  <a:pt x="14" y="51"/>
                </a:cubicBezTo>
                <a:cubicBezTo>
                  <a:pt x="5" y="53"/>
                  <a:pt x="0" y="62"/>
                  <a:pt x="2" y="70"/>
                </a:cubicBezTo>
                <a:cubicBezTo>
                  <a:pt x="67" y="311"/>
                  <a:pt x="67" y="311"/>
                  <a:pt x="67" y="311"/>
                </a:cubicBezTo>
                <a:cubicBezTo>
                  <a:pt x="69" y="319"/>
                  <a:pt x="78" y="324"/>
                  <a:pt x="86" y="322"/>
                </a:cubicBezTo>
                <a:cubicBezTo>
                  <a:pt x="159" y="302"/>
                  <a:pt x="159" y="302"/>
                  <a:pt x="159" y="302"/>
                </a:cubicBezTo>
                <a:cubicBezTo>
                  <a:pt x="149" y="339"/>
                  <a:pt x="149" y="339"/>
                  <a:pt x="149" y="339"/>
                </a:cubicBezTo>
                <a:cubicBezTo>
                  <a:pt x="147" y="347"/>
                  <a:pt x="152" y="356"/>
                  <a:pt x="160" y="358"/>
                </a:cubicBezTo>
                <a:cubicBezTo>
                  <a:pt x="322" y="401"/>
                  <a:pt x="322" y="401"/>
                  <a:pt x="322" y="401"/>
                </a:cubicBezTo>
                <a:cubicBezTo>
                  <a:pt x="331" y="404"/>
                  <a:pt x="340" y="399"/>
                  <a:pt x="342" y="391"/>
                </a:cubicBezTo>
                <a:cubicBezTo>
                  <a:pt x="401" y="169"/>
                  <a:pt x="401" y="169"/>
                  <a:pt x="401" y="169"/>
                </a:cubicBezTo>
                <a:cubicBezTo>
                  <a:pt x="403" y="161"/>
                  <a:pt x="398" y="152"/>
                  <a:pt x="390" y="150"/>
                </a:cubicBezTo>
                <a:close/>
                <a:moveTo>
                  <a:pt x="34" y="75"/>
                </a:moveTo>
                <a:cubicBezTo>
                  <a:pt x="191" y="33"/>
                  <a:pt x="191" y="33"/>
                  <a:pt x="191" y="33"/>
                </a:cubicBezTo>
                <a:cubicBezTo>
                  <a:pt x="249" y="249"/>
                  <a:pt x="249" y="249"/>
                  <a:pt x="249" y="249"/>
                </a:cubicBezTo>
                <a:cubicBezTo>
                  <a:pt x="92" y="291"/>
                  <a:pt x="92" y="291"/>
                  <a:pt x="92" y="291"/>
                </a:cubicBezTo>
                <a:lnTo>
                  <a:pt x="34" y="75"/>
                </a:lnTo>
                <a:close/>
                <a:moveTo>
                  <a:pt x="315" y="371"/>
                </a:moveTo>
                <a:cubicBezTo>
                  <a:pt x="179" y="334"/>
                  <a:pt x="179" y="334"/>
                  <a:pt x="179" y="334"/>
                </a:cubicBezTo>
                <a:cubicBezTo>
                  <a:pt x="190" y="294"/>
                  <a:pt x="190" y="294"/>
                  <a:pt x="190" y="294"/>
                </a:cubicBezTo>
                <a:cubicBezTo>
                  <a:pt x="268" y="273"/>
                  <a:pt x="268" y="273"/>
                  <a:pt x="268" y="273"/>
                </a:cubicBezTo>
                <a:cubicBezTo>
                  <a:pt x="276" y="271"/>
                  <a:pt x="282" y="262"/>
                  <a:pt x="279" y="254"/>
                </a:cubicBezTo>
                <a:cubicBezTo>
                  <a:pt x="249" y="142"/>
                  <a:pt x="249" y="142"/>
                  <a:pt x="249" y="142"/>
                </a:cubicBezTo>
                <a:cubicBezTo>
                  <a:pt x="368" y="174"/>
                  <a:pt x="368" y="174"/>
                  <a:pt x="368" y="174"/>
                </a:cubicBezTo>
                <a:lnTo>
                  <a:pt x="315" y="37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471011" y="3694433"/>
            <a:ext cx="259096" cy="268709"/>
          </a:xfrm>
          <a:custGeom>
            <a:rect l="l" t="t" r="r" b="b"/>
            <a:pathLst>
              <a:path w="274" h="284">
                <a:moveTo>
                  <a:pt x="103" y="284"/>
                </a:moveTo>
                <a:cubicBezTo>
                  <a:pt x="94" y="284"/>
                  <a:pt x="86" y="280"/>
                  <a:pt x="80" y="273"/>
                </a:cubicBezTo>
                <a:cubicBezTo>
                  <a:pt x="9" y="178"/>
                  <a:pt x="9" y="178"/>
                  <a:pt x="9" y="178"/>
                </a:cubicBezTo>
                <a:cubicBezTo>
                  <a:pt x="0" y="166"/>
                  <a:pt x="2" y="149"/>
                  <a:pt x="14" y="139"/>
                </a:cubicBezTo>
                <a:cubicBezTo>
                  <a:pt x="27" y="130"/>
                  <a:pt x="44" y="133"/>
                  <a:pt x="53" y="145"/>
                </a:cubicBezTo>
                <a:cubicBezTo>
                  <a:pt x="100" y="207"/>
                  <a:pt x="100" y="207"/>
                  <a:pt x="100" y="207"/>
                </a:cubicBezTo>
                <a:cubicBezTo>
                  <a:pt x="219" y="17"/>
                  <a:pt x="219" y="17"/>
                  <a:pt x="219" y="17"/>
                </a:cubicBezTo>
                <a:cubicBezTo>
                  <a:pt x="227" y="4"/>
                  <a:pt x="244" y="0"/>
                  <a:pt x="257" y="8"/>
                </a:cubicBezTo>
                <a:cubicBezTo>
                  <a:pt x="270" y="16"/>
                  <a:pt x="274" y="33"/>
                  <a:pt x="266" y="47"/>
                </a:cubicBezTo>
                <a:cubicBezTo>
                  <a:pt x="126" y="271"/>
                  <a:pt x="126" y="271"/>
                  <a:pt x="126" y="271"/>
                </a:cubicBezTo>
                <a:cubicBezTo>
                  <a:pt x="121" y="279"/>
                  <a:pt x="113" y="283"/>
                  <a:pt x="104" y="284"/>
                </a:cubicBezTo>
                <a:cubicBezTo>
                  <a:pt x="104" y="284"/>
                  <a:pt x="103" y="284"/>
                  <a:pt x="103" y="2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991178" y="1657025"/>
            <a:ext cx="2351478" cy="110848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经心电图、心肌酶谱等检查确诊为急性心肌梗死。</a:t>
            </a:r>
            <a:endParaRPr lang="en-US" sz="1100"/>
          </a:p>
        </p:txBody>
      </p:sp>
      <p:sp>
        <p:nvSpPr>
          <p:cNvPr id="11" name="AutoShape 11"/>
          <p:cNvSpPr/>
          <p:nvPr/>
        </p:nvSpPr>
        <p:spPr>
          <a:xfrm>
            <a:off x="5997234" y="1671446"/>
            <a:ext cx="2351478" cy="10940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给予溶栓、抗凝、扩冠等治疗后，病情稳定，进入重症早期康复阶段。</a:t>
            </a:r>
            <a:endParaRPr lang="en-US" sz="1100"/>
          </a:p>
        </p:txBody>
      </p:sp>
      <p:sp>
        <p:nvSpPr>
          <p:cNvPr id="12" name="AutoShape 12"/>
          <p:cNvSpPr/>
          <p:nvPr/>
        </p:nvSpPr>
        <p:spPr>
          <a:xfrm>
            <a:off x="1170344" y="3648908"/>
            <a:ext cx="2351478" cy="115104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患者，男性，58岁，因突发胸痛、胸闷、心悸等症状入院。</a:t>
            </a:r>
            <a:endParaRPr lang="en-US" sz="1100"/>
          </a:p>
        </p:txBody>
      </p:sp>
      <p:sp>
        <p:nvSpPr>
          <p:cNvPr id="13" name="AutoShape 13"/>
          <p:cNvSpPr/>
          <p:nvPr/>
        </p:nvSpPr>
        <p:spPr>
          <a:xfrm>
            <a:off x="8474903" y="3317957"/>
            <a:ext cx="2351478" cy="117914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针对患者具体情况，制定并实施舒适化护理措施。</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病例介绍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急性心肌梗死患者重症早期康复的重要性</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通过舒适化护理，可以有效减轻急性心肌梗死患者的疼痛和不适感，提高患者的舒适度。</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早期康复训练可以帮助患者逐步恢复生活自理能力，提高患者的生活质量。</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舒适化护理关注患者的心理状态，通过心理干预等措施，帮助患者缓解焦虑、抑郁等负面情绪，提高生活质量。</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9383" r="29383"/>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AutoShape 24"/>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减轻疼痛和不适感</a:t>
            </a:r>
            <a:endParaRPr lang="en-US" sz="1100"/>
          </a:p>
        </p:txBody>
      </p:sp>
      <p:sp>
        <p:nvSpPr>
          <p:cNvPr id="25" name="AutoShape 25"/>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恢复生活自理能力</a:t>
            </a:r>
            <a:endParaRPr lang="en-US" sz="1100"/>
          </a:p>
        </p:txBody>
      </p:sp>
      <p:sp>
        <p:nvSpPr>
          <p:cNvPr id="26" name="AutoShape 26"/>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改善心理状态</a:t>
            </a:r>
            <a:endParaRPr lang="en-US" sz="1100"/>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改善患者生活质量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通过早期康复训练和舒适化护理，可以降低急性心肌梗死患者心力衰竭的发生率。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预防心力衰竭</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减少心律失常</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292" r="17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避免血栓形成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舒适化护理有助于减少急性心肌梗死患者的心律失常风险，保障患者的生命安全。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通过针对性的护理措施，可以有效避免急性心肌梗死患者血栓的形成，降低并发症风险。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降低并发症风险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舒适化护理强调对急性心肌梗死患者的密切观察，能够早期发现并处理并发症，从而提高患者的生存率。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早期发现并处理并发症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通过早期康复训练和舒适化护理，可以促进急性心肌梗死患者的心肌功能恢复，提高患者的心脏功能储备。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促进心肌功能恢复</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舒适化护理关注患者的心理需求，增强患者对治疗的信心和治疗依从性，有助于提高患者的生存率。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增强患者信心和治疗依从性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提高患者生存率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舒适化护理在重症早期康复中的应用</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舒适化护理是一种全面的、人性化的护理模式，旨在通过减轻患者的痛苦和不适，提高其生理和心理的舒适度，从而促进患者的康复。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原则</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舒适化护理遵循个体化、全面性、科学性和人性化的原则，根据患者的具体情况制定个性化的护理方案，关注患者的生理、心理、社会和精神等多个层面的需求。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舒适化护理的定义和原则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急性心肌梗死患者常常伴有剧烈的胸痛、呼吸困难等症状，舒适化护理可以通过药物治疗、氧疗等手段减轻患者的痛苦。</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减轻痛苦</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舒适化护理关注患者的整体舒适度，包括环境、心理、社会支持等方面，从而提高患者的生活质量。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提高生活质量</a:t>
            </a:r>
          </a:p>
        </p:txBody>
      </p:sp>
      <p:pic>
        <p:nvPicPr>
          <p:cNvPr id="10" name="Picture 10"/>
          <p:cNvPicPr>
            <a:picLocks noChangeAspect="1"/>
          </p:cNvPicPr>
          <p:nvPr/>
        </p:nvPicPr>
        <p:blipFill>
          <a:blip r:embed="rId3"/>
          <a:srcRect l="18833" r="188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舒适化护理有助于缓解患者的焦虑、抑郁等负面情绪，提高患者的治疗依从性和自我管理能力，进而促进患者的康复。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促进康复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舒适化护理在重症早期康复中的意义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生活照护</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协助患者进行日常生活活动，如洗漱、进食、排便等，保持患者身体清洁和舒适。同时提供营养支持和饮食指导，促进患者的身体健康。</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环境优化</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保持病房安静、整洁、舒适，调整适宜的温度和湿度，提供柔和的光线和音乐等，以营造舒适的休养环境。</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心理支持</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与患者建立良好的沟通关系，倾听患者的诉求和感受，提供情感支持和心理疏导，帮助患者缓解焦虑、抑郁等负面情绪。</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疼痛管理</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根据患者的疼痛程度和性质，选择合适的镇痛药物和治疗手段，如氧疗、按摩等，以减轻患者的痛苦。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舒适化护理的实践方法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https://d.book118.com/056241104125010050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2024-09-15T20:28:19.297</cp:lastPrinted>
  <dcterms:created xsi:type="dcterms:W3CDTF">2024-09-15T12:28:19Z</dcterms:created>
  <dcterms:modified xsi:type="dcterms:W3CDTF">2024-09-15T12:28:21Z</dcterms:modified>
</cp:coreProperties>
</file>