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39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tags" Target="tags/tag28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B34AC-BC91-4DE8-8513-2FEF40090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B8891-3B14-4E0B-875D-2A6EDEAA4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49FDB-9EBF-48E5-A72F-9F474E8A9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F2A15-CBBE-4EE1-B926-B360A5BC7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BB5A7-3878-47F0-AEB7-0E9DE79C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02F39-324A-43CB-BE24-0A147D903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7F8FD8-04A9-475D-9969-94C14BA40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C7E0A-9C6D-4B87-8DD2-A00CAC073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BA735-159A-42FE-9B87-BE2736318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C36B8-B207-4226-B67B-185F7F8FA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96268-8D13-42CB-8BC1-DFE23BA63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png" /><Relationship Id="rId3" Type="http://schemas.openxmlformats.org/officeDocument/2006/relationships/tags" Target="../tags/tag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Relationship Id="rId3" Type="http://schemas.openxmlformats.org/officeDocument/2006/relationships/tags" Target="../tags/tag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png" /><Relationship Id="rId3" Type="http://schemas.openxmlformats.org/officeDocument/2006/relationships/tags" Target="../tags/tag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png" /><Relationship Id="rId3" Type="http://schemas.openxmlformats.org/officeDocument/2006/relationships/tags" Target="../tags/tag2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7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241310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_2_BD#65e1be0a2.fixed?vbadefaultcenterpage=1&amp;vbaautojustifyalign=1" title=""/>
          <p:cNvSpPr/>
          <p:nvPr/>
        </p:nvSpPr>
        <p:spPr>
          <a:xfrm>
            <a:off x="0" y="3456432"/>
            <a:ext cx="12188952" cy="1508760"/>
          </a:xfrm>
          <a:prstGeom prst="rect">
            <a:avLst/>
          </a:prstGeom>
          <a:noFill/>
        </p:spPr>
        <p:txBody>
          <a:bodyPr wrap="none" lIns="0" tIns="0" rIns="0" bIns="0" rtlCol="0" anchor="ctr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第四模块　革命传统与国情教育</a:t>
            </a:r>
            <a:endParaRPr lang="en-US" sz="3600"/>
          </a:p>
          <a:p>
            <a:pPr algn="ctr" eaLnBrk="1" latinLnBrk="0">
              <a:lnSpc>
                <a:spcPct val="150000"/>
              </a:lnSpc>
            </a:pPr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第21</a:t>
            </a:r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单元</a:t>
            </a:r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　少年担当　走向未来</a:t>
            </a:r>
            <a:endParaRPr lang="en-US" sz="3600"/>
          </a:p>
        </p:txBody>
      </p:sp>
    </p:spTree>
    <p:custDataLst>
      <p:tags r:id="rId3"/>
    </p:custDataLst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01" name="yt_shape_15201" title=""/>
          <p:cNvSpPr txBox="1"/>
          <p:nvPr/>
        </p:nvSpPr>
        <p:spPr>
          <a:xfrm>
            <a:off x="675560" y="1697166"/>
            <a:ext cx="10715999" cy="396262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1950" b="0" i="0" u="none" spc="83922">
                <a:solidFill>
                  <a:srgbClr val="1EE3CF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 </a:t>
            </a:r>
            <a:endParaRPr lang="en-US" altLang="zh-CN" sz="1950" b="0" i="0" u="none" spc="83922">
              <a:solidFill>
                <a:srgbClr val="1EE3CF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pic>
        <p:nvPicPr>
          <p:cNvPr id="15200" name="yt_image_15200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75560" y="1793080"/>
            <a:ext cx="10715999" cy="45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203" name="yt_shape_15203" title=""/>
          <p:cNvSpPr txBox="1"/>
          <p:nvPr/>
        </p:nvSpPr>
        <p:spPr>
          <a:xfrm>
            <a:off x="540000" y="2294026"/>
            <a:ext cx="5333191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650" b="0" i="0" u="none">
                <a:solidFill>
                  <a:srgbClr val="1EE3CF"/>
                </a:solidFill>
                <a:effectLst/>
                <a:latin typeface="Times New Roman" panose="02020603050405020304" pitchFamily="20"/>
                <a:ea typeface="Times New Roman" panose="02020603050405020304" pitchFamily="20"/>
                <a:sym typeface="Finished"/>
              </a:rPr>
              <a:t> </a:t>
            </a:r>
            <a:r>
              <a:rPr lang="en-US" altLang="zh-CN" sz="2800" b="0" i="0" u="none">
                <a:solidFill>
                  <a:srgbClr val="1EE3CF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               </a:t>
            </a:r>
            <a:r>
              <a:rPr lang="en-US" altLang="zh-CN" sz="2200" b="0" i="0" u="none">
                <a:solidFill>
                  <a:srgbClr val="1EE3CF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梦想、少年担当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(5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年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3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考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15204" name="yt_shape_15204" title=""/>
          <p:cNvSpPr txBox="1"/>
          <p:nvPr/>
        </p:nvSpPr>
        <p:spPr>
          <a:xfrm>
            <a:off x="540000" y="2909328"/>
            <a:ext cx="10563789" cy="250350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1.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梦想的重要性。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七上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P9)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编织人生梦想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是青少年时期的重要生命主题。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梦想能不断激发我们对生命的热情和勇气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让生活更有色彩。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有梦想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就有希望。有了梦想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人类才能不断地进步和发展。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pic>
        <p:nvPicPr>
          <p:cNvPr id="3" name="yt_shape_170140656389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0" y="2413803"/>
            <a:ext cx="1487677" cy="444737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08" name="yt_shape_15208" title=""/>
          <p:cNvSpPr txBox="1"/>
          <p:nvPr/>
        </p:nvSpPr>
        <p:spPr>
          <a:xfrm>
            <a:off x="540000" y="1980081"/>
            <a:ext cx="8050281" cy="3149837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2.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少年梦想的特点。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七上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P9~10)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是人类天真无邪、美丽可爱的愿望。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与个人的人生目标紧密相连。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与时代的脉搏紧密相连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与中国梦密不可分。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【知识链接】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中国梦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见本书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P147)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161189" y="4493595"/>
            <a:ext cx="2313686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0" i="0" strike="noStrike" kern="1200" cap="none" spc="0" normalizeH="0" baseline="0" noProof="0">
                <a:ln>
                  <a:noFill/>
                </a:ln>
                <a:solidFill>
                  <a:srgbClr val="EC5B98"/>
                </a:solidFill>
                <a:effectLst/>
                <a:uLnTx/>
                <a:uFillTx/>
                <a:latin typeface="Times New Roman" panose="02020603050405020304" pitchFamily="20"/>
                <a:ea typeface="黑体" panose="02010609060101010101" charset="-122"/>
              </a:rPr>
              <a:t>【知识链接】</a:t>
            </a:r>
            <a:endParaRPr lang="zh-CN" altLang="en-US">
              <a:solidFill>
                <a:srgbClr val="EC5B98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13" name="yt_shape_15213" title=""/>
          <p:cNvSpPr txBox="1"/>
          <p:nvPr/>
        </p:nvSpPr>
        <p:spPr>
          <a:xfrm>
            <a:off x="540000" y="1721704"/>
            <a:ext cx="5671424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Segoe UI Symbol" panose="020b0502040204020203" pitchFamily="28"/>
                <a:ea typeface="Times New Roman" panose="02020603050405020304" pitchFamily="20"/>
              </a:rPr>
              <a:t>★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3.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如何实现梦想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七上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P12~13)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15214" name="yt_shape_15214" title=""/>
          <p:cNvSpPr txBox="1"/>
          <p:nvPr/>
        </p:nvSpPr>
        <p:spPr>
          <a:xfrm>
            <a:off x="540000" y="2337006"/>
            <a:ext cx="6254917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努力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是梦想与现实之间的桥梁。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215" name="yt_shape_15215" title=""/>
          <p:cNvSpPr txBox="1"/>
          <p:nvPr/>
        </p:nvSpPr>
        <p:spPr>
          <a:xfrm>
            <a:off x="540119" y="2952308"/>
            <a:ext cx="11096915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努力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需要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立志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。青少年要从小学习立志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早立志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立大志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2_00261"/>
              </a:rPr>
              <a:t>立长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志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并且把自己最重要的人生志向同祖国和人民联系在一起。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216" name="yt_shape_15216" title=""/>
          <p:cNvSpPr txBox="1"/>
          <p:nvPr/>
        </p:nvSpPr>
        <p:spPr>
          <a:xfrm>
            <a:off x="540000" y="4213940"/>
            <a:ext cx="3741409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努力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需要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坚持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217" name="yt_shape_15217" title=""/>
          <p:cNvSpPr txBox="1"/>
          <p:nvPr/>
        </p:nvSpPr>
        <p:spPr>
          <a:xfrm>
            <a:off x="540000" y="4829242"/>
            <a:ext cx="3741409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(4)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努力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需要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方法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19" name="yt_shape_15219" title=""/>
          <p:cNvSpPr txBox="1"/>
          <p:nvPr/>
        </p:nvSpPr>
        <p:spPr>
          <a:xfrm>
            <a:off x="540000" y="1377270"/>
            <a:ext cx="2216632" cy="325089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1600" b="0" i="0" u="none" spc="16885">
                <a:solidFill>
                  <a:srgbClr val="1EE3CF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 </a:t>
            </a:r>
            <a:endParaRPr lang="en-US" altLang="zh-CN" sz="1600" b="0" i="0" u="none" spc="16885">
              <a:solidFill>
                <a:srgbClr val="1EE3CF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pic>
        <p:nvPicPr>
          <p:cNvPr id="15218" name="yt_image_15218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40000" y="1513919"/>
            <a:ext cx="2194687" cy="36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221" name="yt_shape_15221" title=""/>
          <p:cNvSpPr txBox="1"/>
          <p:nvPr/>
        </p:nvSpPr>
        <p:spPr>
          <a:xfrm>
            <a:off x="540119" y="1933403"/>
            <a:ext cx="10715999" cy="18571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努力的方法。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七上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P13)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分清轻重缓急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合理规划和管理时间。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劳逸结合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5_67cb3"/>
              </a:rPr>
              <a:t>学会科学用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脑。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每天进步一点点。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④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学思并进。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⑤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珍视团队合作。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黑体" panose="02010609060101010101" charset="-122"/>
            </a:endParaRPr>
          </a:p>
        </p:txBody>
      </p:sp>
      <p:pic>
        <p:nvPicPr>
          <p:cNvPr id="15223" name="yt_image_15223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40000" y="3962701"/>
            <a:ext cx="1925066" cy="50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225" name="yt_shape_15225" title=""/>
          <p:cNvSpPr txBox="1"/>
          <p:nvPr/>
        </p:nvSpPr>
        <p:spPr>
          <a:xfrm>
            <a:off x="540119" y="4521884"/>
            <a:ext cx="11096915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努力并不一定能实现梦想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16_970b4"/>
              </a:rPr>
              <a:t>但要想实现梦想必须经过坚持不懈地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努力。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黑体" panose="0201060906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26" name="yt_shape_15226" title=""/>
          <p:cNvSpPr txBox="1"/>
          <p:nvPr/>
        </p:nvSpPr>
        <p:spPr>
          <a:xfrm>
            <a:off x="540119" y="1333750"/>
            <a:ext cx="11096915" cy="444249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4.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我们要为世界添光彩的原因及做法。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P56~59)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原因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我们与丰富多彩的世界紧密相连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9_79a26"/>
              </a:rPr>
              <a:t>始终与这个世界彼此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互动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同呼吸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共命运。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每个人都是这个世界中的一员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6_de2ee"/>
              </a:rPr>
              <a:t>所做的事都有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可能对世界发展产生影响。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个人与世界的关系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做法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要从普通的事做起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5_32614"/>
              </a:rPr>
              <a:t>通过自身的努力为人类发展和世界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进步贡献智慧和力量。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要适应世界发展趋势的要求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6_bf058"/>
              </a:rPr>
              <a:t>全面提升个人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素养。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29" name="yt_shape_15229" title=""/>
          <p:cNvSpPr txBox="1"/>
          <p:nvPr/>
        </p:nvSpPr>
        <p:spPr>
          <a:xfrm>
            <a:off x="540119" y="1656916"/>
            <a:ext cx="11096915" cy="379616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Segoe UI Symbol" panose="020b0502040204020203" pitchFamily="28"/>
                <a:ea typeface="Times New Roman" panose="02020603050405020304" pitchFamily="20"/>
              </a:rPr>
              <a:t>★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5.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我们应如何适应世界发展趋势的要求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全面提升个人素养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1_ebc5c"/>
              </a:rPr>
              <a:t>九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P59)[2022.23(3)]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不断丰富知识储备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增强人文底蕴。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树立科学精神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掌握科学思维方法。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增强社会责任感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学会观察、思考各种社会现象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6_f2f50"/>
              </a:rPr>
              <a:t>积极参与社会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实践活动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培养实践创新能力。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33" name="yt_shape_15233" title=""/>
          <p:cNvSpPr txBox="1"/>
          <p:nvPr/>
        </p:nvSpPr>
        <p:spPr>
          <a:xfrm>
            <a:off x="540119" y="1340332"/>
            <a:ext cx="10715999" cy="121520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Segoe UI Symbol" panose="020b0502040204020203" pitchFamily="28"/>
                <a:ea typeface="Times New Roman" panose="02020603050405020304" pitchFamily="20"/>
              </a:rPr>
              <a:t>★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6.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青少年与国家的关系。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个人命运与国家命运的关系。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2_30941"/>
              </a:rPr>
              <a:t>九下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P60~63)[2021.1;2019.32(2)]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15234" name="yt_shape_15234" title=""/>
          <p:cNvSpPr txBox="1"/>
          <p:nvPr/>
        </p:nvSpPr>
        <p:spPr>
          <a:xfrm>
            <a:off x="540119" y="2606324"/>
            <a:ext cx="10715999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个人的命运与国家的命运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息息相关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1_6de30"/>
              </a:rPr>
              <a:t>个人的未来与民族的未来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紧密相连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235" name="yt_shape_15235" title=""/>
          <p:cNvSpPr txBox="1"/>
          <p:nvPr/>
        </p:nvSpPr>
        <p:spPr>
          <a:xfrm>
            <a:off x="540119" y="3867956"/>
            <a:ext cx="10715999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青年兴则国家兴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青年强则国家强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1_0b3b0"/>
              </a:rPr>
              <a:t>。青年一代有理想、有本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领、有担当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国家就有前途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民族就有希望。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236" name="yt_shape_15236" title=""/>
          <p:cNvSpPr txBox="1"/>
          <p:nvPr/>
        </p:nvSpPr>
        <p:spPr>
          <a:xfrm>
            <a:off x="540119" y="5129588"/>
            <a:ext cx="11096915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青少年承载着国家和民族的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未来命运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0_e987c"/>
              </a:rPr>
              <a:t>。青少年的品格影响着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国家未来发展。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37" name="yt_shape_15237" title=""/>
          <p:cNvSpPr txBox="1"/>
          <p:nvPr/>
        </p:nvSpPr>
        <p:spPr>
          <a:xfrm>
            <a:off x="540119" y="1980081"/>
            <a:ext cx="11096915" cy="31498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7.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正确认识当代青少年的历史使命。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P61~62)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我们这一代人必将肩负起实现第二个百年奋斗目标的重任。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实现中华民族伟大复兴的中国梦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2_b2253"/>
              </a:rPr>
              <a:t>需要一代又一代有志青少年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接续奋斗。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青少年的责任是时代赋予的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不同的历史时期有不同的责任。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41" name="yt_shape_15241" title=""/>
          <p:cNvSpPr txBox="1"/>
          <p:nvPr/>
        </p:nvSpPr>
        <p:spPr>
          <a:xfrm>
            <a:off x="540119" y="1010585"/>
            <a:ext cx="11096915" cy="508882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8.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青少年应拥有怎样的情怀与抱负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踏上新征程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7_a0915"/>
              </a:rPr>
              <a:t>青少年如何肩负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使命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走向世界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?)(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P62~65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89)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树立远大理想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坚定理想信念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志存高远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脚踏实地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5_40d64"/>
              </a:rPr>
              <a:t>热爱伟大祖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国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担当时代责任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勇于砥砺奋斗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练就过硬本领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锤炼品德修为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3_d3d5a"/>
              </a:rPr>
              <a:t>立志做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有理想、敢担当、能吃苦、肯奋斗的新时代好青年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7_f3edd"/>
              </a:rPr>
              <a:t>成为德智体美劳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全面发展的社会主义建设者和接班人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3_941e5"/>
              </a:rPr>
              <a:t>努力在实现中国梦的伟大实践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中建功立业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创造精彩的人生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;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有忧患意识、居安思危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7_c14d7"/>
              </a:rPr>
              <a:t>在世界复杂多变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的环境中提高改变世界的素质和能力。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43" name="yt_shape_15243" title=""/>
          <p:cNvSpPr txBox="1"/>
          <p:nvPr/>
        </p:nvSpPr>
        <p:spPr>
          <a:xfrm>
            <a:off x="540119" y="687420"/>
            <a:ext cx="11096915" cy="57351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传承、弘扬中华优秀传统文化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增强爱国情感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7_cd07f"/>
              </a:rPr>
              <a:t>弘扬民族精神和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时代精神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践行社会主义核心价值观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4_d4911"/>
              </a:rPr>
              <a:t>并将其转化为自己的情感认同和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行为习惯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增强志气、骨气、底气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5_26a52"/>
              </a:rPr>
              <a:t>做有自信、懂自尊、能自强的中国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成为中华民族的栋梁。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了解人类文明进程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积极关切人类问题和世界局势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5_5dc9c"/>
              </a:rPr>
              <a:t>掌握相应的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知识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在与世界各国青少年交流中提高我们的影响。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(4)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尊重差异、理解不同、包容多样文化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0_47e3b"/>
              </a:rPr>
              <a:t>向国际社会讲好中国故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事、传播好中国声音、阐发中国精神、展现中国风貌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6_c26ce"/>
              </a:rPr>
              <a:t>承担起推动人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类共同发展的责任。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46" name="yt_shape_15246" title=""/>
          <p:cNvSpPr txBox="1"/>
          <p:nvPr/>
        </p:nvSpPr>
        <p:spPr>
          <a:xfrm>
            <a:off x="540000" y="628087"/>
            <a:ext cx="4615046" cy="435247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10000"/>
              </a:lnSpc>
            </a:pPr>
            <a:r>
              <a:rPr lang="en-US" altLang="zh-CN" sz="2650" b="0" i="0" u="none">
                <a:solidFill>
                  <a:srgbClr val="1EE3CF"/>
                </a:solidFill>
                <a:effectLst/>
                <a:latin typeface="Times New Roman" panose="02020603050405020304" pitchFamily="20"/>
                <a:ea typeface="Times New Roman" panose="02020603050405020304" pitchFamily="20"/>
                <a:sym typeface="Finished"/>
              </a:rPr>
              <a:t> </a:t>
            </a:r>
            <a:r>
              <a:rPr lang="en-US" altLang="zh-CN" sz="2800" b="0" i="0" u="none">
                <a:solidFill>
                  <a:srgbClr val="1EE3CF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               </a:t>
            </a:r>
            <a:r>
              <a:rPr lang="en-US" altLang="zh-CN" sz="2200" b="0" i="0" u="none">
                <a:solidFill>
                  <a:srgbClr val="1EE3CF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劳动、实干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(5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年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3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考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15247" name="yt_shape_15247" title=""/>
          <p:cNvSpPr txBox="1"/>
          <p:nvPr/>
        </p:nvSpPr>
        <p:spPr>
          <a:xfrm>
            <a:off x="540000" y="1114134"/>
            <a:ext cx="8502328" cy="435247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1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Segoe UI Symbol" panose="020b0502040204020203" pitchFamily="28"/>
                <a:ea typeface="Times New Roman" panose="02020603050405020304" pitchFamily="20"/>
              </a:rPr>
              <a:t>★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1.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劳动的重要性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意义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/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价值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八上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P108)(2023.3)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15248" name="yt_shape_15248" title=""/>
          <p:cNvSpPr txBox="1"/>
          <p:nvPr/>
        </p:nvSpPr>
        <p:spPr>
          <a:xfrm>
            <a:off x="540000" y="1600181"/>
            <a:ext cx="6973063" cy="435247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1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劳动是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财富的源泉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也是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幸福的源泉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249" name="yt_shape_15249" title=""/>
          <p:cNvSpPr txBox="1"/>
          <p:nvPr/>
        </p:nvSpPr>
        <p:spPr>
          <a:xfrm>
            <a:off x="540119" y="2124673"/>
            <a:ext cx="10715999" cy="90922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1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人世间的美好梦想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都是通过劳动实现的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;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生命里的一切辉煌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_54ac9"/>
              </a:rPr>
              <a:t>都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是通过劳动铸就的。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250" name="yt_shape_15250" title=""/>
          <p:cNvSpPr txBox="1"/>
          <p:nvPr/>
        </p:nvSpPr>
        <p:spPr>
          <a:xfrm>
            <a:off x="540119" y="3084696"/>
            <a:ext cx="10715999" cy="138319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10000"/>
              </a:lnSpc>
            </a:pP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我们国家所取得的每一项成就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2_bf9da"/>
              </a:rPr>
              <a:t>都是广大人民用辛勤劳动、</a:t>
            </a:r>
            <a:b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诚实劳动、创造性劳动换来的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5_9befc"/>
              </a:rPr>
              <a:t>中国人民用实干精神创造了今天的</a:t>
            </a:r>
            <a:b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辉煌。</a:t>
            </a:r>
            <a:endParaRPr lang="zh-CN" altLang="zh-CN" sz="2800" b="0" i="0" u="none" spc="150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4" name="yt_shape_15251" title=""/>
          <p:cNvSpPr txBox="1"/>
          <p:nvPr/>
        </p:nvSpPr>
        <p:spPr>
          <a:xfrm>
            <a:off x="540119" y="4518695"/>
            <a:ext cx="11096915" cy="90922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1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(4)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26_07343"/>
              </a:rPr>
              <a:t>劳动可以磨练意志、陶冶情操、塑造健康人格、提高身体素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质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促进全面发展。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[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仿宋" panose="02010609060101010101" pitchFamily="28" charset="-122"/>
              </a:rPr>
              <a:t>补充内容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]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pic>
        <p:nvPicPr>
          <p:cNvPr id="6" name="yt_shape_170140656504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19" y="610969"/>
            <a:ext cx="1441852" cy="431038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52" name="yt_shape_15252" title=""/>
          <p:cNvSpPr txBox="1"/>
          <p:nvPr/>
        </p:nvSpPr>
        <p:spPr>
          <a:xfrm>
            <a:off x="540000" y="1665676"/>
            <a:ext cx="8588890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2.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为什么每个岗位的劳动者都值得尊敬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八上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P109)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15253" name="yt_shape_15253" title=""/>
          <p:cNvSpPr txBox="1"/>
          <p:nvPr/>
        </p:nvSpPr>
        <p:spPr>
          <a:xfrm>
            <a:off x="540119" y="2280978"/>
            <a:ext cx="10715999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每个人所处的岗位不同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从事不同的劳动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但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  <a:sym typeface="_⨹_8_0cd3e"/>
              </a:rPr>
              <a:t>都在为国家和社会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发展作出贡献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254" name="yt_shape_15254" title=""/>
          <p:cNvSpPr txBox="1"/>
          <p:nvPr/>
        </p:nvSpPr>
        <p:spPr>
          <a:xfrm>
            <a:off x="540119" y="3542610"/>
            <a:ext cx="10715999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正是无数劳动者兢兢业业、艰苦奋斗、无私奉献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  <a:sym typeface="_⨹_5_d419f"/>
              </a:rPr>
              <a:t>成就了我们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今天的美好生活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255" name="yt_shape_15255" title=""/>
          <p:cNvSpPr txBox="1"/>
          <p:nvPr/>
        </p:nvSpPr>
        <p:spPr>
          <a:xfrm>
            <a:off x="540119" y="4804242"/>
            <a:ext cx="11096915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无论是脑力劳动者还是体力劳动者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都是国家的建设者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3_7f6f7"/>
              </a:rPr>
              <a:t>都值得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我们尊敬和学习。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56" name="yt_shape_15256" title=""/>
          <p:cNvSpPr txBox="1"/>
          <p:nvPr/>
        </p:nvSpPr>
        <p:spPr>
          <a:xfrm>
            <a:off x="540000" y="1653287"/>
            <a:ext cx="8345298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Segoe UI Symbol" panose="020b0502040204020203" pitchFamily="28"/>
                <a:ea typeface="Times New Roman" panose="02020603050405020304" pitchFamily="20"/>
              </a:rPr>
              <a:t>★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3.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发扬实干精神的原因及做法。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八上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P110~111)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15257" name="yt_shape_15257" title=""/>
          <p:cNvSpPr txBox="1"/>
          <p:nvPr/>
        </p:nvSpPr>
        <p:spPr>
          <a:xfrm>
            <a:off x="540119" y="2268589"/>
            <a:ext cx="10715999" cy="18571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原因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把中国梦变成现实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创造未来的美好生活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7_bc0fd"/>
              </a:rPr>
              <a:t>需要一代代人埋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头苦干和接力奋斗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20_172d2"/>
              </a:rPr>
              <a:t>需要每个人在各自岗位上付出更多的辛劳和汗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水。只有继续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发扬实干精神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才能用我们的劳动创造新的辉煌。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258" name="yt_shape_15258" title=""/>
          <p:cNvSpPr txBox="1"/>
          <p:nvPr/>
        </p:nvSpPr>
        <p:spPr>
          <a:xfrm>
            <a:off x="540119" y="4176552"/>
            <a:ext cx="11096915" cy="18571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做法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要接过历史的接力棒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努力学习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积极探索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  <a:sym typeface="_⨹_6_1101a"/>
              </a:rPr>
              <a:t>勇做走在时代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宋体" panose="02010600030101010101" pitchFamily="2" charset="-122"/>
              </a:rPr>
              <a:t>前列的学习者、劳动者、奉献者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5_ab7f5"/>
              </a:rPr>
              <a:t>以执着的信念、优良的品德、丰富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的知识、过硬的本领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担负起历史重任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让青春绽放出绚丽的光彩。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60" name="yt_shape_15260" title=""/>
          <p:cNvSpPr txBox="1"/>
          <p:nvPr/>
        </p:nvSpPr>
        <p:spPr>
          <a:xfrm>
            <a:off x="540000" y="1667097"/>
            <a:ext cx="1944250" cy="447045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200" b="0" i="0" u="none" spc="14611">
                <a:solidFill>
                  <a:srgbClr val="1EE3CF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 </a:t>
            </a:r>
            <a:endParaRPr lang="en-US" altLang="zh-CN" sz="2200" b="0" i="0" u="none" spc="14611">
              <a:solidFill>
                <a:srgbClr val="1EE3CF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pic>
        <p:nvPicPr>
          <p:cNvPr id="15259" name="yt_image_15259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40000" y="1733896"/>
            <a:ext cx="1925066" cy="50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262" name="yt_shape_15262" title=""/>
          <p:cNvSpPr txBox="1"/>
          <p:nvPr/>
        </p:nvSpPr>
        <p:spPr>
          <a:xfrm>
            <a:off x="540119" y="2293065"/>
            <a:ext cx="11096915" cy="31498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中学生如何全面提高自身劳动素养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?[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12_b04e0"/>
              </a:rPr>
              <a:t>摘自《义务教育劳动课程标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准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(2022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年版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]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28_d60f6"/>
              </a:rPr>
              <a:t>树立正确的劳动观念。牢固树立劳动最光荣、劳动最崇高、劳动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最伟大、劳动最美丽的观念。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黑体" panose="02010609060101010101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形成必备的劳动能力。具备基本的劳动知识和技能。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" name="yt_shape_15265" title=""/>
          <p:cNvSpPr txBox="1"/>
          <p:nvPr/>
        </p:nvSpPr>
        <p:spPr>
          <a:xfrm>
            <a:off x="540119" y="1657051"/>
            <a:ext cx="11096915" cy="379616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养成良好的劳动习惯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19_c395d"/>
              </a:rPr>
              <a:t>塑造基本的劳动品质。养成诚实守信、吃苦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耐劳、团结合作、珍惜劳动成果等品质。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黑体" panose="02010609060101010101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(4)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培育积极的劳动精神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19_e5206"/>
              </a:rPr>
              <a:t>弘扬劳模精神和工匠精神。继承中华民族勤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俭节约、敬业奉献的优良传统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;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弘扬开拓创新、砥砺前行的时代精神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  <a:sym typeface="_⨹_1_5aadd"/>
              </a:rPr>
              <a:t>;</a:t>
            </a:r>
            <a:b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感知爱岗敬业、甘于奉献的劳模精神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;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13_10091"/>
              </a:rPr>
              <a:t>培育精益求精、追求卓越的工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匠精神。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黑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67" name="yt_shape_15267" title=""/>
          <p:cNvSpPr txBox="1"/>
          <p:nvPr/>
        </p:nvSpPr>
        <p:spPr>
          <a:xfrm>
            <a:off x="540000" y="479574"/>
            <a:ext cx="6051337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650" b="0" i="0" u="none">
                <a:solidFill>
                  <a:srgbClr val="1EE3CF"/>
                </a:solidFill>
                <a:effectLst/>
                <a:latin typeface="Times New Roman" panose="02020603050405020304" pitchFamily="20"/>
                <a:ea typeface="Times New Roman" panose="02020603050405020304" pitchFamily="20"/>
                <a:sym typeface="Finished"/>
              </a:rPr>
              <a:t> </a:t>
            </a:r>
            <a:r>
              <a:rPr lang="en-US" altLang="zh-CN" sz="2800" b="0" i="0" u="none">
                <a:solidFill>
                  <a:srgbClr val="1EE3CF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               </a:t>
            </a:r>
            <a:r>
              <a:rPr lang="en-US" altLang="zh-CN" sz="2200" b="0" i="0" u="none">
                <a:solidFill>
                  <a:srgbClr val="1EE3CF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职业选择、敬业精神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(5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年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2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考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15268" name="yt_shape_15268" title=""/>
          <p:cNvSpPr txBox="1"/>
          <p:nvPr/>
        </p:nvSpPr>
        <p:spPr>
          <a:xfrm>
            <a:off x="540119" y="1044088"/>
            <a:ext cx="11096915" cy="57351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1.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为什么要做好职业准备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规划职业生涯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P73~76)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从事一定的职业是社会分工的要求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1_e3fad"/>
              </a:rPr>
              <a:t>也是个人为社会作贡献、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实现人生价值的基本路径。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我们未来会从事某一种或多种职业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0_6b824"/>
              </a:rPr>
              <a:t>承担社会分工中的不同</a:t>
            </a:r>
            <a:b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角色。</a:t>
            </a:r>
            <a:endParaRPr lang="zh-CN" altLang="zh-CN" sz="2800" b="0" i="0" u="none" spc="150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国家发展、民族振兴需要各种各样的职业。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(4)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社会分工逐渐细化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职业选择越来越丰富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9_2d96f"/>
              </a:rPr>
              <a:t>给我们带来更多的就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业机会和挑战。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(5)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就业方式的多样化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对劳动者的素质提出了更高的要求。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pic>
        <p:nvPicPr>
          <p:cNvPr id="3" name="yt_shape_170140656630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599351"/>
            <a:ext cx="1487677" cy="444737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74" name="yt_shape_15274" title=""/>
          <p:cNvSpPr txBox="1"/>
          <p:nvPr/>
        </p:nvSpPr>
        <p:spPr>
          <a:xfrm>
            <a:off x="540119" y="1333750"/>
            <a:ext cx="11096915" cy="444249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Segoe UI Symbol" panose="020b0502040204020203" pitchFamily="28"/>
                <a:ea typeface="Times New Roman" panose="02020603050405020304" pitchFamily="20"/>
              </a:rPr>
              <a:t>★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2.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怎样进行职业选择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职业选择时注意的问题。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2_9f96d"/>
              </a:rPr>
              <a:t>九下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P74)[2022.23(3)]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考虑自己的兴趣爱好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明白自己想做什么。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把握自己的个性特长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清楚自己适合做什么。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结合自己的能力和经验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思考自己能够做什么。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(4)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加强学习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提高自身素质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适应工作岗位的要求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7_548dc"/>
              </a:rPr>
              <a:t>满足国家与社会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发展的需要。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79" name="yt_shape_15279" title=""/>
          <p:cNvSpPr txBox="1"/>
          <p:nvPr/>
        </p:nvSpPr>
        <p:spPr>
          <a:xfrm>
            <a:off x="540119" y="687420"/>
            <a:ext cx="11096915" cy="57351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Segoe UI Symbol" panose="020b0502040204020203" pitchFamily="28"/>
                <a:ea typeface="Times New Roman" panose="02020603050405020304" pitchFamily="20"/>
              </a:rPr>
              <a:t>★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3.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为什么要培养敬业精神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P77)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每一种职业都承担一定的社会责任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1_448d9"/>
              </a:rPr>
              <a:t>每一个工作岗位都有相应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的岗位职责要求。国家对职业行为有法律规范要求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7_ee4ab"/>
              </a:rPr>
              <a:t>社会对职业行为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有道德要求。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一个人只有热爱自己的职业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4_afd51"/>
              </a:rPr>
              <a:t>才能全身心、富有激情地投入工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创造出物质财富和精神财富。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只有热爱本职工作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践行劳模精神、劳动精神、工匠精神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2_2cd5e"/>
              </a:rPr>
              <a:t>脚踏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实地、勤勤恳恳、刻苦钻研、精益求精、不断创新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7_a0512"/>
              </a:rPr>
              <a:t>才能成就一番事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实现自己的人生价值。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83" name="yt_shape_15283" title=""/>
          <p:cNvSpPr txBox="1"/>
          <p:nvPr/>
        </p:nvSpPr>
        <p:spPr>
          <a:xfrm>
            <a:off x="540119" y="687420"/>
            <a:ext cx="11096915" cy="57351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4.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怎样培养敬业精神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P78)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在未来的工作中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要学会处理职业与兴趣的关系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7_b6551"/>
              </a:rPr>
              <a:t>在工作中培养兴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趣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履行好工作职责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爱岗敬业。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5.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如何处理职业与兴趣的关系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P78)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能够找到一份自己感兴趣的工作是幸运的、快乐的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4_25ae0"/>
              </a:rPr>
              <a:t>没有找到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也不必泄气。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兴趣往往需要在实践中发现、培养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1_90897"/>
              </a:rPr>
              <a:t>兴趣也会随环境、条件的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变化而改变。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在工作中培养兴趣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履行好工作职责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爱岗敬业。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89" name="yt_shape_15289" title=""/>
          <p:cNvSpPr txBox="1"/>
          <p:nvPr/>
        </p:nvSpPr>
        <p:spPr>
          <a:xfrm>
            <a:off x="540119" y="1333750"/>
            <a:ext cx="11096915" cy="444249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6.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面对初中毕业的交汇点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我们该如何选择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P83~84)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珍惜当下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立足现实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脚踏实地走向远方的目标。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理性分析主客观条件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思考并决定自己的目标和方向。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(3)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系好人生的第一粒扣子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自觉践行社会主义核心价值观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3_d8e37"/>
              </a:rPr>
              <a:t>用勤劳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和汗水开辟人生和事业的美好前程。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(4)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学会合理选择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弄清自己的真实需要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;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多方面收集信息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;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_5f26f"/>
              </a:rPr>
              <a:t>掌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握选择的策略。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94" name="yt_shape_15294" title=""/>
          <p:cNvSpPr txBox="1"/>
          <p:nvPr/>
        </p:nvSpPr>
        <p:spPr>
          <a:xfrm>
            <a:off x="540119" y="687420"/>
            <a:ext cx="11096915" cy="57351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7.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青少年畅想未来的原因及要求。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P86~87)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原因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畅想未来是为了丰富自己的生命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提升生命的质量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3_eded2"/>
              </a:rPr>
              <a:t>延展生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命的宽度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更是为了很好地服务社会和国家。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要求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需要开阔的视野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6_76cbe"/>
              </a:rPr>
              <a:t>把自己的爱好、需求与国家的发展、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世界的繁荣、人类的梦想相结合。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要激发兴趣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大胆尝试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积极行动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  <a:sym typeface="_⨹_1_b1b4b"/>
              </a:rPr>
              <a:t>,</a:t>
            </a:r>
            <a:b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不断地反思自己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全面规划有意义的人生。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0_09d27"/>
              </a:rPr>
              <a:t>既需要对未来有美好的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憧憬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也需要有脚踏实地的行动。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④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不仅要正确理解自己的人生规划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  <a:sym typeface="_⨹_1_aafc3"/>
              </a:rPr>
              <a:t>,</a:t>
            </a:r>
            <a:b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而且要积极关切国家和民族的发展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4_c5991"/>
              </a:rPr>
              <a:t>关注人类与世界发展的前途和命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运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在学习和实践中走向未来。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299" name="yt_shape_15299" title=""/>
          <p:cNvSpPr txBox="1"/>
          <p:nvPr/>
        </p:nvSpPr>
        <p:spPr>
          <a:xfrm>
            <a:off x="675560" y="752015"/>
            <a:ext cx="10715999" cy="396262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1950" b="0" i="0" u="none" spc="83922">
                <a:solidFill>
                  <a:srgbClr val="1EE3CF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 </a:t>
            </a:r>
            <a:endParaRPr lang="en-US" altLang="zh-CN" sz="1950" b="0" i="0" u="none" spc="83922">
              <a:solidFill>
                <a:srgbClr val="1EE3CF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pic>
        <p:nvPicPr>
          <p:cNvPr id="15298" name="yt_image_15298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75560" y="847929"/>
            <a:ext cx="10715999" cy="45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01" name="yt_shape_15301" title=""/>
          <p:cNvSpPr txBox="1"/>
          <p:nvPr/>
        </p:nvSpPr>
        <p:spPr>
          <a:xfrm>
            <a:off x="540119" y="1348875"/>
            <a:ext cx="11096915" cy="18571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1.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黑体" panose="02010609060101010101" charset="-122"/>
              </a:rPr>
              <a:t>变题型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P74·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探究与分享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6_110cf"/>
              </a:rPr>
              <a:t>小王从小对机械工程和机器人有浓厚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30_3b382"/>
              </a:rPr>
              <a:t>的兴趣。中等职业学校毕业后一直在某企业从事机器人设备的维护、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检修工作。尽管工作很辛苦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但他感到很幸福。这启示我们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12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　</a:t>
            </a:r>
            <a:r>
              <a:rPr lang="en-US" altLang="zh-CN" sz="2800" b="0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B</a:t>
            </a:r>
            <a:r>
              <a:rPr lang="zh-CN" altLang="zh-CN" sz="12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15302" name="yt_shape_15302" title=""/>
          <p:cNvSpPr txBox="1"/>
          <p:nvPr/>
        </p:nvSpPr>
        <p:spPr>
          <a:xfrm>
            <a:off x="540000" y="3256838"/>
            <a:ext cx="5745163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选择职业时要考虑自己的兴趣爱好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303" name="yt_shape_15303" title=""/>
          <p:cNvSpPr txBox="1"/>
          <p:nvPr/>
        </p:nvSpPr>
        <p:spPr>
          <a:xfrm>
            <a:off x="540000" y="3872140"/>
            <a:ext cx="5745163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进行职业选择时优先考虑经济效益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304" name="yt_shape_15304" title=""/>
          <p:cNvSpPr txBox="1"/>
          <p:nvPr/>
        </p:nvSpPr>
        <p:spPr>
          <a:xfrm>
            <a:off x="540000" y="4487442"/>
            <a:ext cx="5745163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兴趣会随着环境条件的改变而改变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305" name="yt_shape_15305" title=""/>
          <p:cNvSpPr txBox="1"/>
          <p:nvPr/>
        </p:nvSpPr>
        <p:spPr>
          <a:xfrm>
            <a:off x="540000" y="5102744"/>
            <a:ext cx="5745163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④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热爱本职工作有助于实现人生价值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graphicFrame>
        <p:nvGraphicFramePr>
          <p:cNvPr id="15306" name="yt_table_15306" title=""/>
          <p:cNvGraphicFramePr>
            <a:graphicFrameLocks noGrp="1"/>
          </p:cNvGraphicFramePr>
          <p:nvPr/>
        </p:nvGraphicFramePr>
        <p:xfrm>
          <a:off x="540000" y="5718046"/>
          <a:ext cx="9727566" cy="640080"/>
        </p:xfrm>
        <a:graphic>
          <a:graphicData uri="http://schemas.openxmlformats.org/drawingml/2006/table">
            <a:tbl>
              <a:tblPr/>
              <a:tblGrid>
                <a:gridCol w="2675255"/>
                <a:gridCol w="2654618"/>
                <a:gridCol w="2654618"/>
                <a:gridCol w="1743075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0"/>
                          <a:ea typeface="Times New Roman" panose="02020603050405020304" pitchFamily="20"/>
                        </a:rPr>
                        <a:t>A.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①②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0"/>
                          <a:ea typeface="Times New Roman" panose="02020603050405020304" pitchFamily="20"/>
                        </a:rPr>
                        <a:t>B.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①④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0"/>
                          <a:ea typeface="Times New Roman" panose="02020603050405020304" pitchFamily="20"/>
                        </a:rPr>
                        <a:t>C.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②③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0"/>
                          <a:ea typeface="Times New Roman" panose="02020603050405020304" pitchFamily="20"/>
                        </a:rPr>
                        <a:t>D.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③④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yt_shape_矩形_2" title=""/>
          <p:cNvSpPr/>
          <p:nvPr/>
        </p:nvSpPr>
        <p:spPr>
          <a:xfrm>
            <a:off x="806819" y="1498806"/>
            <a:ext cx="1066864" cy="403718"/>
          </a:xfrm>
          <a:prstGeom prst="rect">
            <a:avLst/>
          </a:prstGeom>
          <a:noFill/>
          <a:ln w="12700" cap="flat" cmpd="sng" algn="ctr">
            <a:solidFill>
              <a:srgbClr val="FF00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 title=""/>
          <p:cNvSpPr txBox="1"/>
          <p:nvPr/>
        </p:nvSpPr>
        <p:spPr>
          <a:xfrm>
            <a:off x="9700471" y="2582229"/>
            <a:ext cx="4166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0" i="0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20"/>
                <a:ea typeface="Times New Roman" panose="02020603050405020304" pitchFamily="20"/>
                <a:cs typeface="+mn-cs"/>
              </a:rPr>
              <a:t>B</a:t>
            </a:r>
            <a:endParaRPr lang="zh-CN" altLang="en-US">
              <a:solidFill>
                <a:srgbClr val="C00000"/>
              </a:solidFill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308" name="yt_shape_15308" title=""/>
          <p:cNvSpPr txBox="1"/>
          <p:nvPr/>
        </p:nvSpPr>
        <p:spPr>
          <a:xfrm>
            <a:off x="540119" y="1026100"/>
            <a:ext cx="10715999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2.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highlight>
                  <a:srgbClr val="FFABFF"/>
                </a:highlight>
                <a:latin typeface="Times New Roman" panose="02020603050405020304" pitchFamily="20"/>
                <a:ea typeface="黑体" panose="02010609060101010101" charset="-122"/>
              </a:rPr>
              <a:t>变素材、设问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P74·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探究与分享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;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九下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P79·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拓展空间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阅读材料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1_69d20"/>
              </a:rPr>
              <a:t>回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答问题。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(14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分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15309" name="yt_shape_15309" title=""/>
          <p:cNvSpPr txBox="1"/>
          <p:nvPr/>
        </p:nvSpPr>
        <p:spPr>
          <a:xfrm>
            <a:off x="540119" y="2287732"/>
            <a:ext cx="11096915" cy="379616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材料一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胡师傅是一位本领过人的飞机零部件制造师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人称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楷体" panose="02010609060101010101" pitchFamily="28" charset="-122"/>
                <a:ea typeface="楷体" panose="02010609060101010101" pitchFamily="28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  <a:sym typeface="_⨹_4_8739e"/>
              </a:rPr>
              <a:t>航空手艺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楷体" panose="02010609060101010101" pitchFamily="28" charset="-122"/>
                <a:ea typeface="楷体" panose="02010609060101010101" pitchFamily="28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。这位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楷体" panose="02010609060101010101" pitchFamily="28" charset="-122"/>
                <a:ea typeface="楷体" panose="02010609060101010101" pitchFamily="28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宝国级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楷体" panose="02010609060101010101" pitchFamily="28" charset="-122"/>
                <a:ea typeface="楷体" panose="02010609060101010101" pitchFamily="28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技工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  <a:sym typeface="_⨹_17_346a0"/>
              </a:rPr>
              <a:t>创造了打磨过的零件百分之百合格的纪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录。核准、画线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锯掉多余的部分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拿起气动钻头依线点导孔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  <a:sym typeface="_⨹_4_13808"/>
              </a:rPr>
              <a:t>握着锉刀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将零件的锐边磨圆、去毛刺、打光。这样的动作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胡师傅重复了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30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  <a:sym typeface="_⨹_1_261ad"/>
              </a:rPr>
              <a:t>多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年。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楷体" panose="02010609060101010101" pitchFamily="28" charset="-122"/>
                <a:ea typeface="楷体" panose="02010609060101010101" pitchFamily="28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确保质量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是我最大的职责。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楷体" panose="02010609060101010101" pitchFamily="28" charset="-122"/>
                <a:ea typeface="楷体" panose="02010609060101010101" pitchFamily="28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他是这么说也是这么做的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在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  <a:sym typeface="_⨹_2_229f8"/>
              </a:rPr>
              <a:t>30</a:t>
            </a:r>
            <a:b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多年的飞机制造工作中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胡师傅经手的零件没有出过一次质量问题。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楷体" panose="02010609060101010101" pitchFamily="28" charset="-122"/>
            </a:endParaRPr>
          </a:p>
        </p:txBody>
      </p:sp>
      <p:sp>
        <p:nvSpPr>
          <p:cNvPr id="2" name="yt_shape_矩形_2" title=""/>
          <p:cNvSpPr/>
          <p:nvPr/>
        </p:nvSpPr>
        <p:spPr>
          <a:xfrm>
            <a:off x="806819" y="1171575"/>
            <a:ext cx="2133664" cy="412630"/>
          </a:xfrm>
          <a:prstGeom prst="rect">
            <a:avLst/>
          </a:prstGeom>
          <a:noFill/>
          <a:ln w="12700" cap="flat" cmpd="sng" algn="ctr">
            <a:solidFill>
              <a:srgbClr val="FF00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310" name="yt_shape_15310" title=""/>
          <p:cNvSpPr txBox="1"/>
          <p:nvPr/>
        </p:nvSpPr>
        <p:spPr>
          <a:xfrm>
            <a:off x="540119" y="1980081"/>
            <a:ext cx="11096915" cy="31498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材料二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小芳对自己大学所学的专业非常感兴趣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  <a:sym typeface="_⨹_9_40488"/>
              </a:rPr>
              <a:t>毕业后一直想从事本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专业的工作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但始终未能如愿。一个偶然的机会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  <a:sym typeface="_⨹_9_0aa3a"/>
              </a:rPr>
              <a:t>她应聘为一家企业的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行政文秘。面对陌生的专业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她不断学习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尽管辛苦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  <a:sym typeface="_⨹_8_b09b0"/>
              </a:rPr>
              <a:t>但在学习、工作中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找到了不一样的乐趣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很快喜欢上了这份工作。一年后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  <a:sym typeface="_⨹_6_bd7f4"/>
              </a:rPr>
              <a:t>她出色的工作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得到了大家的一致好评。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楷体" panose="02010609060101010101" pitchFamily="28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312" name="yt_shape_15312" title=""/>
          <p:cNvSpPr txBox="1"/>
          <p:nvPr/>
        </p:nvSpPr>
        <p:spPr>
          <a:xfrm>
            <a:off x="540120" y="1964707"/>
            <a:ext cx="10715999" cy="444249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29_54e44"/>
              </a:rPr>
              <a:t>胡师傅对待工作一丝不苟、严谨认真、追求极致、精益求精、孜孜</a:t>
            </a:r>
            <a:b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不倦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在实践中不断创新的工作态度和敬业精神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9_2b324"/>
              </a:rPr>
              <a:t>启示我们在未来的工</a:t>
            </a:r>
            <a:b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作中要热爱本职工作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践行劳模精神、劳动精神、工匠精神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3_c78dd"/>
              </a:rPr>
              <a:t>脚踏实</a:t>
            </a:r>
            <a:b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地、勤勤恳恳、刻苦钻研、精益求精、不断创新。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7_db812"/>
              </a:rPr>
              <a:t>小芳选择了陌生</a:t>
            </a:r>
            <a:b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的职业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但仍然在实践中培养兴趣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认真对待工作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9_b3fa5"/>
              </a:rPr>
              <a:t>启示我们在未来的工</a:t>
            </a:r>
            <a:b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作中要学会处理职业与兴趣的关系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在工作中培养兴趣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6_ade24"/>
              </a:rPr>
              <a:t>履行好工作职</a:t>
            </a:r>
            <a:b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责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爱岗敬业。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(8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分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endParaRPr lang="en-US" altLang="zh-CN" sz="2800" b="0" i="0" u="none">
              <a:solidFill>
                <a:srgbClr val="C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  <p:sp>
        <p:nvSpPr>
          <p:cNvPr id="2" name="yt_shape_15311" title=""/>
          <p:cNvSpPr txBox="1"/>
          <p:nvPr/>
        </p:nvSpPr>
        <p:spPr>
          <a:xfrm>
            <a:off x="540119" y="703063"/>
            <a:ext cx="11096915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(1)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结合上述材料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22_3dd7d"/>
              </a:rPr>
              <a:t>谈谈胡师傅和小芳的做法对我们未来的择业就业有</a:t>
            </a:r>
            <a:b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何启示。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(8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分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12" grpId="0" build="allAtOnce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313" name="yt_shape_15313" title=""/>
          <p:cNvSpPr txBox="1"/>
          <p:nvPr/>
        </p:nvSpPr>
        <p:spPr>
          <a:xfrm>
            <a:off x="540119" y="733964"/>
            <a:ext cx="10715999" cy="31498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(2)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初中的学习为你的选择做了哪些准备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?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  <a:sym typeface="_⨹_9_fb138"/>
              </a:rPr>
              <a:t>请按照下面的示例填</a:t>
            </a:r>
            <a:b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</a:b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写。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(6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楷体" panose="02010609060101010101" pitchFamily="28" charset="-122"/>
              </a:rPr>
              <a:t>分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endParaRPr lang="en-US" altLang="zh-CN" sz="2800" b="0" i="0" u="none" spc="150">
              <a:solidFill>
                <a:srgbClr val="0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示例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我选择报考舞蹈学校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因为初中三年我一直在学校的舞蹈队训练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  <a:sym typeface="_⨹_1_e59a2"/>
              </a:rPr>
              <a:t>,</a:t>
            </a:r>
            <a:b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</a:b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不仅掌握了舞蹈技巧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而且有了一定的舞台表演经验。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我选择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0"/>
                <a:ea typeface="宋体" panose="02010600030101010101" pitchFamily="2" charset="-122"/>
              </a:rPr>
              <a:t>　　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因为初中三年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　　　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0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0"/>
                <a:ea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0"/>
              <a:ea typeface="宋体" panose="02010600030101010101" pitchFamily="2" charset="-122"/>
            </a:endParaRPr>
          </a:p>
        </p:txBody>
      </p:sp>
      <p:sp>
        <p:nvSpPr>
          <p:cNvPr id="15316" name="yt_shape_15316" title=""/>
          <p:cNvSpPr txBox="1"/>
          <p:nvPr/>
        </p:nvSpPr>
        <p:spPr>
          <a:xfrm>
            <a:off x="540120" y="3872530"/>
            <a:ext cx="11096915" cy="25035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我选择升学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读普通高中。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 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因为初中三年我的各门功课成绩突出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2_b765f"/>
              </a:rPr>
              <a:t>文化</a:t>
            </a:r>
            <a:b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基础比较扎实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培养了良好的学习习惯。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(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或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: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我选择读职业学校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3_d9635"/>
              </a:rPr>
              <a:t>掌握一</a:t>
            </a:r>
            <a:b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技之长。因为初中三年我的动手能力和实际操作能力得到了锻炼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  <a:sym typeface="_⨹_1_1908c"/>
              </a:rPr>
              <a:t>职</a:t>
            </a:r>
            <a:b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</a:b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业学校毕业后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我会掌握更多的实践经验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,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为参加工作做好准备。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)(6</a:t>
            </a:r>
            <a:r>
              <a:rPr lang="zh-CN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黑体" panose="02010609060101010101" charset="-122"/>
              </a:rPr>
              <a:t>分</a:t>
            </a:r>
            <a:r>
              <a:rPr lang="en-US" altLang="zh-CN" sz="2800" b="0" i="0" u="none">
                <a:solidFill>
                  <a:srgbClr val="C00000"/>
                </a:solidFill>
                <a:effectLst/>
                <a:latin typeface="Times New Roman" panose="02020603050405020304" pitchFamily="20"/>
                <a:ea typeface="Times New Roman" panose="02020603050405020304" pitchFamily="20"/>
              </a:rPr>
              <a:t>)</a:t>
            </a:r>
            <a:endParaRPr lang="en-US" altLang="zh-CN" sz="2800" b="0" i="0" u="none">
              <a:solidFill>
                <a:srgbClr val="C00000"/>
              </a:solidFill>
              <a:effectLst/>
              <a:latin typeface="Times New Roman" panose="02020603050405020304" pitchFamily="20"/>
              <a:ea typeface="Times New Roman" panose="02020603050405020304" pitchFamily="20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16" grpId="0" build="allAtOnce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https://d.book118.com/057024131036006026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EMPLATE_CATEGORY" val="custom"/>
  <p:tag name="KSO_WM_TEMPLATE_INDEX" val="20205412"/>
</p:tagLst>
</file>

<file path=ppt/tags/tag2.xml><?xml version="1.0" encoding="utf-8"?>
<p:tagLst xmlns:p="http://schemas.openxmlformats.org/presentationml/2006/main">
  <p:tag name="KSO_WM_TEMPLATE_CATEGORY" val="custom"/>
  <p:tag name="KSO_WM_TEMPLATE_INDEX" val="20205412"/>
</p:tagLst>
</file>

<file path=ppt/tags/tag3.xml><?xml version="1.0" encoding="utf-8"?>
<p:tagLst xmlns:p="http://schemas.openxmlformats.org/presentationml/2006/main">
  <p:tag name="KSO_WM_TEMPLATE_CATEGORY" val="custom"/>
  <p:tag name="KSO_WM_TEMPLATE_INDEX" val="20205412"/>
</p:tagLst>
</file>

<file path=ppt/tags/tag4.xml><?xml version="1.0" encoding="utf-8"?>
<p:tagLst xmlns:p="http://schemas.openxmlformats.org/presentationml/2006/main">
  <p:tag name="KSO_WM_TEMPLATE_CATEGORY" val="custom"/>
  <p:tag name="KSO_WM_TEMPLATE_INDEX" val="20205412"/>
</p:tagLst>
</file>

<file path=ppt/tags/tag5.xml><?xml version="1.0" encoding="utf-8"?>
<p:tagLst xmlns:p="http://schemas.openxmlformats.org/presentationml/2006/main">
  <p:tag name="KSO_WM_TEMPLATE_CATEGORY" val="custom"/>
  <p:tag name="KSO_WM_TEMPLATE_INDEX" val="20205412"/>
</p:tagLst>
</file>

<file path=ppt/tags/tag6.xml><?xml version="1.0" encoding="utf-8"?>
<p:tagLst xmlns:p="http://schemas.openxmlformats.org/presentationml/2006/main">
  <p:tag name="KSO_WM_TEMPLATE_CATEGORY" val="custom"/>
  <p:tag name="KSO_WM_TEMPLATE_INDEX" val="20205412"/>
</p:tagLst>
</file>

<file path=ppt/tags/tag7.xml><?xml version="1.0" encoding="utf-8"?>
<p:tagLst xmlns:p="http://schemas.openxmlformats.org/presentationml/2006/main">
  <p:tag name="KSO_WM_TEMPLATE_CATEGORY" val="custom"/>
  <p:tag name="KSO_WM_TEMPLATE_INDEX" val="20205412"/>
</p:tagLst>
</file>

<file path=ppt/tags/tag8.xml><?xml version="1.0" encoding="utf-8"?>
<p:tagLst xmlns:p="http://schemas.openxmlformats.org/presentationml/2006/main">
  <p:tag name="KSO_WM_TEMPLATE_CATEGORY" val="custom"/>
  <p:tag name="KSO_WM_TEMPLATE_INDEX" val="20205412"/>
</p:tagLst>
</file>

<file path=ppt/tags/tag9.xml><?xml version="1.0" encoding="utf-8"?>
<p:tagLst xmlns:p="http://schemas.openxmlformats.org/presentationml/2006/main">
  <p:tag name="KSO_WM_TEMPLATE_CATEGORY" val="custom"/>
  <p:tag name="KSO_WM_TEMPLATE_INDEX" val="20205412"/>
</p:tagLst>
</file>

<file path=ppt/tags/tag10.xml><?xml version="1.0" encoding="utf-8"?>
<p:tagLst xmlns:p="http://schemas.openxmlformats.org/presentationml/2006/main">
  <p:tag name="KSO_WM_TEMPLATE_CATEGORY" val="custom"/>
  <p:tag name="KSO_WM_TEMPLATE_INDEX" val="20205412"/>
</p:tagLst>
</file>

<file path=ppt/tags/tag11.xml><?xml version="1.0" encoding="utf-8"?>
<p:tagLst xmlns:p="http://schemas.openxmlformats.org/presentationml/2006/main">
  <p:tag name="KSO_WM_TEMPLATE_CATEGORY" val="custom"/>
  <p:tag name="KSO_WM_TEMPLATE_INDEX" val="20205412"/>
</p:tagLst>
</file>

<file path=ppt/tags/tag12.xml><?xml version="1.0" encoding="utf-8"?>
<p:tagLst xmlns:p="http://schemas.openxmlformats.org/presentationml/2006/main">
  <p:tag name="KSO_WM_TEMPLATE_CATEGORY" val="custom"/>
  <p:tag name="KSO_WM_TEMPLATE_INDEX" val="20205412"/>
</p:tagLst>
</file>

<file path=ppt/tags/tag13.xml><?xml version="1.0" encoding="utf-8"?>
<p:tagLst xmlns:p="http://schemas.openxmlformats.org/presentationml/2006/main">
  <p:tag name="KSO_WM_TEMPLATE_CATEGORY" val="custom"/>
  <p:tag name="KSO_WM_TEMPLATE_INDEX" val="20205412"/>
</p:tagLst>
</file>

<file path=ppt/tags/tag14.xml><?xml version="1.0" encoding="utf-8"?>
<p:tagLst xmlns:p="http://schemas.openxmlformats.org/presentationml/2006/main">
  <p:tag name="KSO_WM_TEMPLATE_CATEGORY" val="custom"/>
  <p:tag name="KSO_WM_TEMPLATE_INDEX" val="20205412"/>
</p:tagLst>
</file>

<file path=ppt/tags/tag15.xml><?xml version="1.0" encoding="utf-8"?>
<p:tagLst xmlns:p="http://schemas.openxmlformats.org/presentationml/2006/main">
  <p:tag name="KSO_WM_TEMPLATE_CATEGORY" val="custom"/>
  <p:tag name="KSO_WM_TEMPLATE_INDEX" val="20205412"/>
</p:tagLst>
</file>

<file path=ppt/tags/tag16.xml><?xml version="1.0" encoding="utf-8"?>
<p:tagLst xmlns:p="http://schemas.openxmlformats.org/presentationml/2006/main">
  <p:tag name="KSO_WM_TEMPLATE_CATEGORY" val="custom"/>
  <p:tag name="KSO_WM_TEMPLATE_INDEX" val="20205412"/>
</p:tagLst>
</file>

<file path=ppt/tags/tag17.xml><?xml version="1.0" encoding="utf-8"?>
<p:tagLst xmlns:p="http://schemas.openxmlformats.org/presentationml/2006/main">
  <p:tag name="KSO_WM_TEMPLATE_CATEGORY" val="custom"/>
  <p:tag name="KSO_WM_TEMPLATE_INDEX" val="20205412"/>
</p:tagLst>
</file>

<file path=ppt/tags/tag18.xml><?xml version="1.0" encoding="utf-8"?>
<p:tagLst xmlns:p="http://schemas.openxmlformats.org/presentationml/2006/main">
  <p:tag name="KSO_WM_TEMPLATE_CATEGORY" val="custom"/>
  <p:tag name="KSO_WM_TEMPLATE_INDEX" val="20205412"/>
</p:tagLst>
</file>

<file path=ppt/tags/tag19.xml><?xml version="1.0" encoding="utf-8"?>
<p:tagLst xmlns:p="http://schemas.openxmlformats.org/presentationml/2006/main">
  <p:tag name="KSO_WM_TEMPLATE_CATEGORY" val="custom"/>
  <p:tag name="KSO_WM_TEMPLATE_INDEX" val="20205412"/>
</p:tagLst>
</file>

<file path=ppt/tags/tag20.xml><?xml version="1.0" encoding="utf-8"?>
<p:tagLst xmlns:p="http://schemas.openxmlformats.org/presentationml/2006/main">
  <p:tag name="KSO_WM_TEMPLATE_CATEGORY" val="custom"/>
  <p:tag name="KSO_WM_TEMPLATE_INDEX" val="20205412"/>
</p:tagLst>
</file>

<file path=ppt/tags/tag21.xml><?xml version="1.0" encoding="utf-8"?>
<p:tagLst xmlns:p="http://schemas.openxmlformats.org/presentationml/2006/main">
  <p:tag name="KSO_WM_TEMPLATE_CATEGORY" val="custom"/>
  <p:tag name="KSO_WM_TEMPLATE_INDEX" val="20205412"/>
</p:tagLst>
</file>

<file path=ppt/tags/tag22.xml><?xml version="1.0" encoding="utf-8"?>
<p:tagLst xmlns:p="http://schemas.openxmlformats.org/presentationml/2006/main">
  <p:tag name="KSO_WM_TEMPLATE_CATEGORY" val="custom"/>
  <p:tag name="KSO_WM_TEMPLATE_INDEX" val="20205412"/>
</p:tagLst>
</file>

<file path=ppt/tags/tag23.xml><?xml version="1.0" encoding="utf-8"?>
<p:tagLst xmlns:p="http://schemas.openxmlformats.org/presentationml/2006/main">
  <p:tag name="KSO_WM_TEMPLATE_CATEGORY" val="custom"/>
  <p:tag name="KSO_WM_TEMPLATE_INDEX" val="20205412"/>
</p:tagLst>
</file>

<file path=ppt/tags/tag24.xml><?xml version="1.0" encoding="utf-8"?>
<p:tagLst xmlns:p="http://schemas.openxmlformats.org/presentationml/2006/main">
  <p:tag name="KSO_WM_TEMPLATE_CATEGORY" val="custom"/>
  <p:tag name="KSO_WM_TEMPLATE_INDEX" val="20205412"/>
</p:tagLst>
</file>

<file path=ppt/tags/tag25.xml><?xml version="1.0" encoding="utf-8"?>
<p:tagLst xmlns:p="http://schemas.openxmlformats.org/presentationml/2006/main">
  <p:tag name="KSO_WM_TEMPLATE_CATEGORY" val="custom"/>
  <p:tag name="KSO_WM_TEMPLATE_INDEX" val="20205412"/>
</p:tagLst>
</file>

<file path=ppt/tags/tag26.xml><?xml version="1.0" encoding="utf-8"?>
<p:tagLst xmlns:p="http://schemas.openxmlformats.org/presentationml/2006/main">
  <p:tag name="KSO_WM_TEMPLATE_CATEGORY" val="custom"/>
  <p:tag name="KSO_WM_TEMPLATE_INDEX" val="20205412"/>
</p:tagLst>
</file>

<file path=ppt/tags/tag27.xml><?xml version="1.0" encoding="utf-8"?>
<p:tagLst xmlns:p="http://schemas.openxmlformats.org/presentationml/2006/main">
  <p:tag name="KSO_WM_TEMPLATE_CATEGORY" val="custom"/>
  <p:tag name="KSO_WM_TEMPLATE_INDEX" val="20205412"/>
</p:tagLst>
</file>

<file path=ppt/tags/tag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EF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EF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28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129">
      <vt:lpstr>Arial</vt:lpstr>
      <vt:lpstr>Calibri</vt:lpstr>
      <vt:lpstr>宋体</vt:lpstr>
      <vt:lpstr>Times New Roman</vt:lpstr>
      <vt:lpstr>微软雅黑</vt:lpstr>
      <vt:lpstr>等线 Light</vt:lpstr>
      <vt:lpstr>等线</vt:lpstr>
      <vt:lpstr>Finished</vt:lpstr>
      <vt:lpstr>黑体</vt:lpstr>
      <vt:lpstr>楷体</vt:lpstr>
      <vt:lpstr>Segoe UI Symbol</vt:lpstr>
      <vt:lpstr>_⨹_2_00261</vt:lpstr>
      <vt:lpstr>_⨹_5_67cb3</vt:lpstr>
      <vt:lpstr>_⨹_16_970b4</vt:lpstr>
      <vt:lpstr>_⨹_9_79a26</vt:lpstr>
      <vt:lpstr>_⨹_6_de2ee</vt:lpstr>
      <vt:lpstr>_⨹_15_32614</vt:lpstr>
      <vt:lpstr>_⨹_6_bf058</vt:lpstr>
      <vt:lpstr>_⨹_1_ebc5c</vt:lpstr>
      <vt:lpstr>_⨹_6_f2f50</vt:lpstr>
      <vt:lpstr>_⨹_2_30941</vt:lpstr>
      <vt:lpstr>_⨹_11_6de30</vt:lpstr>
      <vt:lpstr>_⨹_11_0b3b0</vt:lpstr>
      <vt:lpstr>_⨹_10_e987c</vt:lpstr>
      <vt:lpstr>_⨹_12_b2253</vt:lpstr>
      <vt:lpstr>_⨹_7_a0915</vt:lpstr>
      <vt:lpstr>_⨹_5_40d64</vt:lpstr>
      <vt:lpstr>_⨹_3_d3d5a</vt:lpstr>
      <vt:lpstr>_⨹_7_f3edd</vt:lpstr>
      <vt:lpstr>_⨹_13_941e5</vt:lpstr>
      <vt:lpstr>_⨹_7_c14d7</vt:lpstr>
      <vt:lpstr>_⨹_7_cd07f</vt:lpstr>
      <vt:lpstr>_⨹_14_d4911</vt:lpstr>
      <vt:lpstr>_⨹_15_26a52</vt:lpstr>
      <vt:lpstr>_⨹_5_5dc9c</vt:lpstr>
      <vt:lpstr>_⨹_10_47e3b</vt:lpstr>
      <vt:lpstr>_⨹_6_c26ce</vt:lpstr>
      <vt:lpstr>_⨹_1_54ac9</vt:lpstr>
      <vt:lpstr>_⨹_12_bf9da</vt:lpstr>
      <vt:lpstr>_⨹_15_9befc</vt:lpstr>
      <vt:lpstr>_⨹_26_07343</vt:lpstr>
      <vt:lpstr>仿宋</vt:lpstr>
      <vt:lpstr>_⨹_8_0cd3e</vt:lpstr>
      <vt:lpstr>_⨹_5_d419f</vt:lpstr>
      <vt:lpstr>_⨹_3_7f6f7</vt:lpstr>
      <vt:lpstr>_⨹_7_bc0fd</vt:lpstr>
      <vt:lpstr>_⨹_20_172d2</vt:lpstr>
      <vt:lpstr>_⨹_6_1101a</vt:lpstr>
      <vt:lpstr>_⨹_15_ab7f5</vt:lpstr>
      <vt:lpstr>_⨹_12_b04e0</vt:lpstr>
      <vt:lpstr>_⨹_28_d60f6</vt:lpstr>
      <vt:lpstr>_⨹_19_c395d</vt:lpstr>
      <vt:lpstr>_⨹_19_e5206</vt:lpstr>
      <vt:lpstr>_⨹_1_5aadd</vt:lpstr>
      <vt:lpstr>_⨹_13_10091</vt:lpstr>
      <vt:lpstr>_⨹_11_e3fad</vt:lpstr>
      <vt:lpstr>_⨹_10_6b824</vt:lpstr>
      <vt:lpstr>_⨹_9_2d96f</vt:lpstr>
      <vt:lpstr>_⨹_2_9f96d</vt:lpstr>
      <vt:lpstr>_⨹_7_548dc</vt:lpstr>
      <vt:lpstr>_⨹_11_448d9</vt:lpstr>
      <vt:lpstr>_⨹_7_ee4ab</vt:lpstr>
      <vt:lpstr>_⨹_14_afd51</vt:lpstr>
      <vt:lpstr>_⨹_2_2cd5e</vt:lpstr>
      <vt:lpstr>_⨹_7_a0512</vt:lpstr>
      <vt:lpstr>_⨹_7_b6551</vt:lpstr>
      <vt:lpstr>_⨹_4_25ae0</vt:lpstr>
      <vt:lpstr>_⨹_11_90897</vt:lpstr>
      <vt:lpstr>_⨹_3_d8e37</vt:lpstr>
      <vt:lpstr>_⨹_1_5f26f</vt:lpstr>
      <vt:lpstr>_⨹_3_eded2</vt:lpstr>
      <vt:lpstr>_⨹_16_76cbe</vt:lpstr>
      <vt:lpstr>_⨹_1_b1b4b</vt:lpstr>
      <vt:lpstr>_⨹_10_09d27</vt:lpstr>
      <vt:lpstr>_⨹_1_aafc3</vt:lpstr>
      <vt:lpstr>_⨹_14_c5991</vt:lpstr>
      <vt:lpstr>_⨹_16_110cf</vt:lpstr>
      <vt:lpstr>_⨹_30_3b382</vt:lpstr>
      <vt:lpstr>_⨹_1_69d20</vt:lpstr>
      <vt:lpstr>_⨹_4_8739e</vt:lpstr>
      <vt:lpstr>_⨹_17_346a0</vt:lpstr>
      <vt:lpstr>_⨹_4_13808</vt:lpstr>
      <vt:lpstr>_⨹_1_261ad</vt:lpstr>
      <vt:lpstr>_⨹_2_229f8</vt:lpstr>
      <vt:lpstr>_⨹_9_40488</vt:lpstr>
      <vt:lpstr>_⨹_9_0aa3a</vt:lpstr>
      <vt:lpstr>_⨹_8_b09b0</vt:lpstr>
      <vt:lpstr>_⨹_6_bd7f4</vt:lpstr>
      <vt:lpstr>_⨹_29_54e44</vt:lpstr>
      <vt:lpstr>_⨹_9_2b324</vt:lpstr>
      <vt:lpstr>_⨹_3_c78dd</vt:lpstr>
      <vt:lpstr>_⨹_7_db812</vt:lpstr>
      <vt:lpstr>_⨹_9_b3fa5</vt:lpstr>
      <vt:lpstr>_⨹_6_ade24</vt:lpstr>
      <vt:lpstr>_⨹_22_3dd7d</vt:lpstr>
      <vt:lpstr>_⨹_9_fb138</vt:lpstr>
      <vt:lpstr>_⨹_1_e59a2</vt:lpstr>
      <vt:lpstr>_⨹_2_b765f</vt:lpstr>
      <vt:lpstr>_⨹_3_d9635</vt:lpstr>
      <vt:lpstr>_⨹_1_1908c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2024-08-31T05:25:47.962</cp:lastPrinted>
  <dcterms:created xsi:type="dcterms:W3CDTF">2024-08-30T21:25:47Z</dcterms:created>
  <dcterms:modified xsi:type="dcterms:W3CDTF">2024-08-30T21:25:49Z</dcterms:modified>
</cp:coreProperties>
</file>