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mp3" ContentType="audio/m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51435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349308-C857-4166-89E5-EBCB1481D7B3}" type="datetimeFigureOut">
              <a:rPr lang="zh-CN" altLang="en-US" smtClean="0"/>
              <a:t>2024-03-16</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90984D-5AC8-4C96-A6B0-7F37FCB16F3C}" type="slidenum">
              <a:rPr lang="zh-CN" altLang="en-US" smtClean="0"/>
              <a:t>‹#›</a:t>
            </a:fld>
            <a:endParaRPr lang="zh-CN" altLang="en-US"/>
          </a:p>
        </p:txBody>
      </p:sp>
    </p:spTree>
    <p:extLst>
      <p:ext uri="{BB962C8B-B14F-4D97-AF65-F5344CB8AC3E}">
        <p14:creationId xmlns:p14="http://schemas.microsoft.com/office/powerpoint/2010/main" val="2439913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E90984D-5AC8-4C96-A6B0-7F37FCB16F3C}" type="slidenum">
              <a:rPr lang="zh-CN" altLang="en-US" smtClean="0"/>
              <a:t>7</a:t>
            </a:fld>
            <a:endParaRPr lang="zh-CN" altLang="en-US"/>
          </a:p>
        </p:txBody>
      </p:sp>
    </p:spTree>
    <p:extLst>
      <p:ext uri="{BB962C8B-B14F-4D97-AF65-F5344CB8AC3E}">
        <p14:creationId xmlns:p14="http://schemas.microsoft.com/office/powerpoint/2010/main" val="2946988753"/>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E90984D-5AC8-4C96-A6B0-7F37FCB16F3C}" type="slidenum">
              <a:rPr lang="zh-CN" altLang="en-US" smtClean="0"/>
              <a:t>8</a:t>
            </a:fld>
            <a:endParaRPr lang="zh-CN" altLang="en-US"/>
          </a:p>
        </p:txBody>
      </p:sp>
    </p:spTree>
    <p:extLst>
      <p:ext uri="{BB962C8B-B14F-4D97-AF65-F5344CB8AC3E}">
        <p14:creationId xmlns:p14="http://schemas.microsoft.com/office/powerpoint/2010/main" val="2367480113"/>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E90984D-5AC8-4C96-A6B0-7F37FCB16F3C}" type="slidenum">
              <a:rPr lang="zh-CN" altLang="en-US" smtClean="0"/>
              <a:t>9</a:t>
            </a:fld>
            <a:endParaRPr lang="zh-CN" altLang="en-US"/>
          </a:p>
        </p:txBody>
      </p:sp>
    </p:spTree>
    <p:extLst>
      <p:ext uri="{BB962C8B-B14F-4D97-AF65-F5344CB8AC3E}">
        <p14:creationId xmlns:p14="http://schemas.microsoft.com/office/powerpoint/2010/main" val="621935496"/>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E90984D-5AC8-4C96-A6B0-7F37FCB16F3C}" type="slidenum">
              <a:rPr lang="zh-CN" altLang="en-US" smtClean="0"/>
              <a:t>10</a:t>
            </a:fld>
            <a:endParaRPr lang="zh-CN" altLang="en-US"/>
          </a:p>
        </p:txBody>
      </p:sp>
    </p:spTree>
    <p:extLst>
      <p:ext uri="{BB962C8B-B14F-4D97-AF65-F5344CB8AC3E}">
        <p14:creationId xmlns:p14="http://schemas.microsoft.com/office/powerpoint/2010/main" val="1000862054"/>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BE90984D-5AC8-4C96-A6B0-7F37FCB16F3C}" type="slidenum">
              <a:rPr lang="zh-CN" altLang="en-US" smtClean="0"/>
              <a:t>11</a:t>
            </a:fld>
            <a:endParaRPr lang="zh-CN" altLang="en-US"/>
          </a:p>
        </p:txBody>
      </p:sp>
    </p:spTree>
    <p:extLst>
      <p:ext uri="{BB962C8B-B14F-4D97-AF65-F5344CB8AC3E}">
        <p14:creationId xmlns:p14="http://schemas.microsoft.com/office/powerpoint/2010/main" val="39813808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07C6DC-C1B4-4DBD-99FE-C6B80C9B3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1D804-8164-4098-9664-329A5BE08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C8899A-1890-40CE-955E-7A236C7F2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1DC81C-E5AB-44D9-AF39-660E6685B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89C731-DD11-4832-B1A9-641484DE64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F22844-3151-430D-BC71-7B6D041931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6E510B-D811-4D82-BC62-3CB4AC9CAD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833DA9-D0A4-4A97-9225-E2E25C349E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0CFAEA-1977-4472-8680-44F583CA7D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E793C0-33E3-4228-BBD1-CEF1BA87E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FC572-F86E-4A19-991A-7EDDB6B7D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1597819"/>
            <a:ext cx="7772400" cy="1102519"/>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4867BAB5-B830-4082-AC1B-154495950908}" type="datetimeFigureOut">
              <a:rPr lang="zh-CN" altLang="en-US" smtClean="0"/>
              <a:t>2024-03-16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9BA64CE-5666-4F3C-9A61-43F0F375BE5D}"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5"/>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867BAB5-B830-4082-AC1B-154495950908}" type="datetimeFigureOut">
              <a:rPr lang="zh-CN" altLang="en-US" smtClean="0"/>
              <a:t>2024-03-16</a:t>
            </a:fld>
            <a:endParaRPr lang="zh-CN" altLang="en-US"/>
          </a:p>
        </p:txBody>
      </p:sp>
      <p:sp>
        <p:nvSpPr>
          <p:cNvPr id="5" name="页脚占位符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9BA64CE-5666-4F3C-9A61-43F0F375BE5D}" type="slidenum">
              <a:rPr lang="zh-CN" altLang="en-US" smtClean="0"/>
              <a:t>‹#›</a:t>
            </a:fld>
            <a:endParaRPr lang="zh-CN" altLang="en-US"/>
          </a:p>
        </p:txBody>
      </p:sp>
      <p:pic>
        <p:nvPicPr>
          <p:cNvPr id="7" name="图片 6" descr="图片2"/>
          <p:cNvPicPr>
            <a:picLocks noChangeAspect="1"/>
          </p:cNvPicPr>
          <p:nvPr userDrawn="1"/>
        </p:nvPicPr>
        <p:blipFill>
          <a:blip r:embed="rId2"/>
          <a:stretch>
            <a:fillRect/>
          </a:stretch>
        </p:blipFill>
        <p:spPr>
          <a:xfrm>
            <a:off x="8639810" y="4639310"/>
            <a:ext cx="504190" cy="504190"/>
          </a:xfrm>
          <a:prstGeom prst="rect">
            <a:avLst/>
          </a:prstGeom>
        </p:spPr>
      </p:pic>
      <p:pic>
        <p:nvPicPr>
          <p:cNvPr id="8" name="图片 1073743875" descr="学科网 zxxk.com"/>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png" /><Relationship Id="rId5" Type="http://schemas.openxmlformats.org/officeDocument/2006/relationships/audio" Target="../media/media1.mp3" /><Relationship Id="rId6" Type="http://schemas.microsoft.com/office/2007/relationships/media" Target="../media/media1.mp3" TargetMode="In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7.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image" Target="../media/image4.jpeg" /><Relationship Id="rId4"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4.jpeg" /><Relationship Id="rId4"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3320003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矩形 6"/>
          <p:cNvSpPr/>
          <p:nvPr/>
        </p:nvSpPr>
        <p:spPr>
          <a:xfrm>
            <a:off x="35560" y="4511040"/>
            <a:ext cx="9108440" cy="63246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4000" smtClean="0">
                <a:solidFill>
                  <a:schemeClr val="tx1"/>
                </a:solidFill>
                <a:latin typeface="汉仪细行楷简" panose="02010609000101010101" charset="-122"/>
                <a:ea typeface="汉仪细行楷简" panose="02010609000101010101" charset="-122"/>
                <a:cs typeface="汉仪细行楷简" panose="02010609000101010101" charset="-122"/>
              </a:rPr>
              <a:t>思维导图</a:t>
            </a:r>
            <a:r>
              <a:rPr lang="en-US" altLang="zh-CN" sz="4000" smtClean="0">
                <a:solidFill>
                  <a:schemeClr val="tx1"/>
                </a:solidFill>
                <a:latin typeface="汉仪细行楷简" panose="02010609000101010101" charset="-122"/>
                <a:ea typeface="汉仪细行楷简" panose="02010609000101010101" charset="-122"/>
                <a:cs typeface="汉仪细行楷简" panose="02010609000101010101" charset="-122"/>
              </a:rPr>
              <a:t>+</a:t>
            </a:r>
            <a:r>
              <a:rPr lang="zh-CN" altLang="en-US" sz="4000" smtClean="0">
                <a:solidFill>
                  <a:schemeClr val="tx1"/>
                </a:solidFill>
                <a:latin typeface="汉仪细行楷简" panose="02010609000101010101" charset="-122"/>
                <a:ea typeface="汉仪细行楷简" panose="02010609000101010101" charset="-122"/>
                <a:cs typeface="汉仪细行楷简" panose="02010609000101010101" charset="-122"/>
              </a:rPr>
              <a:t>知识点梳理</a:t>
            </a:r>
            <a:r>
              <a:rPr lang="en-US" altLang="zh-CN" sz="4000" smtClean="0">
                <a:solidFill>
                  <a:schemeClr val="tx1"/>
                </a:solidFill>
                <a:latin typeface="汉仪细行楷简" panose="02010609000101010101" charset="-122"/>
                <a:ea typeface="汉仪细行楷简" panose="02010609000101010101" charset="-122"/>
                <a:cs typeface="汉仪细行楷简" panose="02010609000101010101" charset="-122"/>
              </a:rPr>
              <a:t>+</a:t>
            </a:r>
            <a:r>
              <a:rPr lang="zh-CN" altLang="en-US" sz="4000" smtClean="0">
                <a:solidFill>
                  <a:schemeClr val="tx1"/>
                </a:solidFill>
                <a:latin typeface="汉仪细行楷简" panose="02010609000101010101" charset="-122"/>
                <a:ea typeface="汉仪细行楷简" panose="02010609000101010101" charset="-122"/>
                <a:cs typeface="汉仪细行楷简" panose="02010609000101010101" charset="-122"/>
              </a:rPr>
              <a:t>考点精练</a:t>
            </a:r>
            <a:endParaRPr lang="zh-CN" altLang="en-US" sz="4000">
              <a:solidFill>
                <a:schemeClr val="tx1"/>
              </a:solidFill>
              <a:latin typeface="汉仪细行楷简" panose="02010609000101010101" charset="-122"/>
              <a:ea typeface="汉仪细行楷简" panose="02010609000101010101" charset="-122"/>
              <a:cs typeface="汉仪细行楷简" panose="02010609000101010101" charset="-122"/>
            </a:endParaRPr>
          </a:p>
        </p:txBody>
      </p:sp>
      <p:sp>
        <p:nvSpPr>
          <p:cNvPr id="3" name="TextBox 2"/>
          <p:cNvSpPr txBox="1"/>
          <p:nvPr/>
        </p:nvSpPr>
        <p:spPr>
          <a:xfrm>
            <a:off x="0" y="0"/>
            <a:ext cx="914146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部编语文诗词曲复习专题</a:t>
            </a:r>
            <a:endParaRPr lang="zh-CN" altLang="en-US" sz="320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p:txBody>
      </p:sp>
      <p:sp>
        <p:nvSpPr>
          <p:cNvPr id="10" name="TextBox 9"/>
          <p:cNvSpPr txBox="1"/>
          <p:nvPr/>
        </p:nvSpPr>
        <p:spPr>
          <a:xfrm>
            <a:off x="35560" y="1275715"/>
            <a:ext cx="908367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smtClean="0">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a:t>
            </a:r>
            <a:r>
              <a:rPr lang="zh-CN" altLang="en-US" sz="6000" smtClean="0">
                <a:effectLst>
                  <a:outerShdw blurRad="38100" dist="38100" dir="2700000" algn="tl">
                    <a:srgbClr val="000000">
                      <a:alpha val="43137"/>
                    </a:srgbClr>
                  </a:outerShdw>
                </a:effectLst>
                <a:latin typeface="演示镇魂行楷" panose="00000500000000000000" charset="-122"/>
                <a:ea typeface="演示镇魂行楷" panose="00000500000000000000" charset="-122"/>
                <a:sym typeface="+mn-ea"/>
              </a:rPr>
              <a:t>南安军</a:t>
            </a:r>
            <a:r>
              <a:rPr lang="en-US" altLang="zh-CN" sz="6000" smtClean="0">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a:t>
            </a:r>
            <a:endParaRPr lang="zh-CN" altLang="en-US" sz="6000">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p:txBody>
      </p:sp>
      <p:sp>
        <p:nvSpPr>
          <p:cNvPr id="16" name="TextBox 15"/>
          <p:cNvSpPr txBox="1"/>
          <p:nvPr/>
        </p:nvSpPr>
        <p:spPr>
          <a:xfrm>
            <a:off x="28575" y="3580130"/>
            <a:ext cx="91128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仿宋" panose="02010609060101010101" pitchFamily="49" charset="-122"/>
                <a:ea typeface="仿宋" panose="02010609060101010101" pitchFamily="49" charset="-122"/>
                <a:sym typeface="+mn-ea"/>
              </a:rPr>
              <a:t>九</a:t>
            </a:r>
            <a:r>
              <a:rPr lang="zh-CN" altLang="en-US" sz="2000" b="1" smtClean="0">
                <a:latin typeface="仿宋" panose="02010609060101010101" pitchFamily="49" charset="-122"/>
                <a:ea typeface="仿宋" panose="02010609060101010101" pitchFamily="49" charset="-122"/>
                <a:sym typeface="+mn-ea"/>
              </a:rPr>
              <a:t>年级下第</a:t>
            </a:r>
            <a:r>
              <a:rPr lang="en-US" altLang="zh-CN" sz="2000" b="1" smtClean="0">
                <a:latin typeface="仿宋" panose="02010609060101010101" pitchFamily="49" charset="-122"/>
                <a:ea typeface="仿宋" panose="02010609060101010101" pitchFamily="49" charset="-122"/>
                <a:sym typeface="+mn-ea"/>
              </a:rPr>
              <a:t>6</a:t>
            </a:r>
            <a:r>
              <a:rPr lang="zh-CN" altLang="en-US" sz="2000" b="1" smtClean="0">
                <a:latin typeface="仿宋" panose="02010609060101010101" pitchFamily="49" charset="-122"/>
                <a:ea typeface="仿宋" panose="02010609060101010101" pitchFamily="49" charset="-122"/>
                <a:sym typeface="+mn-ea"/>
              </a:rPr>
              <a:t>单元后四首诗</a:t>
            </a:r>
            <a:endParaRPr lang="zh-CN" altLang="en-US" sz="2000" b="1">
              <a:latin typeface="仿宋" panose="02010609060101010101" pitchFamily="49" charset="-122"/>
              <a:ea typeface="仿宋" panose="020106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14" name="组合 13"/>
          <p:cNvGrpSpPr/>
          <p:nvPr/>
        </p:nvGrpSpPr>
        <p:grpSpPr>
          <a:xfrm>
            <a:off x="2209182" y="868639"/>
            <a:ext cx="1648008" cy="520050"/>
            <a:chOff x="115680" y="195485"/>
            <a:chExt cx="1648008" cy="520050"/>
          </a:xfrm>
        </p:grpSpPr>
        <p:pic>
          <p:nvPicPr>
            <p:cNvPr id="15" name="Picture 2" descr="G:\课件打包\课件背景\背影3.jpg"/>
            <p:cNvPicPr>
              <a:picLocks noChangeAspect="1" noChangeArrowheads="1"/>
            </p:cNvPicPr>
            <p:nvPr/>
          </p:nvPicPr>
          <p:blipFill>
            <a:blip r:embed="rId2">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诗歌背诵</a:t>
              </a:r>
              <a:endParaRPr lang="zh-CN" altLang="en-US" sz="2400" b="1">
                <a:latin typeface="楷体" panose="02010609060101010101" pitchFamily="49" charset="-122"/>
                <a:ea typeface="楷体" panose="02010609060101010101" pitchFamily="49" charset="-122"/>
              </a:endParaRPr>
            </a:p>
          </p:txBody>
        </p:sp>
      </p:grpSp>
      <p:sp>
        <p:nvSpPr>
          <p:cNvPr id="2" name="TextBox 1"/>
          <p:cNvSpPr txBox="1"/>
          <p:nvPr/>
        </p:nvSpPr>
        <p:spPr>
          <a:xfrm>
            <a:off x="971600" y="1508019"/>
            <a:ext cx="4392488"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梅花南北</a:t>
            </a:r>
            <a:r>
              <a:rPr lang="zh-CN" altLang="en-US" sz="24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路，</a:t>
            </a: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风雨湿征衣。</a:t>
            </a:r>
          </a:p>
          <a:p>
            <a:pPr algn="ct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出岭同谁出？归乡如此归！</a:t>
            </a:r>
          </a:p>
          <a:p>
            <a:pPr algn="ct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山河千古在，城郭一时非。</a:t>
            </a:r>
          </a:p>
          <a:p>
            <a:pPr algn="ct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饿死真吾志，梦中行采</a:t>
            </a:r>
            <a:r>
              <a:rPr lang="zh-CN" altLang="en-US" sz="24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薇。</a:t>
            </a:r>
            <a:endPar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l="2188" r="38850"/>
          <a:stretch>
            <a:fillRect/>
          </a:stretch>
        </p:blipFill>
        <p:spPr bwMode="auto">
          <a:xfrm>
            <a:off x="5796136" y="930136"/>
            <a:ext cx="2294540" cy="29187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 name="25-4《浣溪沙》朗读">
            <a:hlinkClick action="ppaction://media"/>
          </p:cNvPr>
          <p:cNvPicPr>
            <a:picLocks noRot="1" noChangeAspect="1"/>
          </p:cNvPicPr>
          <p:nvPr>
            <a:audioFile r:link="rId5"/>
            <p:extLst>
              <p:ext uri="{DAA4B4D4-6D71-4841-9C94-3DE7FCFB9230}">
                <p14:media xmlns:p14="http://schemas.microsoft.com/office/powerpoint/2010/main" r:embed="rId6"/>
              </p:ext>
            </p:extLst>
          </p:nvPr>
        </p:nvPicPr>
        <p:blipFill>
          <a:blip r:embed="rId4"/>
          <a:stretch>
            <a:fillRect/>
          </a:stretch>
        </p:blipFill>
        <p:spPr>
          <a:xfrm>
            <a:off x="3995420" y="868680"/>
            <a:ext cx="495300" cy="4953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 presetClass="mediacall" presetSubtype="0" fill="hold" nodeType="afterEffect">
                                  <p:stCondLst>
                                    <p:cond delay="0"/>
                                  </p:stCondLst>
                                  <p:childTnLst>
                                    <p:cmd type="call" cmd="playFrom(0.0)">
                                      <p:cBhvr additive="base">
                                        <p:cTn id="12" dur="486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5"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9" name="TextBox 38"/>
          <p:cNvSpPr txBox="1"/>
          <p:nvPr/>
        </p:nvSpPr>
        <p:spPr>
          <a:xfrm>
            <a:off x="2915816" y="1419622"/>
            <a:ext cx="5760640"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8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梅花南北路，风雨湿征衣。</a:t>
            </a:r>
          </a:p>
          <a:p>
            <a:pPr algn="ctr">
              <a:lnSpc>
                <a:spcPct val="150000"/>
              </a:lnSpc>
            </a:pPr>
            <a:r>
              <a:rPr lang="zh-CN" altLang="en-US" sz="28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出岭同谁出？归乡如此归！</a:t>
            </a:r>
          </a:p>
          <a:p>
            <a:pPr algn="ctr">
              <a:lnSpc>
                <a:spcPct val="150000"/>
              </a:lnSpc>
            </a:pPr>
            <a:r>
              <a:rPr lang="zh-CN" altLang="en-US" sz="28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山河千古在，</a:t>
            </a:r>
            <a:r>
              <a:rPr lang="zh-CN" altLang="en-US" sz="28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城</a:t>
            </a:r>
            <a:r>
              <a:rPr lang="en-US" altLang="zh-CN" sz="28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____</a:t>
            </a:r>
            <a:r>
              <a:rPr lang="zh-CN" altLang="en-US" sz="28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一时</a:t>
            </a:r>
            <a:r>
              <a:rPr lang="zh-CN" altLang="en-US" sz="28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非。</a:t>
            </a:r>
          </a:p>
          <a:p>
            <a:pPr algn="ctr">
              <a:lnSpc>
                <a:spcPct val="150000"/>
              </a:lnSpc>
            </a:pPr>
            <a:r>
              <a:rPr lang="zh-CN" altLang="en-US" sz="28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饿死真吾志，梦中行</a:t>
            </a:r>
            <a:r>
              <a:rPr lang="zh-CN" altLang="en-US" sz="28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采</a:t>
            </a:r>
            <a:r>
              <a:rPr lang="en-US" altLang="zh-CN" sz="28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____</a:t>
            </a:r>
            <a:r>
              <a:rPr lang="zh-CN" altLang="en-US" sz="2800"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endParaRPr lang="zh-CN" altLang="en-US" sz="280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p:txBody>
      </p:sp>
      <p:grpSp>
        <p:nvGrpSpPr>
          <p:cNvPr id="14" name="组合 13"/>
          <p:cNvGrpSpPr/>
          <p:nvPr/>
        </p:nvGrpSpPr>
        <p:grpSpPr>
          <a:xfrm>
            <a:off x="4796200" y="755556"/>
            <a:ext cx="1648008" cy="520050"/>
            <a:chOff x="115680" y="195485"/>
            <a:chExt cx="1648008" cy="520050"/>
          </a:xfrm>
        </p:grpSpPr>
        <p:pic>
          <p:nvPicPr>
            <p:cNvPr id="15" name="Picture 2" descr="G:\课件打包\课件背景\背影3.jpg"/>
            <p:cNvPicPr>
              <a:picLocks noChangeAspect="1" noChangeArrowheads="1"/>
            </p:cNvPicPr>
            <p:nvPr/>
          </p:nvPicPr>
          <p:blipFill>
            <a:blip r:embed="rId2">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重点字形</a:t>
              </a:r>
              <a:endParaRPr lang="zh-CN" altLang="en-US" sz="2400" b="1">
                <a:latin typeface="楷体" panose="02010609060101010101" pitchFamily="49" charset="-122"/>
                <a:ea typeface="楷体" panose="02010609060101010101" pitchFamily="49" charset="-122"/>
              </a:endParaRPr>
            </a:p>
          </p:txBody>
        </p:sp>
      </p:grpSp>
      <p:grpSp>
        <p:nvGrpSpPr>
          <p:cNvPr id="79" name="组合 78"/>
          <p:cNvGrpSpPr/>
          <p:nvPr/>
        </p:nvGrpSpPr>
        <p:grpSpPr>
          <a:xfrm>
            <a:off x="6124527" y="2715766"/>
            <a:ext cx="495345" cy="495345"/>
            <a:chOff x="6219473" y="416553"/>
            <a:chExt cx="495345" cy="495345"/>
          </a:xfrm>
        </p:grpSpPr>
        <p:grpSp>
          <p:nvGrpSpPr>
            <p:cNvPr id="80" name="组合 79"/>
            <p:cNvGrpSpPr/>
            <p:nvPr/>
          </p:nvGrpSpPr>
          <p:grpSpPr>
            <a:xfrm>
              <a:off x="6219473" y="416553"/>
              <a:ext cx="495345" cy="495345"/>
              <a:chOff x="1043608" y="1203598"/>
              <a:chExt cx="576064" cy="576064"/>
            </a:xfrm>
          </p:grpSpPr>
          <p:sp>
            <p:nvSpPr>
              <p:cNvPr id="82" name="矩形 81"/>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FF0000"/>
                  </a:solidFill>
                </a:endParaRPr>
              </a:p>
            </p:txBody>
          </p:sp>
          <p:cxnSp>
            <p:nvCxnSpPr>
              <p:cNvPr id="83" name="直接连接符 82"/>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5" name="直接连接符 84"/>
              <p:cNvCxnSpPr>
                <a:stCxn id="82" idx="0"/>
                <a:endCxn id="82"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6" name="直接连接符 85"/>
              <p:cNvCxnSpPr>
                <a:stCxn id="82" idx="1"/>
                <a:endCxn id="82"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81" name="TextBox 80"/>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FF0000"/>
                  </a:solidFill>
                  <a:latin typeface="楷体" panose="02010609060101010101" pitchFamily="49" charset="-122"/>
                  <a:ea typeface="楷体" panose="02010609060101010101" pitchFamily="49" charset="-122"/>
                </a:rPr>
                <a:t>郭</a:t>
              </a:r>
            </a:p>
          </p:txBody>
        </p:sp>
      </p:grpSp>
      <p:grpSp>
        <p:nvGrpSpPr>
          <p:cNvPr id="48" name="组合 47"/>
          <p:cNvGrpSpPr/>
          <p:nvPr/>
        </p:nvGrpSpPr>
        <p:grpSpPr>
          <a:xfrm>
            <a:off x="7164288" y="3363838"/>
            <a:ext cx="495345" cy="495345"/>
            <a:chOff x="6219473" y="416553"/>
            <a:chExt cx="495345" cy="495345"/>
          </a:xfrm>
        </p:grpSpPr>
        <p:grpSp>
          <p:nvGrpSpPr>
            <p:cNvPr id="49" name="组合 48"/>
            <p:cNvGrpSpPr/>
            <p:nvPr/>
          </p:nvGrpSpPr>
          <p:grpSpPr>
            <a:xfrm>
              <a:off x="6219473" y="416553"/>
              <a:ext cx="495345" cy="495345"/>
              <a:chOff x="1043608" y="1203598"/>
              <a:chExt cx="576064" cy="576064"/>
            </a:xfrm>
          </p:grpSpPr>
          <p:sp>
            <p:nvSpPr>
              <p:cNvPr id="51" name="矩形 50"/>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FF0000"/>
                  </a:solidFill>
                </a:endParaRPr>
              </a:p>
            </p:txBody>
          </p:sp>
          <p:cxnSp>
            <p:nvCxnSpPr>
              <p:cNvPr id="52" name="直接连接符 51"/>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3" name="直接连接符 52"/>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a:stCxn id="51" idx="0"/>
                <a:endCxn id="51"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a:stCxn id="51" idx="1"/>
                <a:endCxn id="51"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50" name="TextBox 49"/>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solidFill>
                    <a:srgbClr val="FF0000"/>
                  </a:solidFill>
                  <a:latin typeface="楷体" panose="02010609060101010101" pitchFamily="49" charset="-122"/>
                  <a:ea typeface="楷体" panose="02010609060101010101" pitchFamily="49" charset="-122"/>
                </a:rPr>
                <a:t>薇</a:t>
              </a:r>
              <a:endParaRPr lang="zh-CN" altLang="en-US" sz="3200">
                <a:solidFill>
                  <a:srgbClr val="FF0000"/>
                </a:solidFill>
                <a:latin typeface="楷体" panose="02010609060101010101" pitchFamily="49" charset="-122"/>
                <a:ea typeface="楷体" panose="02010609060101010101" pitchFamily="49" charset="-122"/>
              </a:endParaRPr>
            </a:p>
          </p:txBody>
        </p:sp>
      </p:grpSp>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l="21376" r="15738" b="10491"/>
          <a:stretch>
            <a:fillRect/>
          </a:stretch>
        </p:blipFill>
        <p:spPr bwMode="auto">
          <a:xfrm>
            <a:off x="834090" y="1131590"/>
            <a:ext cx="2217228" cy="27982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barn(inVertical)">
                                      <p:cBhvr>
                                        <p:cTn id="7" dur="500"/>
                                        <p:tgtEl>
                                          <p:spTgt spid="7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barn(inVertical)">
                                      <p:cBhvr>
                                        <p:cTn id="12"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14" name="组合 13"/>
          <p:cNvGrpSpPr/>
          <p:nvPr/>
        </p:nvGrpSpPr>
        <p:grpSpPr>
          <a:xfrm>
            <a:off x="3655318" y="483518"/>
            <a:ext cx="1648008" cy="520050"/>
            <a:chOff x="115680" y="195485"/>
            <a:chExt cx="1648008" cy="520050"/>
          </a:xfrm>
        </p:grpSpPr>
        <p:pic>
          <p:nvPicPr>
            <p:cNvPr id="15" name="Picture 2" descr="G:\课件打包\课件背景\背影3.jpg"/>
            <p:cNvPicPr>
              <a:picLocks noChangeAspect="1" noChangeArrowheads="1"/>
            </p:cNvPicPr>
            <p:nvPr/>
          </p:nvPicPr>
          <p:blipFill>
            <a:blip r:embed="rId2">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重点字词</a:t>
              </a:r>
              <a:endParaRPr lang="zh-CN" altLang="en-US" sz="2400" b="1">
                <a:latin typeface="楷体" panose="02010609060101010101" pitchFamily="49" charset="-122"/>
                <a:ea typeface="楷体" panose="02010609060101010101" pitchFamily="49" charset="-122"/>
              </a:endParaRPr>
            </a:p>
          </p:txBody>
        </p:sp>
      </p:grpSp>
      <p:sp>
        <p:nvSpPr>
          <p:cNvPr id="134" name="TextBox 133"/>
          <p:cNvSpPr txBox="1"/>
          <p:nvPr/>
        </p:nvSpPr>
        <p:spPr>
          <a:xfrm>
            <a:off x="2649482" y="987574"/>
            <a:ext cx="3659679"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梅花南北路，风雨湿征衣。</a:t>
            </a:r>
          </a:p>
          <a:p>
            <a:pP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出岭同谁出？归乡如此归！</a:t>
            </a:r>
          </a:p>
          <a:p>
            <a:pP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山河千古在，城郭一时非。</a:t>
            </a:r>
          </a:p>
          <a:p>
            <a:pPr>
              <a:lnSpc>
                <a:spcPct val="150000"/>
              </a:lnSpc>
            </a:pP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饿死真吾志，梦中行</a:t>
            </a:r>
            <a:r>
              <a:rPr lang="zh-CN" altLang="en-US" sz="2400">
                <a:solidFill>
                  <a:srgbClr val="FF0000"/>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采薇</a:t>
            </a:r>
            <a:r>
              <a:rPr lang="zh-CN" altLang="en-US" sz="240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p>
        </p:txBody>
      </p:sp>
      <p:cxnSp>
        <p:nvCxnSpPr>
          <p:cNvPr id="202" name="直接连接符 201"/>
          <p:cNvCxnSpPr/>
          <p:nvPr/>
        </p:nvCxnSpPr>
        <p:spPr>
          <a:xfrm>
            <a:off x="1796989" y="4364594"/>
            <a:ext cx="637541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03" name="TextBox 202"/>
          <p:cNvSpPr txBox="1"/>
          <p:nvPr/>
        </p:nvSpPr>
        <p:spPr>
          <a:xfrm>
            <a:off x="1761492" y="3323768"/>
            <a:ext cx="6410908"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n-ea"/>
              </a:rPr>
              <a:t>周武王伐纣灭商，伯夷、叔齐（商末孤竹国君的两个儿子）不食周粟，逃到首阳山，采薇而食，后来饿死。薇，一种野菜。文天祥到了南安军曾绝食八天。</a:t>
            </a:r>
          </a:p>
        </p:txBody>
      </p:sp>
      <p:grpSp>
        <p:nvGrpSpPr>
          <p:cNvPr id="204" name="组合 203"/>
          <p:cNvGrpSpPr/>
          <p:nvPr/>
        </p:nvGrpSpPr>
        <p:grpSpPr>
          <a:xfrm>
            <a:off x="755576" y="3869249"/>
            <a:ext cx="990690" cy="495345"/>
            <a:chOff x="3779912" y="3659747"/>
            <a:chExt cx="990690" cy="495345"/>
          </a:xfrm>
        </p:grpSpPr>
        <p:grpSp>
          <p:nvGrpSpPr>
            <p:cNvPr id="205" name="组合 204"/>
            <p:cNvGrpSpPr/>
            <p:nvPr/>
          </p:nvGrpSpPr>
          <p:grpSpPr>
            <a:xfrm>
              <a:off x="3779912" y="3659747"/>
              <a:ext cx="495345" cy="495345"/>
              <a:chOff x="6219473" y="416553"/>
              <a:chExt cx="495345" cy="495345"/>
            </a:xfrm>
          </p:grpSpPr>
          <p:grpSp>
            <p:nvGrpSpPr>
              <p:cNvPr id="214" name="组合 213"/>
              <p:cNvGrpSpPr/>
              <p:nvPr/>
            </p:nvGrpSpPr>
            <p:grpSpPr>
              <a:xfrm>
                <a:off x="6219473" y="416553"/>
                <a:ext cx="495345" cy="495345"/>
                <a:chOff x="1043608" y="1203598"/>
                <a:chExt cx="576064" cy="576064"/>
              </a:xfrm>
            </p:grpSpPr>
            <p:sp>
              <p:nvSpPr>
                <p:cNvPr id="216" name="矩形 215"/>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FF0000"/>
                    </a:solidFill>
                  </a:endParaRPr>
                </a:p>
              </p:txBody>
            </p:sp>
            <p:cxnSp>
              <p:nvCxnSpPr>
                <p:cNvPr id="217" name="直接连接符 216"/>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18" name="直接连接符 217"/>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19" name="直接连接符 218"/>
                <p:cNvCxnSpPr>
                  <a:stCxn id="216" idx="0"/>
                  <a:endCxn id="216"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20" name="直接连接符 219"/>
                <p:cNvCxnSpPr>
                  <a:stCxn id="216" idx="1"/>
                  <a:endCxn id="216"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215" name="TextBox 214"/>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solidFill>
                      <a:srgbClr val="FF0000"/>
                    </a:solidFill>
                    <a:latin typeface="楷体" panose="02010609060101010101" pitchFamily="49" charset="-122"/>
                    <a:ea typeface="楷体" panose="02010609060101010101" pitchFamily="49" charset="-122"/>
                  </a:rPr>
                  <a:t>采</a:t>
                </a:r>
                <a:endParaRPr lang="zh-CN" altLang="en-US" sz="3200">
                  <a:solidFill>
                    <a:srgbClr val="FF0000"/>
                  </a:solidFill>
                  <a:latin typeface="楷体" panose="02010609060101010101" pitchFamily="49" charset="-122"/>
                  <a:ea typeface="楷体" panose="02010609060101010101" pitchFamily="49" charset="-122"/>
                </a:endParaRPr>
              </a:p>
            </p:txBody>
          </p:sp>
        </p:grpSp>
        <p:grpSp>
          <p:nvGrpSpPr>
            <p:cNvPr id="206" name="组合 205"/>
            <p:cNvGrpSpPr/>
            <p:nvPr/>
          </p:nvGrpSpPr>
          <p:grpSpPr>
            <a:xfrm>
              <a:off x="4275257" y="3659747"/>
              <a:ext cx="495345" cy="495345"/>
              <a:chOff x="6219473" y="416553"/>
              <a:chExt cx="495345" cy="495345"/>
            </a:xfrm>
          </p:grpSpPr>
          <p:grpSp>
            <p:nvGrpSpPr>
              <p:cNvPr id="207" name="组合 206"/>
              <p:cNvGrpSpPr/>
              <p:nvPr/>
            </p:nvGrpSpPr>
            <p:grpSpPr>
              <a:xfrm>
                <a:off x="6219473" y="416553"/>
                <a:ext cx="495345" cy="495345"/>
                <a:chOff x="1043608" y="1203598"/>
                <a:chExt cx="576064" cy="576064"/>
              </a:xfrm>
            </p:grpSpPr>
            <p:sp>
              <p:nvSpPr>
                <p:cNvPr id="209" name="矩形 208"/>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rgbClr val="FF0000"/>
                    </a:solidFill>
                  </a:endParaRPr>
                </a:p>
              </p:txBody>
            </p:sp>
            <p:cxnSp>
              <p:nvCxnSpPr>
                <p:cNvPr id="210" name="直接连接符 209"/>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11" name="直接连接符 210"/>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12" name="直接连接符 211"/>
                <p:cNvCxnSpPr>
                  <a:stCxn id="209" idx="0"/>
                  <a:endCxn id="209"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213" name="直接连接符 212"/>
                <p:cNvCxnSpPr>
                  <a:stCxn id="209" idx="1"/>
                  <a:endCxn id="209"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208" name="TextBox 207"/>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solidFill>
                      <a:srgbClr val="FF0000"/>
                    </a:solidFill>
                    <a:latin typeface="楷体" panose="02010609060101010101" pitchFamily="49" charset="-122"/>
                    <a:ea typeface="楷体" panose="02010609060101010101" pitchFamily="49" charset="-122"/>
                  </a:rPr>
                  <a:t>薇</a:t>
                </a:r>
                <a:endParaRPr lang="zh-CN" altLang="en-US" sz="3200">
                  <a:solidFill>
                    <a:srgbClr val="FF0000"/>
                  </a:solidFill>
                  <a:latin typeface="楷体" panose="02010609060101010101" pitchFamily="49" charset="-122"/>
                  <a:ea typeface="楷体" panose="02010609060101010101" pitchFamily="49" charset="-122"/>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203"/>
                                        </p:tgtEl>
                                        <p:attrNameLst>
                                          <p:attrName>style.visibility</p:attrName>
                                        </p:attrNameLst>
                                      </p:cBhvr>
                                      <p:to>
                                        <p:strVal val="visible"/>
                                      </p:to>
                                    </p:set>
                                    <p:animEffect transition="in" filter="barn(inVertical)">
                                      <p:cBhvr>
                                        <p:cTn id="7" dur="500"/>
                                        <p:tgtEl>
                                          <p:spTgt spid="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3" name="TextBox 172"/>
          <p:cNvSpPr txBox="1"/>
          <p:nvPr/>
        </p:nvSpPr>
        <p:spPr>
          <a:xfrm>
            <a:off x="467544" y="950533"/>
            <a:ext cx="8280920" cy="140519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smtClean="0">
                <a:latin typeface="+mn-ea"/>
              </a:rPr>
              <a:t>    文</a:t>
            </a:r>
            <a:r>
              <a:rPr lang="zh-CN" altLang="en-US" sz="2000" b="1">
                <a:latin typeface="+mn-ea"/>
              </a:rPr>
              <a:t>天祥，</a:t>
            </a:r>
            <a:r>
              <a:rPr lang="zh-CN" altLang="en-US" sz="2000" b="1" smtClean="0">
                <a:latin typeface="+mn-ea"/>
              </a:rPr>
              <a:t>字</a:t>
            </a:r>
            <a:r>
              <a:rPr lang="en-US" altLang="zh-CN" sz="2000" b="1" smtClean="0">
                <a:latin typeface="+mn-ea"/>
              </a:rPr>
              <a:t>________</a:t>
            </a:r>
            <a:r>
              <a:rPr lang="zh-CN" altLang="en-US" sz="2000" b="1" smtClean="0">
                <a:latin typeface="+mn-ea"/>
              </a:rPr>
              <a:t>，</a:t>
            </a:r>
            <a:r>
              <a:rPr lang="zh-CN" altLang="en-US" sz="2000" b="1">
                <a:latin typeface="+mn-ea"/>
              </a:rPr>
              <a:t>又</a:t>
            </a:r>
            <a:r>
              <a:rPr lang="zh-CN" altLang="en-US" sz="2000" b="1" smtClean="0">
                <a:latin typeface="+mn-ea"/>
              </a:rPr>
              <a:t>字</a:t>
            </a:r>
            <a:r>
              <a:rPr lang="en-US" altLang="zh-CN" sz="2000" b="1" smtClean="0">
                <a:latin typeface="+mn-ea"/>
              </a:rPr>
              <a:t>________</a:t>
            </a:r>
            <a:r>
              <a:rPr lang="zh-CN" altLang="en-US" sz="2000" b="1" smtClean="0">
                <a:latin typeface="+mn-ea"/>
              </a:rPr>
              <a:t>，号</a:t>
            </a:r>
            <a:r>
              <a:rPr lang="en-US" altLang="zh-CN" sz="2000" b="1" smtClean="0">
                <a:latin typeface="+mn-ea"/>
              </a:rPr>
              <a:t>________</a:t>
            </a:r>
            <a:r>
              <a:rPr lang="zh-CN" altLang="en-US" sz="2000" b="1" smtClean="0">
                <a:latin typeface="+mn-ea"/>
              </a:rPr>
              <a:t>，</a:t>
            </a:r>
            <a:r>
              <a:rPr lang="en-US" altLang="zh-CN" sz="2000" b="1" smtClean="0">
                <a:latin typeface="+mn-ea"/>
              </a:rPr>
              <a:t>________</a:t>
            </a:r>
            <a:r>
              <a:rPr lang="zh-CN" altLang="en-US" sz="2000" b="1" smtClean="0">
                <a:latin typeface="+mn-ea"/>
              </a:rPr>
              <a:t>（朝代）政治家</a:t>
            </a:r>
            <a:r>
              <a:rPr lang="zh-CN" altLang="en-US" sz="2000" b="1">
                <a:latin typeface="+mn-ea"/>
              </a:rPr>
              <a:t>、文学家，杰出的民族英雄、爱国诗人。他的诗词多写其宁死不屈的决心，有</a:t>
            </a:r>
            <a:r>
              <a:rPr lang="en-US" altLang="zh-CN" sz="2000" b="1" smtClean="0">
                <a:latin typeface="+mn-ea"/>
              </a:rPr>
              <a:t>《_________________》</a:t>
            </a:r>
            <a:r>
              <a:rPr lang="zh-CN" altLang="en-US" sz="2000" b="1">
                <a:latin typeface="+mn-ea"/>
              </a:rPr>
              <a:t>。</a:t>
            </a:r>
          </a:p>
        </p:txBody>
      </p:sp>
      <p:grpSp>
        <p:nvGrpSpPr>
          <p:cNvPr id="14" name="组合 13"/>
          <p:cNvGrpSpPr/>
          <p:nvPr/>
        </p:nvGrpSpPr>
        <p:grpSpPr>
          <a:xfrm>
            <a:off x="3572064" y="339502"/>
            <a:ext cx="1648008" cy="520050"/>
            <a:chOff x="115680" y="195485"/>
            <a:chExt cx="1648008" cy="520050"/>
          </a:xfrm>
        </p:grpSpPr>
        <p:pic>
          <p:nvPicPr>
            <p:cNvPr id="15" name="Picture 2" descr="G:\课件打包\课件背景\背影3.jpg"/>
            <p:cNvPicPr>
              <a:picLocks noChangeAspect="1" noChangeArrowheads="1"/>
            </p:cNvPicPr>
            <p:nvPr/>
          </p:nvPicPr>
          <p:blipFill>
            <a:blip r:embed="rId2">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文学常识</a:t>
              </a:r>
              <a:endParaRPr lang="zh-CN" altLang="en-US" sz="2400" b="1">
                <a:latin typeface="楷体" panose="02010609060101010101" pitchFamily="49" charset="-122"/>
                <a:ea typeface="楷体" panose="02010609060101010101" pitchFamily="49" charset="-122"/>
              </a:endParaRPr>
            </a:p>
          </p:txBody>
        </p:sp>
      </p:grpSp>
      <p:sp>
        <p:nvSpPr>
          <p:cNvPr id="10" name="TextBox 9"/>
          <p:cNvSpPr txBox="1"/>
          <p:nvPr/>
        </p:nvSpPr>
        <p:spPr>
          <a:xfrm>
            <a:off x="2339752" y="950533"/>
            <a:ext cx="108012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履善</a:t>
            </a:r>
          </a:p>
        </p:txBody>
      </p:sp>
      <p:sp>
        <p:nvSpPr>
          <p:cNvPr id="26" name="TextBox 25"/>
          <p:cNvSpPr txBox="1"/>
          <p:nvPr/>
        </p:nvSpPr>
        <p:spPr>
          <a:xfrm>
            <a:off x="467544" y="2466553"/>
            <a:ext cx="8280920" cy="1689373"/>
          </a:xfrm>
          <a:prstGeom prst="rect">
            <a:avLst/>
          </a:prstGeom>
          <a:noFill/>
        </p:spPr>
        <p:txBody>
          <a:bodyPr wrap="square" rtlCol="0">
            <a:spAutoFit/>
          </a:bodyPr>
          <a:lstStyle>
            <a:defPPr>
              <a:defRPr lang="zh-CN"/>
            </a:defPPr>
            <a:lvl1pPr marL="0" algn="l" defTabSz="914400" rtl="0" eaLnBrk="1" latinLnBrk="0" hangingPunct="1">
              <a:lnSpc>
                <a:spcPct val="150000"/>
              </a:lnSpc>
              <a:defRPr sz="2000" b="1" kern="1200">
                <a:solidFill>
                  <a:schemeClr val="tx1"/>
                </a:solidFill>
                <a:latin typeface="+mn-ea"/>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smtClean="0"/>
              <a:t>    宋</a:t>
            </a:r>
            <a:r>
              <a:rPr lang="zh-CN" altLang="en-US" sz="1800"/>
              <a:t>末帝赵昺祥兴二年，南宋最后一年被俘，由元军押解北行，于五月四日出大庾岭，经南安军时写下</a:t>
            </a:r>
            <a:r>
              <a:rPr lang="en-US" altLang="zh-CN" sz="1800"/>
              <a:t>《</a:t>
            </a:r>
            <a:r>
              <a:rPr lang="zh-CN" altLang="en-US" sz="1800"/>
              <a:t>南安军</a:t>
            </a:r>
            <a:r>
              <a:rPr lang="en-US" altLang="zh-CN" sz="1800"/>
              <a:t>》</a:t>
            </a:r>
            <a:r>
              <a:rPr lang="zh-CN" altLang="en-US" sz="1800"/>
              <a:t>。诗人被俘后第二年正月过零丁洋时写作</a:t>
            </a:r>
            <a:r>
              <a:rPr lang="en-US" altLang="zh-CN" sz="1800"/>
              <a:t>《</a:t>
            </a:r>
            <a:r>
              <a:rPr lang="zh-CN" altLang="en-US" sz="1800"/>
              <a:t>过零丁洋</a:t>
            </a:r>
            <a:r>
              <a:rPr lang="en-US" altLang="zh-CN" sz="1800"/>
              <a:t>》</a:t>
            </a:r>
            <a:r>
              <a:rPr lang="zh-CN" altLang="en-US" sz="1800"/>
              <a:t>，后来元军统帅张弘范再逼他写信招降南宋在海上抵抗的将领张世杰等人，文天祥出</a:t>
            </a:r>
            <a:r>
              <a:rPr lang="en-US" altLang="zh-CN" sz="1800"/>
              <a:t>《</a:t>
            </a:r>
            <a:r>
              <a:rPr lang="zh-CN" altLang="en-US" sz="1800"/>
              <a:t>过零丁洋</a:t>
            </a:r>
            <a:r>
              <a:rPr lang="en-US" altLang="zh-CN" sz="1800"/>
              <a:t>》</a:t>
            </a:r>
            <a:r>
              <a:rPr lang="zh-CN" altLang="en-US" sz="1800"/>
              <a:t>诗以明志节。</a:t>
            </a:r>
          </a:p>
        </p:txBody>
      </p:sp>
      <p:sp>
        <p:nvSpPr>
          <p:cNvPr id="11" name="TextBox 10"/>
          <p:cNvSpPr txBox="1"/>
          <p:nvPr/>
        </p:nvSpPr>
        <p:spPr>
          <a:xfrm>
            <a:off x="4168374" y="950533"/>
            <a:ext cx="108012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宋瑞</a:t>
            </a:r>
          </a:p>
        </p:txBody>
      </p:sp>
      <p:sp>
        <p:nvSpPr>
          <p:cNvPr id="12" name="TextBox 11"/>
          <p:cNvSpPr txBox="1"/>
          <p:nvPr/>
        </p:nvSpPr>
        <p:spPr>
          <a:xfrm>
            <a:off x="5724128" y="950693"/>
            <a:ext cx="100811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文山</a:t>
            </a:r>
          </a:p>
        </p:txBody>
      </p:sp>
      <p:sp>
        <p:nvSpPr>
          <p:cNvPr id="13" name="TextBox 12"/>
          <p:cNvSpPr txBox="1"/>
          <p:nvPr/>
        </p:nvSpPr>
        <p:spPr>
          <a:xfrm>
            <a:off x="7020272" y="950693"/>
            <a:ext cx="100811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solidFill>
                  <a:srgbClr val="FF0000"/>
                </a:solidFill>
                <a:latin typeface="楷体" panose="02010609060101010101" pitchFamily="49" charset="-122"/>
                <a:ea typeface="楷体" panose="02010609060101010101" pitchFamily="49" charset="-122"/>
              </a:rPr>
              <a:t>南宋</a:t>
            </a:r>
            <a:endParaRPr lang="zh-CN" altLang="en-US" sz="2400" b="1">
              <a:solidFill>
                <a:srgbClr val="FF0000"/>
              </a:solidFill>
              <a:latin typeface="楷体" panose="02010609060101010101" pitchFamily="49" charset="-122"/>
              <a:ea typeface="楷体" panose="02010609060101010101" pitchFamily="49" charset="-122"/>
            </a:endParaRPr>
          </a:p>
        </p:txBody>
      </p:sp>
      <p:sp>
        <p:nvSpPr>
          <p:cNvPr id="16" name="TextBox 15"/>
          <p:cNvSpPr txBox="1"/>
          <p:nvPr/>
        </p:nvSpPr>
        <p:spPr>
          <a:xfrm>
            <a:off x="2879812" y="1864073"/>
            <a:ext cx="2196244"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文山先生全集</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arn(inVertical)">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6" presetClass="entr" presetSubtype="21" dur="50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barn(inVertical)">
                                      <p:cBhvr>
                                        <p:cTn id="2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3" name="TextBox 172"/>
          <p:cNvSpPr txBox="1"/>
          <p:nvPr/>
        </p:nvSpPr>
        <p:spPr>
          <a:xfrm>
            <a:off x="467544" y="987574"/>
            <a:ext cx="8280920" cy="94352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000" b="1" smtClean="0">
                <a:latin typeface="+mn-ea"/>
              </a:rPr>
              <a:t>    诗歌</a:t>
            </a:r>
            <a:r>
              <a:rPr lang="zh-CN" altLang="en-US" sz="2000" b="1">
                <a:latin typeface="+mn-ea"/>
              </a:rPr>
              <a:t>表达诗人</a:t>
            </a:r>
            <a:r>
              <a:rPr lang="zh-CN" altLang="en-US" sz="2000" b="1" smtClean="0">
                <a:latin typeface="+mn-ea"/>
              </a:rPr>
              <a:t>对</a:t>
            </a:r>
            <a:r>
              <a:rPr lang="en-US" altLang="zh-CN" sz="2000" b="1" smtClean="0">
                <a:latin typeface="+mn-ea"/>
              </a:rPr>
              <a:t>___________</a:t>
            </a:r>
            <a:r>
              <a:rPr lang="zh-CN" altLang="en-US" sz="2000" b="1" smtClean="0">
                <a:latin typeface="+mn-ea"/>
              </a:rPr>
              <a:t>的</a:t>
            </a:r>
            <a:r>
              <a:rPr lang="zh-CN" altLang="en-US" sz="2000" b="1">
                <a:latin typeface="+mn-ea"/>
              </a:rPr>
              <a:t>深沉的忧患，以及</a:t>
            </a:r>
            <a:r>
              <a:rPr lang="zh-CN" altLang="en-US" sz="2000" b="1" smtClean="0">
                <a:latin typeface="+mn-ea"/>
              </a:rPr>
              <a:t>他</a:t>
            </a:r>
            <a:r>
              <a:rPr lang="en-US" altLang="zh-CN" sz="2000" b="1" smtClean="0">
                <a:latin typeface="+mn-ea"/>
              </a:rPr>
              <a:t>____________</a:t>
            </a:r>
            <a:r>
              <a:rPr lang="zh-CN" altLang="en-US" sz="2000" b="1" smtClean="0">
                <a:latin typeface="+mn-ea"/>
              </a:rPr>
              <a:t>，</a:t>
            </a:r>
            <a:r>
              <a:rPr lang="en-US" altLang="zh-CN" sz="2000" b="1" smtClean="0">
                <a:latin typeface="+mn-ea"/>
              </a:rPr>
              <a:t>_______________</a:t>
            </a:r>
            <a:r>
              <a:rPr lang="zh-CN" altLang="en-US" sz="2000" b="1" smtClean="0">
                <a:latin typeface="+mn-ea"/>
              </a:rPr>
              <a:t>，</a:t>
            </a:r>
            <a:r>
              <a:rPr lang="en-US" altLang="zh-CN" sz="2000" b="1" smtClean="0">
                <a:latin typeface="+mn-ea"/>
              </a:rPr>
              <a:t>________________</a:t>
            </a:r>
            <a:r>
              <a:rPr lang="zh-CN" altLang="en-US" sz="2000" b="1" smtClean="0">
                <a:latin typeface="+mn-ea"/>
              </a:rPr>
              <a:t>的</a:t>
            </a:r>
            <a:r>
              <a:rPr lang="zh-CN" altLang="en-US" sz="2000" b="1">
                <a:latin typeface="+mn-ea"/>
              </a:rPr>
              <a:t>民族气节。</a:t>
            </a:r>
          </a:p>
        </p:txBody>
      </p:sp>
      <p:grpSp>
        <p:nvGrpSpPr>
          <p:cNvPr id="14" name="组合 13"/>
          <p:cNvGrpSpPr/>
          <p:nvPr/>
        </p:nvGrpSpPr>
        <p:grpSpPr>
          <a:xfrm>
            <a:off x="3491880" y="339502"/>
            <a:ext cx="1648008" cy="520050"/>
            <a:chOff x="115680" y="195485"/>
            <a:chExt cx="1648008" cy="520050"/>
          </a:xfrm>
        </p:grpSpPr>
        <p:pic>
          <p:nvPicPr>
            <p:cNvPr id="15" name="Picture 2" descr="G:\课件打包\课件背景\背影3.jpg"/>
            <p:cNvPicPr>
              <a:picLocks noChangeAspect="1" noChangeArrowheads="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主题思想</a:t>
              </a:r>
              <a:endParaRPr lang="zh-CN" altLang="en-US" sz="2400" b="1">
                <a:latin typeface="楷体" panose="02010609060101010101" pitchFamily="49" charset="-122"/>
                <a:ea typeface="楷体" panose="02010609060101010101" pitchFamily="49" charset="-122"/>
              </a:endParaRPr>
            </a:p>
          </p:txBody>
        </p:sp>
      </p:grpSp>
      <p:sp>
        <p:nvSpPr>
          <p:cNvPr id="18" name="TextBox 17"/>
          <p:cNvSpPr txBox="1"/>
          <p:nvPr/>
        </p:nvSpPr>
        <p:spPr>
          <a:xfrm>
            <a:off x="2879949" y="987574"/>
            <a:ext cx="1435935"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民族危亡</a:t>
            </a:r>
          </a:p>
        </p:txBody>
      </p:sp>
      <p:sp>
        <p:nvSpPr>
          <p:cNvPr id="16" name="TextBox 15"/>
          <p:cNvSpPr txBox="1"/>
          <p:nvPr/>
        </p:nvSpPr>
        <p:spPr>
          <a:xfrm>
            <a:off x="6821802" y="1001574"/>
            <a:ext cx="15666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视死如归</a:t>
            </a:r>
          </a:p>
        </p:txBody>
      </p:sp>
      <p:sp>
        <p:nvSpPr>
          <p:cNvPr id="19" name="TextBox 18"/>
          <p:cNvSpPr txBox="1"/>
          <p:nvPr/>
        </p:nvSpPr>
        <p:spPr>
          <a:xfrm>
            <a:off x="537888" y="1449239"/>
            <a:ext cx="194588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坚贞不屈</a:t>
            </a:r>
          </a:p>
        </p:txBody>
      </p:sp>
      <p:sp>
        <p:nvSpPr>
          <p:cNvPr id="20" name="TextBox 19"/>
          <p:cNvSpPr txBox="1"/>
          <p:nvPr/>
        </p:nvSpPr>
        <p:spPr>
          <a:xfrm>
            <a:off x="2771800" y="1449239"/>
            <a:ext cx="208823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FF0000"/>
                </a:solidFill>
                <a:latin typeface="楷体" panose="02010609060101010101" pitchFamily="49" charset="-122"/>
                <a:ea typeface="楷体" panose="02010609060101010101" pitchFamily="49" charset="-122"/>
              </a:rPr>
              <a:t>大义凛然</a:t>
            </a:r>
          </a:p>
        </p:txBody>
      </p:sp>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l="10732" t="21115" r="28040" b="32514"/>
          <a:stretch>
            <a:fillRect/>
          </a:stretch>
        </p:blipFill>
        <p:spPr bwMode="auto">
          <a:xfrm>
            <a:off x="6660233" y="2725773"/>
            <a:ext cx="1927856" cy="1947596"/>
          </a:xfrm>
          <a:prstGeom prst="ellipse">
            <a:avLst/>
          </a:prstGeom>
          <a:ln w="254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arn(inVertical)">
                                      <p:cBhvr>
                                        <p:cTn id="7" dur="500"/>
                                        <p:tgtEl>
                                          <p:spTgt spid="1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barn(inVertical)">
                                      <p:cBhvr>
                                        <p:cTn id="12" dur="500"/>
                                        <p:tgtEl>
                                          <p:spTgt spid="1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arn(inVertical)">
                                      <p:cBhvr>
                                        <p:cTn id="17" dur="500"/>
                                        <p:tgtEl>
                                          <p:spTgt spid="1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barn(inVertical)">
                                      <p:cBhvr>
                                        <p:cTn id="2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6" grpId="0"/>
      <p:bldP spid="19" grpId="0"/>
      <p:bldP spid="2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5" name="TextBox 174"/>
          <p:cNvSpPr txBox="1"/>
          <p:nvPr/>
        </p:nvSpPr>
        <p:spPr>
          <a:xfrm>
            <a:off x="2915817" y="843558"/>
            <a:ext cx="324036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n-ea"/>
              </a:rPr>
              <a:t>梅花南北路</a:t>
            </a:r>
            <a:r>
              <a:rPr lang="zh-CN" altLang="en-US" sz="2000" b="1" smtClean="0">
                <a:latin typeface="+mn-ea"/>
              </a:rPr>
              <a:t>，风雨</a:t>
            </a:r>
            <a:r>
              <a:rPr lang="zh-CN" altLang="en-US" sz="2000" b="1">
                <a:latin typeface="+mn-ea"/>
              </a:rPr>
              <a:t>湿征衣。</a:t>
            </a:r>
          </a:p>
        </p:txBody>
      </p:sp>
      <p:grpSp>
        <p:nvGrpSpPr>
          <p:cNvPr id="14" name="组合 13"/>
          <p:cNvGrpSpPr/>
          <p:nvPr/>
        </p:nvGrpSpPr>
        <p:grpSpPr>
          <a:xfrm>
            <a:off x="3491880" y="323508"/>
            <a:ext cx="1648008" cy="520050"/>
            <a:chOff x="115680" y="195485"/>
            <a:chExt cx="1648008" cy="520050"/>
          </a:xfrm>
        </p:grpSpPr>
        <p:pic>
          <p:nvPicPr>
            <p:cNvPr id="15" name="Picture 2" descr="G:\课件打包\课件背景\背影3.jpg"/>
            <p:cNvPicPr>
              <a:picLocks noChangeAspect="1" noChangeArrowheads="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诗文赏析</a:t>
              </a:r>
              <a:endParaRPr lang="zh-CN" altLang="en-US" sz="2400" b="1">
                <a:latin typeface="楷体" panose="02010609060101010101" pitchFamily="49" charset="-122"/>
                <a:ea typeface="楷体" panose="02010609060101010101" pitchFamily="49" charset="-122"/>
              </a:endParaRPr>
            </a:p>
          </p:txBody>
        </p:sp>
      </p:grpSp>
      <p:cxnSp>
        <p:nvCxnSpPr>
          <p:cNvPr id="3" name="直接连接符 2"/>
          <p:cNvCxnSpPr/>
          <p:nvPr/>
        </p:nvCxnSpPr>
        <p:spPr>
          <a:xfrm>
            <a:off x="2843808" y="1209695"/>
            <a:ext cx="316835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187624" y="1347614"/>
            <a:ext cx="432048" cy="369332"/>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译</a:t>
            </a:r>
            <a:endParaRPr lang="zh-CN" altLang="en-US" b="1"/>
          </a:p>
        </p:txBody>
      </p:sp>
      <p:sp>
        <p:nvSpPr>
          <p:cNvPr id="18" name="TextBox 17"/>
          <p:cNvSpPr txBox="1"/>
          <p:nvPr/>
        </p:nvSpPr>
        <p:spPr>
          <a:xfrm>
            <a:off x="1691680" y="1307544"/>
            <a:ext cx="6629076"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0000"/>
                </a:solidFill>
                <a:latin typeface="楷体" panose="02010609060101010101" pitchFamily="49" charset="-122"/>
                <a:ea typeface="楷体" panose="02010609060101010101" pitchFamily="49" charset="-122"/>
              </a:rPr>
              <a:t>由南往北走过大庾岭口，一路风雨打湿衣裳。</a:t>
            </a:r>
          </a:p>
        </p:txBody>
      </p:sp>
      <p:sp>
        <p:nvSpPr>
          <p:cNvPr id="20" name="TextBox 19"/>
          <p:cNvSpPr txBox="1"/>
          <p:nvPr/>
        </p:nvSpPr>
        <p:spPr>
          <a:xfrm>
            <a:off x="1043608" y="2095318"/>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内容理解</a:t>
            </a:r>
            <a:endParaRPr lang="zh-CN" altLang="en-US" b="1"/>
          </a:p>
        </p:txBody>
      </p:sp>
      <p:sp>
        <p:nvSpPr>
          <p:cNvPr id="59" name="TextBox 58"/>
          <p:cNvSpPr txBox="1"/>
          <p:nvPr/>
        </p:nvSpPr>
        <p:spPr>
          <a:xfrm>
            <a:off x="1921739" y="1951302"/>
            <a:ext cx="5544616"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梅花：不是实景，而是因梅岭说到</a:t>
            </a:r>
            <a:r>
              <a:rPr lang="zh-CN" altLang="en-US" sz="2200" b="1" smtClean="0">
                <a:latin typeface="楷体" panose="02010609060101010101" pitchFamily="49" charset="-122"/>
                <a:ea typeface="楷体" panose="02010609060101010101" pitchFamily="49" charset="-122"/>
              </a:rPr>
              <a:t>梅花。</a:t>
            </a:r>
            <a:endParaRPr lang="en-US" altLang="zh-CN" sz="2200" b="1">
              <a:latin typeface="楷体" panose="02010609060101010101" pitchFamily="49" charset="-122"/>
              <a:ea typeface="楷体" panose="02010609060101010101" pitchFamily="49" charset="-122"/>
            </a:endParaRPr>
          </a:p>
        </p:txBody>
      </p:sp>
      <p:sp>
        <p:nvSpPr>
          <p:cNvPr id="21" name="TextBox 20"/>
          <p:cNvSpPr txBox="1"/>
          <p:nvPr/>
        </p:nvSpPr>
        <p:spPr>
          <a:xfrm>
            <a:off x="1052319" y="3237826"/>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炼字角度</a:t>
            </a:r>
            <a:endParaRPr lang="zh-CN" altLang="en-US" b="1"/>
          </a:p>
        </p:txBody>
      </p:sp>
      <p:grpSp>
        <p:nvGrpSpPr>
          <p:cNvPr id="24" name="组合 23"/>
          <p:cNvGrpSpPr/>
          <p:nvPr/>
        </p:nvGrpSpPr>
        <p:grpSpPr>
          <a:xfrm>
            <a:off x="1916415" y="3300541"/>
            <a:ext cx="495345" cy="495345"/>
            <a:chOff x="6219473" y="416553"/>
            <a:chExt cx="495345" cy="495345"/>
          </a:xfrm>
        </p:grpSpPr>
        <p:grpSp>
          <p:nvGrpSpPr>
            <p:cNvPr id="33" name="组合 32"/>
            <p:cNvGrpSpPr/>
            <p:nvPr/>
          </p:nvGrpSpPr>
          <p:grpSpPr>
            <a:xfrm>
              <a:off x="6219473" y="416553"/>
              <a:ext cx="495345" cy="495345"/>
              <a:chOff x="1043608" y="1203598"/>
              <a:chExt cx="576064" cy="576064"/>
            </a:xfrm>
          </p:grpSpPr>
          <p:sp>
            <p:nvSpPr>
              <p:cNvPr id="35" name="矩形 34"/>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cxnSp>
            <p:nvCxnSpPr>
              <p:cNvPr id="36" name="直接连接符 35"/>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a:stCxn id="35" idx="0"/>
                <a:endCxn id="35"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a:stCxn id="35" idx="1"/>
                <a:endCxn id="35"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34" name="TextBox 33"/>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latin typeface="楷体" panose="02010609060101010101" pitchFamily="49" charset="-122"/>
                  <a:ea typeface="楷体" panose="02010609060101010101" pitchFamily="49" charset="-122"/>
                </a:rPr>
                <a:t>湿</a:t>
              </a:r>
              <a:endParaRPr lang="zh-CN" altLang="en-US" sz="3200">
                <a:latin typeface="楷体" panose="02010609060101010101" pitchFamily="49" charset="-122"/>
                <a:ea typeface="楷体" panose="02010609060101010101" pitchFamily="49" charset="-122"/>
              </a:endParaRPr>
            </a:p>
          </p:txBody>
        </p:sp>
      </p:grpSp>
      <p:sp>
        <p:nvSpPr>
          <p:cNvPr id="40" name="TextBox 39"/>
          <p:cNvSpPr txBox="1"/>
          <p:nvPr/>
        </p:nvSpPr>
        <p:spPr>
          <a:xfrm>
            <a:off x="1921739" y="2428895"/>
            <a:ext cx="5544616"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和“</a:t>
            </a:r>
            <a:r>
              <a:rPr lang="zh-CN" altLang="en-US" sz="2200" b="1" u="sng">
                <a:solidFill>
                  <a:srgbClr val="FF0000"/>
                </a:solidFill>
                <a:latin typeface="楷体" panose="02010609060101010101" pitchFamily="49" charset="-122"/>
                <a:ea typeface="楷体" panose="02010609060101010101" pitchFamily="49" charset="-122"/>
              </a:rPr>
              <a:t>风雨</a:t>
            </a:r>
            <a:r>
              <a:rPr lang="zh-CN" altLang="en-US" sz="2200" b="1">
                <a:latin typeface="楷体" panose="02010609060101010101" pitchFamily="49" charset="-122"/>
                <a:ea typeface="楷体" panose="02010609060101010101" pitchFamily="49" charset="-122"/>
              </a:rPr>
              <a:t>”</a:t>
            </a:r>
            <a:r>
              <a:rPr lang="zh-CN" altLang="en-US" sz="2200" b="1" u="sng">
                <a:solidFill>
                  <a:srgbClr val="FF0000"/>
                </a:solidFill>
                <a:latin typeface="楷体" panose="02010609060101010101" pitchFamily="49" charset="-122"/>
                <a:ea typeface="楷体" panose="02010609060101010101" pitchFamily="49" charset="-122"/>
              </a:rPr>
              <a:t>对照</a:t>
            </a:r>
            <a:r>
              <a:rPr lang="zh-CN" altLang="en-US" sz="2200" b="1">
                <a:latin typeface="楷体" panose="02010609060101010101" pitchFamily="49" charset="-122"/>
                <a:ea typeface="楷体" panose="02010609060101010101" pitchFamily="49" charset="-122"/>
              </a:rPr>
              <a:t>，写出行程中</a:t>
            </a:r>
            <a:r>
              <a:rPr lang="zh-CN" altLang="en-US" sz="2200" b="1" u="sng">
                <a:solidFill>
                  <a:srgbClr val="FF0000"/>
                </a:solidFill>
                <a:latin typeface="楷体" panose="02010609060101010101" pitchFamily="49" charset="-122"/>
                <a:ea typeface="楷体" panose="02010609060101010101" pitchFamily="49" charset="-122"/>
              </a:rPr>
              <a:t>心情的沉重</a:t>
            </a:r>
            <a:r>
              <a:rPr lang="zh-CN" altLang="en-US" sz="2200" b="1">
                <a:latin typeface="楷体" panose="02010609060101010101" pitchFamily="49" charset="-122"/>
                <a:ea typeface="楷体" panose="02010609060101010101" pitchFamily="49" charset="-122"/>
              </a:rPr>
              <a:t>。</a:t>
            </a:r>
            <a:endParaRPr lang="en-US" altLang="zh-CN" sz="2200" b="1">
              <a:latin typeface="楷体" panose="02010609060101010101" pitchFamily="49" charset="-122"/>
              <a:ea typeface="楷体" panose="02010609060101010101" pitchFamily="49" charset="-122"/>
            </a:endParaRPr>
          </a:p>
        </p:txBody>
      </p:sp>
      <p:sp>
        <p:nvSpPr>
          <p:cNvPr id="41" name="左大括号 40"/>
          <p:cNvSpPr/>
          <p:nvPr/>
        </p:nvSpPr>
        <p:spPr>
          <a:xfrm>
            <a:off x="1835696" y="2166746"/>
            <a:ext cx="135382" cy="574904"/>
          </a:xfrm>
          <a:prstGeom prst="leftBrace">
            <a:avLst>
              <a:gd name="adj1" fmla="val 46813"/>
              <a:gd name="adj2" fmla="val 50000"/>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43" name="TextBox 42"/>
          <p:cNvSpPr txBox="1"/>
          <p:nvPr/>
        </p:nvSpPr>
        <p:spPr>
          <a:xfrm>
            <a:off x="2627784" y="3083398"/>
            <a:ext cx="5544616"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写出诗人征衣被风雨淋</a:t>
            </a:r>
            <a:r>
              <a:rPr lang="zh-CN" altLang="en-US" sz="2200" b="1" smtClean="0">
                <a:latin typeface="楷体" panose="02010609060101010101" pitchFamily="49" charset="-122"/>
                <a:ea typeface="楷体" panose="02010609060101010101" pitchFamily="49" charset="-122"/>
              </a:rPr>
              <a:t>湿。</a:t>
            </a:r>
            <a:endParaRPr lang="en-US" altLang="zh-CN" sz="2200" b="1">
              <a:latin typeface="楷体" panose="02010609060101010101" pitchFamily="49" charset="-122"/>
              <a:ea typeface="楷体" panose="02010609060101010101" pitchFamily="49" charset="-122"/>
            </a:endParaRPr>
          </a:p>
        </p:txBody>
      </p:sp>
      <p:sp>
        <p:nvSpPr>
          <p:cNvPr id="44" name="TextBox 43"/>
          <p:cNvSpPr txBox="1"/>
          <p:nvPr/>
        </p:nvSpPr>
        <p:spPr>
          <a:xfrm>
            <a:off x="2627784" y="3560991"/>
            <a:ext cx="5544616"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表现了</a:t>
            </a:r>
            <a:r>
              <a:rPr lang="zh-CN" altLang="en-US" sz="2200" b="1" u="sng">
                <a:solidFill>
                  <a:srgbClr val="FF0000"/>
                </a:solidFill>
                <a:latin typeface="楷体" panose="02010609060101010101" pitchFamily="49" charset="-122"/>
                <a:ea typeface="楷体" panose="02010609060101010101" pitchFamily="49" charset="-122"/>
              </a:rPr>
              <a:t>环境的凄苦</a:t>
            </a:r>
            <a:r>
              <a:rPr lang="zh-CN" altLang="en-US" sz="2200" b="1">
                <a:latin typeface="楷体" panose="02010609060101010101" pitchFamily="49" charset="-122"/>
                <a:ea typeface="楷体" panose="02010609060101010101" pitchFamily="49" charset="-122"/>
              </a:rPr>
              <a:t>，烘托诗人兵败</a:t>
            </a:r>
            <a:r>
              <a:rPr lang="zh-CN" altLang="en-US" sz="2200" b="1" u="sng">
                <a:solidFill>
                  <a:srgbClr val="FF0000"/>
                </a:solidFill>
                <a:latin typeface="楷体" panose="02010609060101010101" pitchFamily="49" charset="-122"/>
                <a:ea typeface="楷体" panose="02010609060101010101" pitchFamily="49" charset="-122"/>
              </a:rPr>
              <a:t>被俘后的凄苦</a:t>
            </a:r>
            <a:r>
              <a:rPr lang="zh-CN" altLang="en-US" sz="2200" b="1">
                <a:latin typeface="楷体" panose="02010609060101010101" pitchFamily="49" charset="-122"/>
                <a:ea typeface="楷体" panose="02010609060101010101" pitchFamily="49" charset="-122"/>
              </a:rPr>
              <a:t>、</a:t>
            </a:r>
            <a:r>
              <a:rPr lang="zh-CN" altLang="en-US" sz="2200" b="1" u="sng">
                <a:solidFill>
                  <a:srgbClr val="FF0000"/>
                </a:solidFill>
                <a:latin typeface="楷体" panose="02010609060101010101" pitchFamily="49" charset="-122"/>
                <a:ea typeface="楷体" panose="02010609060101010101" pitchFamily="49" charset="-122"/>
              </a:rPr>
              <a:t>沉痛</a:t>
            </a:r>
            <a:r>
              <a:rPr lang="zh-CN" altLang="en-US" sz="2200" b="1">
                <a:latin typeface="楷体" panose="02010609060101010101" pitchFamily="49" charset="-122"/>
                <a:ea typeface="楷体" panose="02010609060101010101" pitchFamily="49" charset="-122"/>
              </a:rPr>
              <a:t>。</a:t>
            </a:r>
            <a:endParaRPr lang="en-US" altLang="zh-CN" sz="2200" b="1">
              <a:latin typeface="楷体" panose="02010609060101010101" pitchFamily="49" charset="-122"/>
              <a:ea typeface="楷体" panose="02010609060101010101" pitchFamily="49" charset="-122"/>
            </a:endParaRPr>
          </a:p>
        </p:txBody>
      </p:sp>
      <p:sp>
        <p:nvSpPr>
          <p:cNvPr id="45" name="左大括号 44"/>
          <p:cNvSpPr/>
          <p:nvPr/>
        </p:nvSpPr>
        <p:spPr>
          <a:xfrm>
            <a:off x="2541741" y="3298842"/>
            <a:ext cx="135382" cy="574904"/>
          </a:xfrm>
          <a:prstGeom prst="leftBrace">
            <a:avLst>
              <a:gd name="adj1" fmla="val 46813"/>
              <a:gd name="adj2" fmla="val 50000"/>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grpId="0" nodeType="clickEffect">
                                  <p:stCondLst>
                                    <p:cond delay="0"/>
                                  </p:stCondLst>
                                  <p:childTnLst>
                                    <p:set>
                                      <p:cBhvr>
                                        <p:cTn id="13" dur="1" fill="hold">
                                          <p:stCondLst>
                                            <p:cond delay="0"/>
                                          </p:stCondLst>
                                        </p:cTn>
                                        <p:tgtEl>
                                          <p:spTgt spid="41"/>
                                        </p:tgtEl>
                                        <p:attrNameLst>
                                          <p:attrName>style.visibility</p:attrName>
                                        </p:attrNameLst>
                                      </p:cBhvr>
                                      <p:to>
                                        <p:strVal val="visible"/>
                                      </p:to>
                                    </p:set>
                                    <p:animEffect transition="in" filter="barn(inVertical)">
                                      <p:cBhvr>
                                        <p:cTn id="14" dur="500"/>
                                        <p:tgtEl>
                                          <p:spTgt spid="41"/>
                                        </p:tgtEl>
                                      </p:cBhvr>
                                    </p:animEffect>
                                  </p:childTnLst>
                                </p:cTn>
                              </p:par>
                              <p:par>
                                <p:cTn id="15" presetID="16" presetClass="entr" presetSubtype="21" dur="500" fill="hold" grpId="0" nodeType="withEffect">
                                  <p:stCondLst>
                                    <p:cond delay="0"/>
                                  </p:stCondLst>
                                  <p:childTnLst>
                                    <p:set>
                                      <p:cBhvr>
                                        <p:cTn id="16" dur="1" fill="hold">
                                          <p:stCondLst>
                                            <p:cond delay="0"/>
                                          </p:stCondLst>
                                        </p:cTn>
                                        <p:tgtEl>
                                          <p:spTgt spid="59"/>
                                        </p:tgtEl>
                                        <p:attrNameLst>
                                          <p:attrName>style.visibility</p:attrName>
                                        </p:attrNameLst>
                                      </p:cBhvr>
                                      <p:to>
                                        <p:strVal val="visible"/>
                                      </p:to>
                                    </p:set>
                                    <p:animEffect transition="in" filter="barn(inVertical)">
                                      <p:cBhvr>
                                        <p:cTn id="17" dur="500"/>
                                        <p:tgtEl>
                                          <p:spTgt spid="5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2" presetClass="entr" presetSubtype="0" dur="100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1000"/>
                                        <p:tgtEl>
                                          <p:spTgt spid="40"/>
                                        </p:tgtEl>
                                      </p:cBhvr>
                                    </p:animEffect>
                                    <p:anim calcmode="lin" valueType="num">
                                      <p:cBhvr>
                                        <p:cTn id="23" dur="1000" fill="hold"/>
                                        <p:tgtEl>
                                          <p:spTgt spid="40"/>
                                        </p:tgtEl>
                                        <p:attrNameLst>
                                          <p:attrName>ppt_x</p:attrName>
                                        </p:attrNameLst>
                                      </p:cBhvr>
                                      <p:tavLst>
                                        <p:tav tm="0">
                                          <p:val>
                                            <p:strVal val="#ppt_x"/>
                                          </p:val>
                                        </p:tav>
                                        <p:tav tm="100000">
                                          <p:val>
                                            <p:strVal val="#ppt_x"/>
                                          </p:val>
                                        </p:tav>
                                      </p:tavLst>
                                    </p:anim>
                                    <p:anim calcmode="lin" valueType="num">
                                      <p:cBhvr>
                                        <p:cTn id="24"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16" presetClass="entr" presetSubtype="21" dur="500" fill="hold" nodeType="click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barn(inVertical)">
                                      <p:cBhvr>
                                        <p:cTn id="29" dur="500"/>
                                        <p:tgtEl>
                                          <p:spTgt spid="24"/>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16" presetClass="entr" presetSubtype="21" dur="500" fill="hold" grpId="0" nodeType="clickEffect">
                                  <p:stCondLst>
                                    <p:cond delay="0"/>
                                  </p:stCondLst>
                                  <p:childTnLst>
                                    <p:set>
                                      <p:cBhvr>
                                        <p:cTn id="33" dur="1" fill="hold">
                                          <p:stCondLst>
                                            <p:cond delay="0"/>
                                          </p:stCondLst>
                                        </p:cTn>
                                        <p:tgtEl>
                                          <p:spTgt spid="45"/>
                                        </p:tgtEl>
                                        <p:attrNameLst>
                                          <p:attrName>style.visibility</p:attrName>
                                        </p:attrNameLst>
                                      </p:cBhvr>
                                      <p:to>
                                        <p:strVal val="visible"/>
                                      </p:to>
                                    </p:set>
                                    <p:animEffect transition="in" filter="barn(inVertical)">
                                      <p:cBhvr>
                                        <p:cTn id="34" dur="500"/>
                                        <p:tgtEl>
                                          <p:spTgt spid="45"/>
                                        </p:tgtEl>
                                      </p:cBhvr>
                                    </p:animEffect>
                                  </p:childTnLst>
                                </p:cTn>
                              </p:par>
                              <p:par>
                                <p:cTn id="35" presetID="16" presetClass="entr" presetSubtype="21" dur="500" fill="hold" grpId="0" nodeType="withEffect">
                                  <p:stCondLst>
                                    <p:cond delay="0"/>
                                  </p:stCondLst>
                                  <p:childTnLst>
                                    <p:set>
                                      <p:cBhvr>
                                        <p:cTn id="36" dur="1" fill="hold">
                                          <p:stCondLst>
                                            <p:cond delay="0"/>
                                          </p:stCondLst>
                                        </p:cTn>
                                        <p:tgtEl>
                                          <p:spTgt spid="43"/>
                                        </p:tgtEl>
                                        <p:attrNameLst>
                                          <p:attrName>style.visibility</p:attrName>
                                        </p:attrNameLst>
                                      </p:cBhvr>
                                      <p:to>
                                        <p:strVal val="visible"/>
                                      </p:to>
                                    </p:set>
                                    <p:animEffect transition="in" filter="barn(inVertical)">
                                      <p:cBhvr>
                                        <p:cTn id="37" dur="500"/>
                                        <p:tgtEl>
                                          <p:spTgt spid="43"/>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42" presetClass="entr" presetSubtype="0" dur="1000" fill="hold" grpId="0" nodeType="clickEffect">
                                  <p:stCondLst>
                                    <p:cond delay="0"/>
                                  </p:stCondLst>
                                  <p:childTnLst>
                                    <p:set>
                                      <p:cBhvr>
                                        <p:cTn id="41" dur="1" fill="hold">
                                          <p:stCondLst>
                                            <p:cond delay="0"/>
                                          </p:stCondLst>
                                        </p:cTn>
                                        <p:tgtEl>
                                          <p:spTgt spid="44"/>
                                        </p:tgtEl>
                                        <p:attrNameLst>
                                          <p:attrName>style.visibility</p:attrName>
                                        </p:attrNameLst>
                                      </p:cBhvr>
                                      <p:to>
                                        <p:strVal val="visible"/>
                                      </p:to>
                                    </p:set>
                                    <p:animEffect transition="in" filter="fade">
                                      <p:cBhvr>
                                        <p:cTn id="42" dur="1000"/>
                                        <p:tgtEl>
                                          <p:spTgt spid="44"/>
                                        </p:tgtEl>
                                      </p:cBhvr>
                                    </p:animEffect>
                                    <p:anim calcmode="lin" valueType="num">
                                      <p:cBhvr>
                                        <p:cTn id="43" dur="1000" fill="hold"/>
                                        <p:tgtEl>
                                          <p:spTgt spid="44"/>
                                        </p:tgtEl>
                                        <p:attrNameLst>
                                          <p:attrName>ppt_x</p:attrName>
                                        </p:attrNameLst>
                                      </p:cBhvr>
                                      <p:tavLst>
                                        <p:tav tm="0">
                                          <p:val>
                                            <p:strVal val="#ppt_x"/>
                                          </p:val>
                                        </p:tav>
                                        <p:tav tm="100000">
                                          <p:val>
                                            <p:strVal val="#ppt_x"/>
                                          </p:val>
                                        </p:tav>
                                      </p:tavLst>
                                    </p:anim>
                                    <p:anim calcmode="lin" valueType="num">
                                      <p:cBhvr>
                                        <p:cTn id="44"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59" grpId="0"/>
      <p:bldP spid="40" grpId="0"/>
      <p:bldP spid="41" grpId="0"/>
      <p:bldP spid="43" grpId="0"/>
      <p:bldP spid="44" grpId="0"/>
      <p:bldP spid="4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5" name="TextBox 174"/>
          <p:cNvSpPr txBox="1"/>
          <p:nvPr/>
        </p:nvSpPr>
        <p:spPr>
          <a:xfrm>
            <a:off x="2915817" y="843558"/>
            <a:ext cx="324036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n-ea"/>
              </a:rPr>
              <a:t>出岭同谁出</a:t>
            </a:r>
            <a:r>
              <a:rPr lang="zh-CN" altLang="en-US" sz="2000" b="1" smtClean="0">
                <a:latin typeface="+mn-ea"/>
              </a:rPr>
              <a:t>？归</a:t>
            </a:r>
            <a:r>
              <a:rPr lang="zh-CN" altLang="en-US" sz="2000" b="1">
                <a:latin typeface="+mn-ea"/>
              </a:rPr>
              <a:t>乡如此归！</a:t>
            </a:r>
          </a:p>
        </p:txBody>
      </p:sp>
      <p:grpSp>
        <p:nvGrpSpPr>
          <p:cNvPr id="14" name="组合 13"/>
          <p:cNvGrpSpPr/>
          <p:nvPr/>
        </p:nvGrpSpPr>
        <p:grpSpPr>
          <a:xfrm>
            <a:off x="3491880" y="323508"/>
            <a:ext cx="1648008" cy="520050"/>
            <a:chOff x="115680" y="195485"/>
            <a:chExt cx="1648008" cy="520050"/>
          </a:xfrm>
        </p:grpSpPr>
        <p:pic>
          <p:nvPicPr>
            <p:cNvPr id="15" name="Picture 2" descr="G:\课件打包\课件背景\背影3.jpg"/>
            <p:cNvPicPr>
              <a:picLocks noChangeAspect="1" noChangeArrowheads="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诗文赏析</a:t>
              </a:r>
              <a:endParaRPr lang="zh-CN" altLang="en-US" sz="2400" b="1">
                <a:latin typeface="楷体" panose="02010609060101010101" pitchFamily="49" charset="-122"/>
                <a:ea typeface="楷体" panose="02010609060101010101" pitchFamily="49" charset="-122"/>
              </a:endParaRPr>
            </a:p>
          </p:txBody>
        </p:sp>
      </p:grpSp>
      <p:cxnSp>
        <p:nvCxnSpPr>
          <p:cNvPr id="3" name="直接连接符 2"/>
          <p:cNvCxnSpPr/>
          <p:nvPr/>
        </p:nvCxnSpPr>
        <p:spPr>
          <a:xfrm>
            <a:off x="2843808" y="1209695"/>
            <a:ext cx="316835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187624" y="1347614"/>
            <a:ext cx="432048" cy="369332"/>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译</a:t>
            </a:r>
            <a:endParaRPr lang="zh-CN" altLang="en-US" b="1"/>
          </a:p>
        </p:txBody>
      </p:sp>
      <p:sp>
        <p:nvSpPr>
          <p:cNvPr id="18" name="TextBox 17"/>
          <p:cNvSpPr txBox="1"/>
          <p:nvPr/>
        </p:nvSpPr>
        <p:spPr>
          <a:xfrm>
            <a:off x="1691680" y="1307544"/>
            <a:ext cx="6629076"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0000"/>
                </a:solidFill>
                <a:latin typeface="楷体" panose="02010609060101010101" pitchFamily="49" charset="-122"/>
                <a:ea typeface="楷体" panose="02010609060101010101" pitchFamily="49" charset="-122"/>
              </a:rPr>
              <a:t>想到去南岭时有哪些同伴，回到家乡却身为俘囚。</a:t>
            </a:r>
          </a:p>
        </p:txBody>
      </p:sp>
      <p:sp>
        <p:nvSpPr>
          <p:cNvPr id="20" name="TextBox 19"/>
          <p:cNvSpPr txBox="1"/>
          <p:nvPr/>
        </p:nvSpPr>
        <p:spPr>
          <a:xfrm>
            <a:off x="1043608" y="2095318"/>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内容理解</a:t>
            </a:r>
            <a:endParaRPr lang="zh-CN" altLang="en-US" b="1"/>
          </a:p>
        </p:txBody>
      </p:sp>
      <p:sp>
        <p:nvSpPr>
          <p:cNvPr id="59" name="TextBox 58"/>
          <p:cNvSpPr txBox="1"/>
          <p:nvPr/>
        </p:nvSpPr>
        <p:spPr>
          <a:xfrm>
            <a:off x="1921738" y="2018333"/>
            <a:ext cx="6399017"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以拘囚身份途径故乡，无颜见家乡父老，不如战死沙场，悲苦之情跃然纸上。</a:t>
            </a:r>
            <a:endParaRPr lang="en-US" altLang="zh-CN" sz="2200" b="1">
              <a:latin typeface="楷体" panose="02010609060101010101" pitchFamily="49" charset="-122"/>
              <a:ea typeface="楷体" panose="02010609060101010101" pitchFamily="49" charset="-122"/>
            </a:endParaRPr>
          </a:p>
        </p:txBody>
      </p:sp>
      <p:sp>
        <p:nvSpPr>
          <p:cNvPr id="21" name="TextBox 20"/>
          <p:cNvSpPr txBox="1"/>
          <p:nvPr/>
        </p:nvSpPr>
        <p:spPr>
          <a:xfrm>
            <a:off x="1052319" y="3237826"/>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句式炼字</a:t>
            </a:r>
            <a:endParaRPr lang="zh-CN" altLang="en-US" b="1"/>
          </a:p>
        </p:txBody>
      </p:sp>
      <p:grpSp>
        <p:nvGrpSpPr>
          <p:cNvPr id="24" name="组合 23"/>
          <p:cNvGrpSpPr/>
          <p:nvPr/>
        </p:nvGrpSpPr>
        <p:grpSpPr>
          <a:xfrm>
            <a:off x="2267744" y="3835087"/>
            <a:ext cx="495345" cy="495345"/>
            <a:chOff x="6219473" y="416553"/>
            <a:chExt cx="495345" cy="495345"/>
          </a:xfrm>
        </p:grpSpPr>
        <p:grpSp>
          <p:nvGrpSpPr>
            <p:cNvPr id="33" name="组合 32"/>
            <p:cNvGrpSpPr/>
            <p:nvPr/>
          </p:nvGrpSpPr>
          <p:grpSpPr>
            <a:xfrm>
              <a:off x="6219473" y="416553"/>
              <a:ext cx="495345" cy="495345"/>
              <a:chOff x="1043608" y="1203598"/>
              <a:chExt cx="576064" cy="576064"/>
            </a:xfrm>
          </p:grpSpPr>
          <p:sp>
            <p:nvSpPr>
              <p:cNvPr id="35" name="矩形 34"/>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cxnSp>
            <p:nvCxnSpPr>
              <p:cNvPr id="36" name="直接连接符 35"/>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8" name="直接连接符 37"/>
              <p:cNvCxnSpPr>
                <a:stCxn id="35" idx="0"/>
                <a:endCxn id="35"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9" name="直接连接符 38"/>
              <p:cNvCxnSpPr>
                <a:stCxn id="35" idx="1"/>
                <a:endCxn id="35"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34" name="TextBox 33"/>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latin typeface="楷体" panose="02010609060101010101" pitchFamily="49" charset="-122"/>
                  <a:ea typeface="楷体" panose="02010609060101010101" pitchFamily="49" charset="-122"/>
                </a:rPr>
                <a:t>出</a:t>
              </a:r>
              <a:endParaRPr lang="zh-CN" altLang="en-US" sz="3200">
                <a:latin typeface="楷体" panose="02010609060101010101" pitchFamily="49" charset="-122"/>
                <a:ea typeface="楷体" panose="02010609060101010101" pitchFamily="49" charset="-122"/>
              </a:endParaRPr>
            </a:p>
          </p:txBody>
        </p:sp>
      </p:grpSp>
      <p:sp>
        <p:nvSpPr>
          <p:cNvPr id="43" name="TextBox 42"/>
          <p:cNvSpPr txBox="1"/>
          <p:nvPr/>
        </p:nvSpPr>
        <p:spPr>
          <a:xfrm>
            <a:off x="2123728" y="2867954"/>
            <a:ext cx="6264696"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上句是说</a:t>
            </a:r>
            <a:r>
              <a:rPr lang="zh-CN" altLang="en-US" sz="2200" b="1" u="sng">
                <a:solidFill>
                  <a:srgbClr val="FF0000"/>
                </a:solidFill>
                <a:latin typeface="楷体" panose="02010609060101010101" pitchFamily="49" charset="-122"/>
                <a:ea typeface="楷体" panose="02010609060101010101" pitchFamily="49" charset="-122"/>
              </a:rPr>
              <a:t>行程的孤单</a:t>
            </a:r>
            <a:r>
              <a:rPr lang="zh-CN" altLang="en-US" sz="2200" b="1">
                <a:latin typeface="楷体" panose="02010609060101010101" pitchFamily="49" charset="-122"/>
                <a:ea typeface="楷体" panose="02010609060101010101" pitchFamily="49" charset="-122"/>
              </a:rPr>
              <a:t>，而用</a:t>
            </a:r>
            <a:r>
              <a:rPr lang="zh-CN" altLang="en-US" sz="2200" b="1" u="sng">
                <a:solidFill>
                  <a:srgbClr val="FF0000"/>
                </a:solidFill>
                <a:latin typeface="楷体" panose="02010609060101010101" pitchFamily="49" charset="-122"/>
                <a:ea typeface="楷体" panose="02010609060101010101" pitchFamily="49" charset="-122"/>
              </a:rPr>
              <a:t>问话</a:t>
            </a:r>
            <a:r>
              <a:rPr lang="zh-CN" altLang="en-US" sz="2200" b="1">
                <a:latin typeface="楷体" panose="02010609060101010101" pitchFamily="49" charset="-122"/>
                <a:ea typeface="楷体" panose="02010609060101010101" pitchFamily="49" charset="-122"/>
              </a:rPr>
              <a:t>的语气写出，显得分外沉痛。</a:t>
            </a:r>
            <a:endParaRPr lang="en-US" altLang="zh-CN" sz="2200" b="1">
              <a:latin typeface="楷体" panose="02010609060101010101" pitchFamily="49" charset="-122"/>
              <a:ea typeface="楷体" panose="02010609060101010101" pitchFamily="49" charset="-122"/>
            </a:endParaRPr>
          </a:p>
        </p:txBody>
      </p:sp>
      <p:sp>
        <p:nvSpPr>
          <p:cNvPr id="44" name="TextBox 43"/>
          <p:cNvSpPr txBox="1"/>
          <p:nvPr/>
        </p:nvSpPr>
        <p:spPr>
          <a:xfrm>
            <a:off x="3491878" y="3674517"/>
            <a:ext cx="4680521"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两“出”字和两“归”字的重复对照，更使得声情激荡起来。</a:t>
            </a:r>
            <a:endParaRPr lang="en-US" altLang="zh-CN" sz="2200" b="1">
              <a:latin typeface="楷体" panose="02010609060101010101" pitchFamily="49" charset="-122"/>
              <a:ea typeface="楷体" panose="02010609060101010101" pitchFamily="49" charset="-122"/>
            </a:endParaRPr>
          </a:p>
        </p:txBody>
      </p:sp>
      <p:sp>
        <p:nvSpPr>
          <p:cNvPr id="45" name="左大括号 44"/>
          <p:cNvSpPr/>
          <p:nvPr/>
        </p:nvSpPr>
        <p:spPr>
          <a:xfrm>
            <a:off x="1921738" y="3083398"/>
            <a:ext cx="135382" cy="1000520"/>
          </a:xfrm>
          <a:prstGeom prst="leftBrace">
            <a:avLst>
              <a:gd name="adj1" fmla="val 46813"/>
              <a:gd name="adj2" fmla="val 50000"/>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grpSp>
        <p:nvGrpSpPr>
          <p:cNvPr id="26" name="组合 25"/>
          <p:cNvGrpSpPr/>
          <p:nvPr/>
        </p:nvGrpSpPr>
        <p:grpSpPr>
          <a:xfrm>
            <a:off x="2875143" y="3832185"/>
            <a:ext cx="495345" cy="495345"/>
            <a:chOff x="6219473" y="416553"/>
            <a:chExt cx="495345" cy="495345"/>
          </a:xfrm>
        </p:grpSpPr>
        <p:grpSp>
          <p:nvGrpSpPr>
            <p:cNvPr id="27" name="组合 26"/>
            <p:cNvGrpSpPr/>
            <p:nvPr/>
          </p:nvGrpSpPr>
          <p:grpSpPr>
            <a:xfrm>
              <a:off x="6219473" y="416553"/>
              <a:ext cx="495345" cy="495345"/>
              <a:chOff x="1043608" y="1203598"/>
              <a:chExt cx="576064" cy="576064"/>
            </a:xfrm>
          </p:grpSpPr>
          <p:sp>
            <p:nvSpPr>
              <p:cNvPr id="29" name="矩形 28"/>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cxnSp>
            <p:nvCxnSpPr>
              <p:cNvPr id="30" name="直接连接符 29"/>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a:stCxn id="29" idx="0"/>
                <a:endCxn id="29"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2" name="直接连接符 41"/>
              <p:cNvCxnSpPr>
                <a:stCxn id="29" idx="1"/>
                <a:endCxn id="29"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28" name="TextBox 27"/>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latin typeface="楷体" panose="02010609060101010101" pitchFamily="49" charset="-122"/>
                  <a:ea typeface="楷体" panose="02010609060101010101" pitchFamily="49" charset="-122"/>
                </a:rPr>
                <a:t>归</a:t>
              </a:r>
              <a:endParaRPr lang="zh-CN" altLang="en-US" sz="3200">
                <a:latin typeface="楷体" panose="02010609060101010101" pitchFamily="49" charset="-122"/>
                <a:ea typeface="楷体" panose="02010609060101010101" pitchFamily="49"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59"/>
                                        </p:tgtEl>
                                        <p:attrNameLst>
                                          <p:attrName>style.visibility</p:attrName>
                                        </p:attrNameLst>
                                      </p:cBhvr>
                                      <p:to>
                                        <p:strVal val="visible"/>
                                      </p:to>
                                    </p:set>
                                    <p:animEffect transition="in" filter="fade">
                                      <p:cBhvr>
                                        <p:cTn id="14" dur="1000"/>
                                        <p:tgtEl>
                                          <p:spTgt spid="59"/>
                                        </p:tgtEl>
                                      </p:cBhvr>
                                    </p:animEffect>
                                    <p:anim calcmode="lin" valueType="num">
                                      <p:cBhvr>
                                        <p:cTn id="15" dur="1000" fill="hold"/>
                                        <p:tgtEl>
                                          <p:spTgt spid="59"/>
                                        </p:tgtEl>
                                        <p:attrNameLst>
                                          <p:attrName>ppt_x</p:attrName>
                                        </p:attrNameLst>
                                      </p:cBhvr>
                                      <p:tavLst>
                                        <p:tav tm="0">
                                          <p:val>
                                            <p:strVal val="#ppt_x"/>
                                          </p:val>
                                        </p:tav>
                                        <p:tav tm="100000">
                                          <p:val>
                                            <p:strVal val="#ppt_x"/>
                                          </p:val>
                                        </p:tav>
                                      </p:tavLst>
                                    </p:anim>
                                    <p:anim calcmode="lin" valueType="num">
                                      <p:cBhvr>
                                        <p:cTn id="16" dur="1000" fill="hold"/>
                                        <p:tgtEl>
                                          <p:spTgt spid="59"/>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16" presetClass="entr" presetSubtype="21" dur="500" fill="hold" grpId="0" nodeType="click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barn(inVertical)">
                                      <p:cBhvr>
                                        <p:cTn id="21" dur="500"/>
                                        <p:tgtEl>
                                          <p:spTgt spid="45"/>
                                        </p:tgtEl>
                                      </p:cBhvr>
                                    </p:animEffect>
                                  </p:childTnLst>
                                </p:cTn>
                              </p:par>
                              <p:par>
                                <p:cTn id="22" presetID="16" presetClass="entr" presetSubtype="21" dur="500" fill="hold" grpId="0" nodeType="withEffect">
                                  <p:stCondLst>
                                    <p:cond delay="0"/>
                                  </p:stCondLst>
                                  <p:childTnLst>
                                    <p:set>
                                      <p:cBhvr>
                                        <p:cTn id="23" dur="1" fill="hold">
                                          <p:stCondLst>
                                            <p:cond delay="0"/>
                                          </p:stCondLst>
                                        </p:cTn>
                                        <p:tgtEl>
                                          <p:spTgt spid="43"/>
                                        </p:tgtEl>
                                        <p:attrNameLst>
                                          <p:attrName>style.visibility</p:attrName>
                                        </p:attrNameLst>
                                      </p:cBhvr>
                                      <p:to>
                                        <p:strVal val="visible"/>
                                      </p:to>
                                    </p:set>
                                    <p:animEffect transition="in" filter="barn(inVertical)">
                                      <p:cBhvr>
                                        <p:cTn id="24" dur="500"/>
                                        <p:tgtEl>
                                          <p:spTgt spid="43"/>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16" presetClass="entr" presetSubtype="21" dur="500" fill="hold" nodeType="click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barn(inVertical)">
                                      <p:cBhvr>
                                        <p:cTn id="29" dur="500"/>
                                        <p:tgtEl>
                                          <p:spTgt spid="24"/>
                                        </p:tgtEl>
                                      </p:cBhvr>
                                    </p:animEffect>
                                  </p:childTnLst>
                                </p:cTn>
                              </p:par>
                              <p:par>
                                <p:cTn id="30" presetID="16" presetClass="entr" presetSubtype="21" dur="500" fill="hold" nodeType="withEffect">
                                  <p:stCondLst>
                                    <p:cond delay="0"/>
                                  </p:stCondLst>
                                  <p:childTnLst>
                                    <p:set>
                                      <p:cBhvr>
                                        <p:cTn id="31" dur="1" fill="hold">
                                          <p:stCondLst>
                                            <p:cond delay="0"/>
                                          </p:stCondLst>
                                        </p:cTn>
                                        <p:tgtEl>
                                          <p:spTgt spid="26"/>
                                        </p:tgtEl>
                                        <p:attrNameLst>
                                          <p:attrName>style.visibility</p:attrName>
                                        </p:attrNameLst>
                                      </p:cBhvr>
                                      <p:to>
                                        <p:strVal val="visible"/>
                                      </p:to>
                                    </p:set>
                                    <p:animEffect transition="in" filter="barn(inVertical)">
                                      <p:cBhvr>
                                        <p:cTn id="32" dur="500"/>
                                        <p:tgtEl>
                                          <p:spTgt spid="2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42" presetClass="entr" presetSubtype="0" dur="1000" fill="hold" grpId="0" nodeType="clickEffect">
                                  <p:stCondLst>
                                    <p:cond delay="0"/>
                                  </p:stCondLst>
                                  <p:childTnLst>
                                    <p:set>
                                      <p:cBhvr>
                                        <p:cTn id="36" dur="1" fill="hold">
                                          <p:stCondLst>
                                            <p:cond delay="0"/>
                                          </p:stCondLst>
                                        </p:cTn>
                                        <p:tgtEl>
                                          <p:spTgt spid="44"/>
                                        </p:tgtEl>
                                        <p:attrNameLst>
                                          <p:attrName>style.visibility</p:attrName>
                                        </p:attrNameLst>
                                      </p:cBhvr>
                                      <p:to>
                                        <p:strVal val="visible"/>
                                      </p:to>
                                    </p:set>
                                    <p:animEffect transition="in" filter="fade">
                                      <p:cBhvr>
                                        <p:cTn id="37" dur="1000"/>
                                        <p:tgtEl>
                                          <p:spTgt spid="44"/>
                                        </p:tgtEl>
                                      </p:cBhvr>
                                    </p:animEffect>
                                    <p:anim calcmode="lin" valueType="num">
                                      <p:cBhvr>
                                        <p:cTn id="38" dur="1000" fill="hold"/>
                                        <p:tgtEl>
                                          <p:spTgt spid="44"/>
                                        </p:tgtEl>
                                        <p:attrNameLst>
                                          <p:attrName>ppt_x</p:attrName>
                                        </p:attrNameLst>
                                      </p:cBhvr>
                                      <p:tavLst>
                                        <p:tav tm="0">
                                          <p:val>
                                            <p:strVal val="#ppt_x"/>
                                          </p:val>
                                        </p:tav>
                                        <p:tav tm="100000">
                                          <p:val>
                                            <p:strVal val="#ppt_x"/>
                                          </p:val>
                                        </p:tav>
                                      </p:tavLst>
                                    </p:anim>
                                    <p:anim calcmode="lin" valueType="num">
                                      <p:cBhvr>
                                        <p:cTn id="39"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59" grpId="0"/>
      <p:bldP spid="43" grpId="0"/>
      <p:bldP spid="44" grpId="0"/>
      <p:bldP spid="4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5" name="TextBox 174"/>
          <p:cNvSpPr txBox="1"/>
          <p:nvPr/>
        </p:nvSpPr>
        <p:spPr>
          <a:xfrm>
            <a:off x="2915817" y="843558"/>
            <a:ext cx="324036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n-ea"/>
              </a:rPr>
              <a:t>山河千古在</a:t>
            </a:r>
            <a:r>
              <a:rPr lang="zh-CN" altLang="en-US" sz="2000" b="1" smtClean="0">
                <a:latin typeface="+mn-ea"/>
              </a:rPr>
              <a:t>，城郭</a:t>
            </a:r>
            <a:r>
              <a:rPr lang="zh-CN" altLang="en-US" sz="2000" b="1">
                <a:latin typeface="+mn-ea"/>
              </a:rPr>
              <a:t>一时非。</a:t>
            </a:r>
          </a:p>
        </p:txBody>
      </p:sp>
      <p:grpSp>
        <p:nvGrpSpPr>
          <p:cNvPr id="14" name="组合 13"/>
          <p:cNvGrpSpPr/>
          <p:nvPr/>
        </p:nvGrpSpPr>
        <p:grpSpPr>
          <a:xfrm>
            <a:off x="3491880" y="323508"/>
            <a:ext cx="1648008" cy="520050"/>
            <a:chOff x="115680" y="195485"/>
            <a:chExt cx="1648008" cy="520050"/>
          </a:xfrm>
        </p:grpSpPr>
        <p:pic>
          <p:nvPicPr>
            <p:cNvPr id="15" name="Picture 2" descr="G:\课件打包\课件背景\背影3.jpg"/>
            <p:cNvPicPr>
              <a:picLocks noChangeAspect="1" noChangeArrowheads="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诗文赏析</a:t>
              </a:r>
              <a:endParaRPr lang="zh-CN" altLang="en-US" sz="2400" b="1">
                <a:latin typeface="楷体" panose="02010609060101010101" pitchFamily="49" charset="-122"/>
                <a:ea typeface="楷体" panose="02010609060101010101" pitchFamily="49" charset="-122"/>
              </a:endParaRPr>
            </a:p>
          </p:txBody>
        </p:sp>
      </p:grpSp>
      <p:cxnSp>
        <p:nvCxnSpPr>
          <p:cNvPr id="3" name="直接连接符 2"/>
          <p:cNvCxnSpPr/>
          <p:nvPr/>
        </p:nvCxnSpPr>
        <p:spPr>
          <a:xfrm>
            <a:off x="2843808" y="1209695"/>
            <a:ext cx="316835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187624" y="1347614"/>
            <a:ext cx="432048" cy="369332"/>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译</a:t>
            </a:r>
            <a:endParaRPr lang="zh-CN" altLang="en-US" b="1"/>
          </a:p>
        </p:txBody>
      </p:sp>
      <p:sp>
        <p:nvSpPr>
          <p:cNvPr id="18" name="TextBox 17"/>
          <p:cNvSpPr txBox="1"/>
          <p:nvPr/>
        </p:nvSpPr>
        <p:spPr>
          <a:xfrm>
            <a:off x="1691680" y="1307544"/>
            <a:ext cx="6629076"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0000"/>
                </a:solidFill>
                <a:latin typeface="楷体" panose="02010609060101010101" pitchFamily="49" charset="-122"/>
                <a:ea typeface="楷体" panose="02010609060101010101" pitchFamily="49" charset="-122"/>
              </a:rPr>
              <a:t>祖国的河山千年万世永存，城郭只是暂时落入敌手。</a:t>
            </a:r>
          </a:p>
        </p:txBody>
      </p:sp>
      <p:sp>
        <p:nvSpPr>
          <p:cNvPr id="21" name="TextBox 20"/>
          <p:cNvSpPr txBox="1"/>
          <p:nvPr/>
        </p:nvSpPr>
        <p:spPr>
          <a:xfrm>
            <a:off x="1052319" y="2717507"/>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典故角度</a:t>
            </a:r>
            <a:endParaRPr lang="zh-CN" altLang="en-US" b="1"/>
          </a:p>
        </p:txBody>
      </p:sp>
      <p:sp>
        <p:nvSpPr>
          <p:cNvPr id="43" name="TextBox 42"/>
          <p:cNvSpPr txBox="1"/>
          <p:nvPr/>
        </p:nvSpPr>
        <p:spPr>
          <a:xfrm>
            <a:off x="2123728" y="1779662"/>
            <a:ext cx="6264696" cy="1446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上句化用杜甫</a:t>
            </a:r>
            <a:r>
              <a:rPr lang="en-US" altLang="zh-CN" sz="2200" b="1">
                <a:latin typeface="楷体" panose="02010609060101010101" pitchFamily="49" charset="-122"/>
                <a:ea typeface="楷体" panose="02010609060101010101" pitchFamily="49" charset="-122"/>
              </a:rPr>
              <a:t>《</a:t>
            </a:r>
            <a:r>
              <a:rPr lang="zh-CN" altLang="en-US" sz="2200" b="1">
                <a:latin typeface="楷体" panose="02010609060101010101" pitchFamily="49" charset="-122"/>
                <a:ea typeface="楷体" panose="02010609060101010101" pitchFamily="49" charset="-122"/>
              </a:rPr>
              <a:t>春望</a:t>
            </a:r>
            <a:r>
              <a:rPr lang="en-US" altLang="zh-CN" sz="2200" b="1">
                <a:latin typeface="楷体" panose="02010609060101010101" pitchFamily="49" charset="-122"/>
                <a:ea typeface="楷体" panose="02010609060101010101" pitchFamily="49" charset="-122"/>
              </a:rPr>
              <a:t>》“</a:t>
            </a:r>
            <a:r>
              <a:rPr lang="zh-CN" altLang="en-US" sz="2200" b="1" u="sng">
                <a:solidFill>
                  <a:srgbClr val="FF0000"/>
                </a:solidFill>
                <a:latin typeface="楷体" panose="02010609060101010101" pitchFamily="49" charset="-122"/>
                <a:ea typeface="楷体" panose="02010609060101010101" pitchFamily="49" charset="-122"/>
              </a:rPr>
              <a:t>国破山河在</a:t>
            </a:r>
            <a:r>
              <a:rPr lang="zh-CN" altLang="en-US" sz="2200" b="1">
                <a:latin typeface="楷体" panose="02010609060101010101" pitchFamily="49" charset="-122"/>
                <a:ea typeface="楷体" panose="02010609060101010101" pitchFamily="49" charset="-122"/>
              </a:rPr>
              <a:t>”名句。而说</a:t>
            </a:r>
            <a:r>
              <a:rPr lang="zh-CN" altLang="en-US" sz="2200" b="1" smtClean="0">
                <a:latin typeface="楷体" panose="02010609060101010101" pitchFamily="49" charset="-122"/>
                <a:ea typeface="楷体" panose="02010609060101010101" pitchFamily="49" charset="-122"/>
              </a:rPr>
              <a:t>“</a:t>
            </a:r>
            <a:r>
              <a:rPr lang="zh-CN" altLang="en-US" sz="2200" b="1" u="sng" smtClean="0">
                <a:solidFill>
                  <a:srgbClr val="FF0000"/>
                </a:solidFill>
                <a:latin typeface="楷体" panose="02010609060101010101" pitchFamily="49" charset="-122"/>
                <a:ea typeface="楷体" panose="02010609060101010101" pitchFamily="49" charset="-122"/>
              </a:rPr>
              <a:t>山河千古在</a:t>
            </a:r>
            <a:r>
              <a:rPr lang="zh-CN" altLang="en-US" sz="2200" b="1" smtClean="0">
                <a:latin typeface="楷体" panose="02010609060101010101" pitchFamily="49" charset="-122"/>
                <a:ea typeface="楷体" panose="02010609060101010101" pitchFamily="49" charset="-122"/>
              </a:rPr>
              <a:t>”。意思</a:t>
            </a:r>
            <a:r>
              <a:rPr lang="zh-CN" altLang="en-US" sz="2200" b="1">
                <a:latin typeface="楷体" panose="02010609060101010101" pitchFamily="49" charset="-122"/>
                <a:ea typeface="楷体" panose="02010609060101010101" pitchFamily="49" charset="-122"/>
              </a:rPr>
              <a:t>是说，</a:t>
            </a:r>
            <a:r>
              <a:rPr lang="zh-CN" altLang="en-US" sz="2200" b="1" u="sng">
                <a:latin typeface="楷体" panose="02010609060101010101" pitchFamily="49" charset="-122"/>
                <a:ea typeface="楷体" panose="02010609060101010101" pitchFamily="49" charset="-122"/>
              </a:rPr>
              <a:t>宋朝的山河是永远存在的</a:t>
            </a:r>
            <a:r>
              <a:rPr lang="zh-CN" altLang="en-US" sz="2200" b="1">
                <a:latin typeface="楷体" panose="02010609060101010101" pitchFamily="49" charset="-122"/>
                <a:ea typeface="楷体" panose="02010609060101010101" pitchFamily="49" charset="-122"/>
              </a:rPr>
              <a:t>，</a:t>
            </a:r>
            <a:r>
              <a:rPr lang="zh-CN" altLang="en-US" sz="2200" b="1" u="sng">
                <a:latin typeface="楷体" panose="02010609060101010101" pitchFamily="49" charset="-122"/>
                <a:ea typeface="楷体" panose="02010609060101010101" pitchFamily="49" charset="-122"/>
              </a:rPr>
              <a:t>不会被元朝永远占领</a:t>
            </a:r>
            <a:r>
              <a:rPr lang="zh-CN" altLang="en-US" sz="2200" b="1">
                <a:latin typeface="楷体" panose="02010609060101010101" pitchFamily="49" charset="-122"/>
                <a:ea typeface="楷体" panose="02010609060101010101" pitchFamily="49" charset="-122"/>
              </a:rPr>
              <a:t>，言外之意是</a:t>
            </a:r>
            <a:r>
              <a:rPr lang="zh-CN" altLang="en-US" sz="2200" b="1" u="sng">
                <a:latin typeface="楷体" panose="02010609060101010101" pitchFamily="49" charset="-122"/>
                <a:ea typeface="楷体" panose="02010609060101010101" pitchFamily="49" charset="-122"/>
              </a:rPr>
              <a:t>宋朝还会复兴</a:t>
            </a:r>
            <a:r>
              <a:rPr lang="zh-CN" altLang="en-US" sz="2200" b="1">
                <a:latin typeface="楷体" panose="02010609060101010101" pitchFamily="49" charset="-122"/>
                <a:ea typeface="楷体" panose="02010609060101010101" pitchFamily="49" charset="-122"/>
              </a:rPr>
              <a:t>，</a:t>
            </a:r>
            <a:r>
              <a:rPr lang="zh-CN" altLang="en-US" sz="2200" b="1" u="sng">
                <a:latin typeface="楷体" panose="02010609060101010101" pitchFamily="49" charset="-122"/>
                <a:ea typeface="楷体" panose="02010609060101010101" pitchFamily="49" charset="-122"/>
              </a:rPr>
              <a:t>山河有重光之日</a:t>
            </a:r>
            <a:r>
              <a:rPr lang="zh-CN" altLang="en-US" sz="2200" b="1">
                <a:latin typeface="楷体" panose="02010609060101010101" pitchFamily="49" charset="-122"/>
                <a:ea typeface="楷体" panose="02010609060101010101" pitchFamily="49" charset="-122"/>
              </a:rPr>
              <a:t>。</a:t>
            </a:r>
            <a:endParaRPr lang="en-US" altLang="zh-CN" sz="2200" b="1">
              <a:latin typeface="楷体" panose="02010609060101010101" pitchFamily="49" charset="-122"/>
              <a:ea typeface="楷体" panose="02010609060101010101" pitchFamily="49" charset="-122"/>
            </a:endParaRPr>
          </a:p>
        </p:txBody>
      </p:sp>
      <p:sp>
        <p:nvSpPr>
          <p:cNvPr id="45" name="左大括号 44"/>
          <p:cNvSpPr/>
          <p:nvPr/>
        </p:nvSpPr>
        <p:spPr>
          <a:xfrm>
            <a:off x="1921738" y="2067694"/>
            <a:ext cx="135382" cy="2232248"/>
          </a:xfrm>
          <a:prstGeom prst="leftBrace">
            <a:avLst>
              <a:gd name="adj1" fmla="val 46813"/>
              <a:gd name="adj2" fmla="val 50000"/>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40" name="TextBox 39"/>
          <p:cNvSpPr txBox="1"/>
          <p:nvPr/>
        </p:nvSpPr>
        <p:spPr>
          <a:xfrm>
            <a:off x="2143766" y="3291830"/>
            <a:ext cx="6264696" cy="1446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下句是化用丁令威化鹤歌中“</a:t>
            </a:r>
            <a:r>
              <a:rPr lang="zh-CN" altLang="en-US" sz="2200" b="1" u="sng">
                <a:solidFill>
                  <a:srgbClr val="FF0000"/>
                </a:solidFill>
                <a:latin typeface="楷体" panose="02010609060101010101" pitchFamily="49" charset="-122"/>
                <a:ea typeface="楷体" panose="02010609060101010101" pitchFamily="49" charset="-122"/>
              </a:rPr>
              <a:t>城郭犹是人民非</a:t>
            </a:r>
            <a:r>
              <a:rPr lang="zh-CN" altLang="en-US" sz="2200" b="1">
                <a:latin typeface="楷体" panose="02010609060101010101" pitchFamily="49" charset="-122"/>
                <a:ea typeface="楷体" panose="02010609060101010101" pitchFamily="49" charset="-122"/>
              </a:rPr>
              <a:t>”句意，是说“</a:t>
            </a:r>
            <a:r>
              <a:rPr lang="zh-CN" altLang="en-US" sz="2200" b="1" u="sng">
                <a:solidFill>
                  <a:srgbClr val="FF0000"/>
                </a:solidFill>
                <a:latin typeface="楷体" panose="02010609060101010101" pitchFamily="49" charset="-122"/>
                <a:ea typeface="楷体" panose="02010609060101010101" pitchFamily="49" charset="-122"/>
              </a:rPr>
              <a:t>城郭之非</a:t>
            </a:r>
            <a:r>
              <a:rPr lang="zh-CN" altLang="en-US" sz="2200" b="1">
                <a:latin typeface="楷体" panose="02010609060101010101" pitchFamily="49" charset="-122"/>
                <a:ea typeface="楷体" panose="02010609060101010101" pitchFamily="49" charset="-122"/>
              </a:rPr>
              <a:t>”只是暂时的，也就是说，宋朝人民还要</a:t>
            </a:r>
            <a:r>
              <a:rPr lang="zh-CN" altLang="en-US" sz="2200" b="1" u="sng">
                <a:latin typeface="楷体" panose="02010609060101010101" pitchFamily="49" charset="-122"/>
                <a:ea typeface="楷体" panose="02010609060101010101" pitchFamily="49" charset="-122"/>
              </a:rPr>
              <a:t>继续反抗</a:t>
            </a:r>
            <a:r>
              <a:rPr lang="zh-CN" altLang="en-US" sz="2200" b="1">
                <a:latin typeface="楷体" panose="02010609060101010101" pitchFamily="49" charset="-122"/>
                <a:ea typeface="楷体" panose="02010609060101010101" pitchFamily="49" charset="-122"/>
              </a:rPr>
              <a:t>，</a:t>
            </a:r>
            <a:r>
              <a:rPr lang="zh-CN" altLang="en-US" sz="2200" b="1" u="sng">
                <a:latin typeface="楷体" panose="02010609060101010101" pitchFamily="49" charset="-122"/>
                <a:ea typeface="楷体" panose="02010609060101010101" pitchFamily="49" charset="-122"/>
              </a:rPr>
              <a:t>继续斗争</a:t>
            </a:r>
            <a:r>
              <a:rPr lang="zh-CN" altLang="en-US" sz="2200" b="1">
                <a:latin typeface="楷体" panose="02010609060101010101" pitchFamily="49" charset="-122"/>
                <a:ea typeface="楷体" panose="02010609060101010101" pitchFamily="49" charset="-122"/>
              </a:rPr>
              <a:t>，</a:t>
            </a:r>
            <a:r>
              <a:rPr lang="zh-CN" altLang="en-US" sz="2200" b="1" u="sng">
                <a:latin typeface="楷体" panose="02010609060101010101" pitchFamily="49" charset="-122"/>
                <a:ea typeface="楷体" panose="02010609060101010101" pitchFamily="49" charset="-122"/>
              </a:rPr>
              <a:t>广大的城池不会被元朝永远占据</a:t>
            </a:r>
            <a:r>
              <a:rPr lang="zh-CN" altLang="en-US" sz="2200" b="1">
                <a:latin typeface="楷体" panose="02010609060101010101" pitchFamily="49" charset="-122"/>
                <a:ea typeface="楷体" panose="02010609060101010101" pitchFamily="49" charset="-122"/>
              </a:rPr>
              <a:t>。</a:t>
            </a:r>
            <a:endParaRPr lang="en-US" altLang="zh-CN" sz="2200" b="1">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grpId="0" nodeType="clickEffect">
                                  <p:stCondLst>
                                    <p:cond delay="0"/>
                                  </p:stCondLst>
                                  <p:childTnLst>
                                    <p:set>
                                      <p:cBhvr>
                                        <p:cTn id="13" dur="1" fill="hold">
                                          <p:stCondLst>
                                            <p:cond delay="0"/>
                                          </p:stCondLst>
                                        </p:cTn>
                                        <p:tgtEl>
                                          <p:spTgt spid="45"/>
                                        </p:tgtEl>
                                        <p:attrNameLst>
                                          <p:attrName>style.visibility</p:attrName>
                                        </p:attrNameLst>
                                      </p:cBhvr>
                                      <p:to>
                                        <p:strVal val="visible"/>
                                      </p:to>
                                    </p:set>
                                    <p:animEffect transition="in" filter="barn(inVertical)">
                                      <p:cBhvr>
                                        <p:cTn id="14" dur="500"/>
                                        <p:tgtEl>
                                          <p:spTgt spid="45"/>
                                        </p:tgtEl>
                                      </p:cBhvr>
                                    </p:animEffect>
                                  </p:childTnLst>
                                </p:cTn>
                              </p:par>
                              <p:par>
                                <p:cTn id="15" presetID="16" presetClass="entr" presetSubtype="21" dur="500" fill="hold" grpId="0" nodeType="withEffect">
                                  <p:stCondLst>
                                    <p:cond delay="0"/>
                                  </p:stCondLst>
                                  <p:childTnLst>
                                    <p:set>
                                      <p:cBhvr>
                                        <p:cTn id="16" dur="1" fill="hold">
                                          <p:stCondLst>
                                            <p:cond delay="0"/>
                                          </p:stCondLst>
                                        </p:cTn>
                                        <p:tgtEl>
                                          <p:spTgt spid="43"/>
                                        </p:tgtEl>
                                        <p:attrNameLst>
                                          <p:attrName>style.visibility</p:attrName>
                                        </p:attrNameLst>
                                      </p:cBhvr>
                                      <p:to>
                                        <p:strVal val="visible"/>
                                      </p:to>
                                    </p:set>
                                    <p:animEffect transition="in" filter="barn(inVertical)">
                                      <p:cBhvr>
                                        <p:cTn id="17" dur="500"/>
                                        <p:tgtEl>
                                          <p:spTgt spid="4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2" presetClass="entr" presetSubtype="0" dur="100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1000"/>
                                        <p:tgtEl>
                                          <p:spTgt spid="40"/>
                                        </p:tgtEl>
                                      </p:cBhvr>
                                    </p:animEffect>
                                    <p:anim calcmode="lin" valueType="num">
                                      <p:cBhvr>
                                        <p:cTn id="23" dur="1000" fill="hold"/>
                                        <p:tgtEl>
                                          <p:spTgt spid="40"/>
                                        </p:tgtEl>
                                        <p:attrNameLst>
                                          <p:attrName>ppt_x</p:attrName>
                                        </p:attrNameLst>
                                      </p:cBhvr>
                                      <p:tavLst>
                                        <p:tav tm="0">
                                          <p:val>
                                            <p:strVal val="#ppt_x"/>
                                          </p:val>
                                        </p:tav>
                                        <p:tav tm="100000">
                                          <p:val>
                                            <p:strVal val="#ppt_x"/>
                                          </p:val>
                                        </p:tav>
                                      </p:tavLst>
                                    </p:anim>
                                    <p:anim calcmode="lin" valueType="num">
                                      <p:cBhvr>
                                        <p:cTn id="24" dur="1000" fill="hold"/>
                                        <p:tgtEl>
                                          <p:spTgt spid="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43" grpId="0"/>
      <p:bldP spid="45" grpId="0"/>
      <p:bldP spid="40"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5" name="TextBox 174"/>
          <p:cNvSpPr txBox="1"/>
          <p:nvPr/>
        </p:nvSpPr>
        <p:spPr>
          <a:xfrm>
            <a:off x="2915817" y="843558"/>
            <a:ext cx="324036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n-ea"/>
              </a:rPr>
              <a:t>山河千古在</a:t>
            </a:r>
            <a:r>
              <a:rPr lang="zh-CN" altLang="en-US" sz="2000" b="1" smtClean="0">
                <a:latin typeface="+mn-ea"/>
              </a:rPr>
              <a:t>，城郭</a:t>
            </a:r>
            <a:r>
              <a:rPr lang="zh-CN" altLang="en-US" sz="2000" b="1">
                <a:latin typeface="+mn-ea"/>
              </a:rPr>
              <a:t>一时非。</a:t>
            </a:r>
          </a:p>
        </p:txBody>
      </p:sp>
      <p:grpSp>
        <p:nvGrpSpPr>
          <p:cNvPr id="14" name="组合 13"/>
          <p:cNvGrpSpPr/>
          <p:nvPr/>
        </p:nvGrpSpPr>
        <p:grpSpPr>
          <a:xfrm>
            <a:off x="3491880" y="323508"/>
            <a:ext cx="1648008" cy="520050"/>
            <a:chOff x="115680" y="195485"/>
            <a:chExt cx="1648008" cy="520050"/>
          </a:xfrm>
        </p:grpSpPr>
        <p:pic>
          <p:nvPicPr>
            <p:cNvPr id="15" name="Picture 2" descr="G:\课件打包\课件背景\背影3.jpg"/>
            <p:cNvPicPr>
              <a:picLocks noChangeAspect="1" noChangeArrowheads="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诗文赏析</a:t>
              </a:r>
              <a:endParaRPr lang="zh-CN" altLang="en-US" sz="2400" b="1">
                <a:latin typeface="楷体" panose="02010609060101010101" pitchFamily="49" charset="-122"/>
                <a:ea typeface="楷体" panose="02010609060101010101" pitchFamily="49" charset="-122"/>
              </a:endParaRPr>
            </a:p>
          </p:txBody>
        </p:sp>
      </p:grpSp>
      <p:cxnSp>
        <p:nvCxnSpPr>
          <p:cNvPr id="3" name="直接连接符 2"/>
          <p:cNvCxnSpPr/>
          <p:nvPr/>
        </p:nvCxnSpPr>
        <p:spPr>
          <a:xfrm>
            <a:off x="2843808" y="1209695"/>
            <a:ext cx="316835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187624" y="1347614"/>
            <a:ext cx="432048" cy="369332"/>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译</a:t>
            </a:r>
            <a:endParaRPr lang="zh-CN" altLang="en-US" b="1"/>
          </a:p>
        </p:txBody>
      </p:sp>
      <p:sp>
        <p:nvSpPr>
          <p:cNvPr id="18" name="TextBox 17"/>
          <p:cNvSpPr txBox="1"/>
          <p:nvPr/>
        </p:nvSpPr>
        <p:spPr>
          <a:xfrm>
            <a:off x="1691680" y="1307544"/>
            <a:ext cx="6629076"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0000"/>
                </a:solidFill>
                <a:latin typeface="楷体" panose="02010609060101010101" pitchFamily="49" charset="-122"/>
                <a:ea typeface="楷体" panose="02010609060101010101" pitchFamily="49" charset="-122"/>
              </a:rPr>
              <a:t>祖国的河山千年万世永存，城郭只是暂时落入敌手。</a:t>
            </a:r>
          </a:p>
        </p:txBody>
      </p:sp>
      <p:sp>
        <p:nvSpPr>
          <p:cNvPr id="20" name="TextBox 19"/>
          <p:cNvSpPr txBox="1"/>
          <p:nvPr/>
        </p:nvSpPr>
        <p:spPr>
          <a:xfrm>
            <a:off x="1057936" y="2401919"/>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写作手法</a:t>
            </a:r>
            <a:endParaRPr lang="zh-CN" altLang="en-US" b="1"/>
          </a:p>
        </p:txBody>
      </p:sp>
      <p:grpSp>
        <p:nvGrpSpPr>
          <p:cNvPr id="2" name="组合 1"/>
          <p:cNvGrpSpPr/>
          <p:nvPr/>
        </p:nvGrpSpPr>
        <p:grpSpPr>
          <a:xfrm>
            <a:off x="2051720" y="2477412"/>
            <a:ext cx="990690" cy="495345"/>
            <a:chOff x="2267744" y="3835087"/>
            <a:chExt cx="990690" cy="495345"/>
          </a:xfrm>
        </p:grpSpPr>
        <p:grpSp>
          <p:nvGrpSpPr>
            <p:cNvPr id="38" name="组合 37"/>
            <p:cNvGrpSpPr/>
            <p:nvPr/>
          </p:nvGrpSpPr>
          <p:grpSpPr>
            <a:xfrm>
              <a:off x="2267744" y="3835087"/>
              <a:ext cx="495345" cy="495345"/>
              <a:chOff x="6219473" y="416553"/>
              <a:chExt cx="495345" cy="495345"/>
            </a:xfrm>
          </p:grpSpPr>
          <p:grpSp>
            <p:nvGrpSpPr>
              <p:cNvPr id="39" name="组合 38"/>
              <p:cNvGrpSpPr/>
              <p:nvPr/>
            </p:nvGrpSpPr>
            <p:grpSpPr>
              <a:xfrm>
                <a:off x="6219473" y="416553"/>
                <a:ext cx="495345" cy="495345"/>
                <a:chOff x="1043608" y="1203598"/>
                <a:chExt cx="576064" cy="576064"/>
              </a:xfrm>
            </p:grpSpPr>
            <p:sp>
              <p:nvSpPr>
                <p:cNvPr id="42" name="矩形 41"/>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cxnSp>
              <p:nvCxnSpPr>
                <p:cNvPr id="44" name="直接连接符 43"/>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7" name="直接连接符 46"/>
                <p:cNvCxnSpPr>
                  <a:stCxn id="42" idx="0"/>
                  <a:endCxn id="42"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8" name="直接连接符 47"/>
                <p:cNvCxnSpPr>
                  <a:stCxn id="42" idx="1"/>
                  <a:endCxn id="42"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41" name="TextBox 40"/>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latin typeface="楷体" panose="02010609060101010101" pitchFamily="49" charset="-122"/>
                    <a:ea typeface="楷体" panose="02010609060101010101" pitchFamily="49" charset="-122"/>
                  </a:rPr>
                  <a:t>对</a:t>
                </a:r>
                <a:endParaRPr lang="zh-CN" altLang="en-US" sz="3200">
                  <a:latin typeface="楷体" panose="02010609060101010101" pitchFamily="49" charset="-122"/>
                  <a:ea typeface="楷体" panose="02010609060101010101" pitchFamily="49" charset="-122"/>
                </a:endParaRPr>
              </a:p>
            </p:txBody>
          </p:sp>
        </p:grpSp>
        <p:grpSp>
          <p:nvGrpSpPr>
            <p:cNvPr id="49" name="组合 48"/>
            <p:cNvGrpSpPr/>
            <p:nvPr/>
          </p:nvGrpSpPr>
          <p:grpSpPr>
            <a:xfrm>
              <a:off x="2763089" y="3835087"/>
              <a:ext cx="495345" cy="495345"/>
              <a:chOff x="6219473" y="416553"/>
              <a:chExt cx="495345" cy="495345"/>
            </a:xfrm>
          </p:grpSpPr>
          <p:grpSp>
            <p:nvGrpSpPr>
              <p:cNvPr id="50" name="组合 49"/>
              <p:cNvGrpSpPr/>
              <p:nvPr/>
            </p:nvGrpSpPr>
            <p:grpSpPr>
              <a:xfrm>
                <a:off x="6219473" y="416553"/>
                <a:ext cx="495345" cy="495345"/>
                <a:chOff x="1043608" y="1203598"/>
                <a:chExt cx="576064" cy="576064"/>
              </a:xfrm>
            </p:grpSpPr>
            <p:sp>
              <p:nvSpPr>
                <p:cNvPr id="52" name="矩形 51"/>
                <p:cNvSpPr/>
                <p:nvPr/>
              </p:nvSpPr>
              <p:spPr>
                <a:xfrm>
                  <a:off x="1043608" y="1203598"/>
                  <a:ext cx="576064" cy="576064"/>
                </a:xfrm>
                <a:prstGeom prst="rect">
                  <a:avLst/>
                </a:prstGeom>
                <a:noFill/>
                <a:ln w="254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tx1"/>
                    </a:solidFill>
                  </a:endParaRPr>
                </a:p>
              </p:txBody>
            </p:sp>
            <p:cxnSp>
              <p:nvCxnSpPr>
                <p:cNvPr id="53" name="直接连接符 52"/>
                <p:cNvCxnSpPr/>
                <p:nvPr/>
              </p:nvCxnSpPr>
              <p:spPr>
                <a:xfrm>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V="1">
                  <a:off x="1043608" y="1203598"/>
                  <a:ext cx="576064"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5" name="直接连接符 54"/>
                <p:cNvCxnSpPr>
                  <a:stCxn id="52" idx="0"/>
                  <a:endCxn id="52" idx="2"/>
                </p:cNvCxnSpPr>
                <p:nvPr/>
              </p:nvCxnSpPr>
              <p:spPr>
                <a:xfrm flipH="1">
                  <a:off x="1331640" y="1203598"/>
                  <a:ext cx="0" cy="576064"/>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a:stCxn id="52" idx="1"/>
                  <a:endCxn id="52" idx="3"/>
                </p:cNvCxnSpPr>
                <p:nvPr/>
              </p:nvCxnSpPr>
              <p:spPr>
                <a:xfrm>
                  <a:off x="1043608" y="1491630"/>
                  <a:ext cx="576064" cy="0"/>
                </a:xfrm>
                <a:prstGeom prst="line">
                  <a:avLst/>
                </a:prstGeom>
                <a:ln w="254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51" name="TextBox 50"/>
              <p:cNvSpPr txBox="1"/>
              <p:nvPr/>
            </p:nvSpPr>
            <p:spPr>
              <a:xfrm>
                <a:off x="6228184" y="416553"/>
                <a:ext cx="472676" cy="492443"/>
              </a:xfrm>
              <a:prstGeom prst="rect">
                <a:avLst/>
              </a:prstGeom>
              <a:noFill/>
              <a:ln>
                <a:noFill/>
              </a:ln>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smtClean="0">
                    <a:latin typeface="楷体" panose="02010609060101010101" pitchFamily="49" charset="-122"/>
                    <a:ea typeface="楷体" panose="02010609060101010101" pitchFamily="49" charset="-122"/>
                  </a:rPr>
                  <a:t>比</a:t>
                </a:r>
                <a:endParaRPr lang="zh-CN" altLang="en-US" sz="3200">
                  <a:latin typeface="楷体" panose="02010609060101010101" pitchFamily="49" charset="-122"/>
                  <a:ea typeface="楷体" panose="02010609060101010101" pitchFamily="49" charset="-122"/>
                </a:endParaRPr>
              </a:p>
            </p:txBody>
          </p:sp>
        </p:grpSp>
      </p:grpSp>
      <p:sp>
        <p:nvSpPr>
          <p:cNvPr id="57" name="TextBox 56"/>
          <p:cNvSpPr txBox="1"/>
          <p:nvPr/>
        </p:nvSpPr>
        <p:spPr>
          <a:xfrm>
            <a:off x="3275856" y="2186475"/>
            <a:ext cx="5472608"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祖国山河依旧与城郭已面目全非进行</a:t>
            </a:r>
            <a:r>
              <a:rPr lang="zh-CN" altLang="en-US" sz="2200" b="1" smtClean="0">
                <a:latin typeface="楷体" panose="02010609060101010101" pitchFamily="49" charset="-122"/>
                <a:ea typeface="楷体" panose="02010609060101010101" pitchFamily="49" charset="-122"/>
              </a:rPr>
              <a:t>对比。</a:t>
            </a:r>
            <a:endParaRPr lang="en-US" altLang="zh-CN" sz="2200" b="1">
              <a:latin typeface="楷体" panose="02010609060101010101" pitchFamily="49" charset="-122"/>
              <a:ea typeface="楷体" panose="02010609060101010101" pitchFamily="49" charset="-122"/>
            </a:endParaRPr>
          </a:p>
        </p:txBody>
      </p:sp>
      <p:sp>
        <p:nvSpPr>
          <p:cNvPr id="58" name="TextBox 57"/>
          <p:cNvSpPr txBox="1"/>
          <p:nvPr/>
        </p:nvSpPr>
        <p:spPr>
          <a:xfrm>
            <a:off x="3275856" y="2723633"/>
            <a:ext cx="5472608" cy="43088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突出了诗人的亡国之痛。</a:t>
            </a:r>
            <a:endParaRPr lang="en-US" altLang="zh-CN" sz="2200" b="1">
              <a:latin typeface="楷体" panose="02010609060101010101" pitchFamily="49" charset="-122"/>
              <a:ea typeface="楷体" panose="02010609060101010101" pitchFamily="49" charset="-122"/>
            </a:endParaRPr>
          </a:p>
        </p:txBody>
      </p:sp>
      <p:sp>
        <p:nvSpPr>
          <p:cNvPr id="59" name="左大括号 58"/>
          <p:cNvSpPr/>
          <p:nvPr/>
        </p:nvSpPr>
        <p:spPr>
          <a:xfrm>
            <a:off x="3127920" y="2401919"/>
            <a:ext cx="147935" cy="570838"/>
          </a:xfrm>
          <a:prstGeom prst="leftBrace">
            <a:avLst>
              <a:gd name="adj1" fmla="val 46813"/>
              <a:gd name="adj2" fmla="val 50000"/>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b="19438"/>
          <a:stretch>
            <a:fillRect/>
          </a:stretch>
        </p:blipFill>
        <p:spPr bwMode="auto">
          <a:xfrm>
            <a:off x="6982189" y="3168625"/>
            <a:ext cx="1766275" cy="1641851"/>
          </a:xfrm>
          <a:prstGeom prst="ellipse">
            <a:avLst/>
          </a:prstGeom>
          <a:ln w="254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6" presetClass="entr" presetSubtype="21" dur="50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barn(inVertical)">
                                      <p:cBhvr>
                                        <p:cTn id="14" dur="500"/>
                                        <p:tgtEl>
                                          <p:spTgt spid="2"/>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6" presetClass="entr" presetSubtype="21" dur="500" fill="hold" grpId="0" nodeType="clickEffect">
                                  <p:stCondLst>
                                    <p:cond delay="0"/>
                                  </p:stCondLst>
                                  <p:childTnLst>
                                    <p:set>
                                      <p:cBhvr>
                                        <p:cTn id="18" dur="1" fill="hold">
                                          <p:stCondLst>
                                            <p:cond delay="0"/>
                                          </p:stCondLst>
                                        </p:cTn>
                                        <p:tgtEl>
                                          <p:spTgt spid="59"/>
                                        </p:tgtEl>
                                        <p:attrNameLst>
                                          <p:attrName>style.visibility</p:attrName>
                                        </p:attrNameLst>
                                      </p:cBhvr>
                                      <p:to>
                                        <p:strVal val="visible"/>
                                      </p:to>
                                    </p:set>
                                    <p:animEffect transition="in" filter="barn(inVertical)">
                                      <p:cBhvr>
                                        <p:cTn id="19" dur="500"/>
                                        <p:tgtEl>
                                          <p:spTgt spid="59"/>
                                        </p:tgtEl>
                                      </p:cBhvr>
                                    </p:animEffect>
                                  </p:childTnLst>
                                </p:cTn>
                              </p:par>
                              <p:par>
                                <p:cTn id="20" presetID="16" presetClass="entr" presetSubtype="21" dur="500" fill="hold" grpId="0" nodeType="withEffect">
                                  <p:stCondLst>
                                    <p:cond delay="0"/>
                                  </p:stCondLst>
                                  <p:childTnLst>
                                    <p:set>
                                      <p:cBhvr>
                                        <p:cTn id="21" dur="1" fill="hold">
                                          <p:stCondLst>
                                            <p:cond delay="0"/>
                                          </p:stCondLst>
                                        </p:cTn>
                                        <p:tgtEl>
                                          <p:spTgt spid="57"/>
                                        </p:tgtEl>
                                        <p:attrNameLst>
                                          <p:attrName>style.visibility</p:attrName>
                                        </p:attrNameLst>
                                      </p:cBhvr>
                                      <p:to>
                                        <p:strVal val="visible"/>
                                      </p:to>
                                    </p:set>
                                    <p:animEffect transition="in" filter="barn(inVertical)">
                                      <p:cBhvr>
                                        <p:cTn id="22" dur="500"/>
                                        <p:tgtEl>
                                          <p:spTgt spid="57"/>
                                        </p:tgtEl>
                                      </p:cBhvr>
                                    </p:animEffect>
                                  </p:childTnLst>
                                </p:cTn>
                              </p:par>
                              <p:par>
                                <p:cTn id="23" presetID="16" presetClass="entr" presetSubtype="21" dur="500" fill="hold" grpId="0" nodeType="withEffect">
                                  <p:stCondLst>
                                    <p:cond delay="0"/>
                                  </p:stCondLst>
                                  <p:childTnLst>
                                    <p:set>
                                      <p:cBhvr>
                                        <p:cTn id="24" dur="1" fill="hold">
                                          <p:stCondLst>
                                            <p:cond delay="0"/>
                                          </p:stCondLst>
                                        </p:cTn>
                                        <p:tgtEl>
                                          <p:spTgt spid="58"/>
                                        </p:tgtEl>
                                        <p:attrNameLst>
                                          <p:attrName>style.visibility</p:attrName>
                                        </p:attrNameLst>
                                      </p:cBhvr>
                                      <p:to>
                                        <p:strVal val="visible"/>
                                      </p:to>
                                    </p:set>
                                    <p:animEffect transition="in" filter="barn(inVertical)">
                                      <p:cBhvr>
                                        <p:cTn id="25"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57" grpId="0"/>
      <p:bldP spid="58" grpId="0"/>
      <p:bldP spid="5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5" name="TextBox 174"/>
          <p:cNvSpPr txBox="1"/>
          <p:nvPr/>
        </p:nvSpPr>
        <p:spPr>
          <a:xfrm>
            <a:off x="2915817" y="843558"/>
            <a:ext cx="3240360"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latin typeface="+mn-ea"/>
              </a:rPr>
              <a:t>饿死真吾志</a:t>
            </a:r>
            <a:r>
              <a:rPr lang="zh-CN" altLang="en-US" sz="2000" b="1" smtClean="0">
                <a:latin typeface="+mn-ea"/>
              </a:rPr>
              <a:t>，梦</a:t>
            </a:r>
            <a:r>
              <a:rPr lang="zh-CN" altLang="en-US" sz="2000" b="1">
                <a:latin typeface="+mn-ea"/>
              </a:rPr>
              <a:t>中行采薇。</a:t>
            </a:r>
          </a:p>
        </p:txBody>
      </p:sp>
      <p:grpSp>
        <p:nvGrpSpPr>
          <p:cNvPr id="14" name="组合 13"/>
          <p:cNvGrpSpPr/>
          <p:nvPr/>
        </p:nvGrpSpPr>
        <p:grpSpPr>
          <a:xfrm>
            <a:off x="3491880" y="323508"/>
            <a:ext cx="1648008" cy="520050"/>
            <a:chOff x="115680" y="195485"/>
            <a:chExt cx="1648008" cy="520050"/>
          </a:xfrm>
        </p:grpSpPr>
        <p:pic>
          <p:nvPicPr>
            <p:cNvPr id="15" name="Picture 2" descr="G:\课件打包\课件背景\背影3.jpg"/>
            <p:cNvPicPr>
              <a:picLocks noChangeAspect="1" noChangeArrowheads="1"/>
            </p:cNvPicPr>
            <p:nvPr/>
          </p:nvPicPr>
          <p:blipFill>
            <a:blip r:embed="rId3">
              <a:clrChange>
                <a:clrFrom>
                  <a:srgbClr val="FFFFFF"/>
                </a:clrFrom>
                <a:clrTo>
                  <a:srgbClr val="FFFFFF">
                    <a:alpha val="0"/>
                  </a:srgbClr>
                </a:clrTo>
              </a:clrChange>
              <a:grayscl/>
              <a:extLst>
                <a:ext uri="{28A0092B-C50C-407E-A947-70E740481C1C}">
                  <a14:useLocalDpi xmlns:a14="http://schemas.microsoft.com/office/drawing/2010/main" val="0"/>
                </a:ext>
              </a:extLst>
            </a:blip>
            <a:srcRect b="84834"/>
            <a:stretch>
              <a:fillRect/>
            </a:stretch>
          </p:blipFill>
          <p:spPr bwMode="auto">
            <a:xfrm>
              <a:off x="115680" y="195486"/>
              <a:ext cx="1648008" cy="52004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p:cNvSpPr txBox="1"/>
            <p:nvPr/>
          </p:nvSpPr>
          <p:spPr>
            <a:xfrm>
              <a:off x="201134" y="195485"/>
              <a:ext cx="1490546"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mtClean="0">
                  <a:latin typeface="楷体" panose="02010609060101010101" pitchFamily="49" charset="-122"/>
                  <a:ea typeface="楷体" panose="02010609060101010101" pitchFamily="49" charset="-122"/>
                </a:rPr>
                <a:t>诗文赏析</a:t>
              </a:r>
              <a:endParaRPr lang="zh-CN" altLang="en-US" sz="2400" b="1">
                <a:latin typeface="楷体" panose="02010609060101010101" pitchFamily="49" charset="-122"/>
                <a:ea typeface="楷体" panose="02010609060101010101" pitchFamily="49" charset="-122"/>
              </a:endParaRPr>
            </a:p>
          </p:txBody>
        </p:sp>
      </p:grpSp>
      <p:cxnSp>
        <p:nvCxnSpPr>
          <p:cNvPr id="3" name="直接连接符 2"/>
          <p:cNvCxnSpPr/>
          <p:nvPr/>
        </p:nvCxnSpPr>
        <p:spPr>
          <a:xfrm>
            <a:off x="2843808" y="1209695"/>
            <a:ext cx="316835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187624" y="1476821"/>
            <a:ext cx="432048" cy="369332"/>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译</a:t>
            </a:r>
            <a:endParaRPr lang="zh-CN" altLang="en-US" b="1"/>
          </a:p>
        </p:txBody>
      </p:sp>
      <p:sp>
        <p:nvSpPr>
          <p:cNvPr id="18" name="TextBox 17"/>
          <p:cNvSpPr txBox="1"/>
          <p:nvPr/>
        </p:nvSpPr>
        <p:spPr>
          <a:xfrm>
            <a:off x="1691680" y="1307544"/>
            <a:ext cx="6629076"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rgbClr val="FF0000"/>
                </a:solidFill>
                <a:latin typeface="楷体" panose="02010609060101010101" pitchFamily="49" charset="-122"/>
                <a:ea typeface="楷体" panose="02010609060101010101" pitchFamily="49" charset="-122"/>
              </a:rPr>
              <a:t>绝食而死是我真正的意愿，梦中也学伯夷叔齐，吃野菜充饥等死。</a:t>
            </a:r>
          </a:p>
        </p:txBody>
      </p:sp>
      <p:sp>
        <p:nvSpPr>
          <p:cNvPr id="20" name="TextBox 19"/>
          <p:cNvSpPr txBox="1"/>
          <p:nvPr/>
        </p:nvSpPr>
        <p:spPr>
          <a:xfrm>
            <a:off x="1057936" y="2211710"/>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典故角度</a:t>
            </a:r>
            <a:endParaRPr lang="zh-CN" altLang="en-US" b="1"/>
          </a:p>
        </p:txBody>
      </p:sp>
      <p:sp>
        <p:nvSpPr>
          <p:cNvPr id="57" name="TextBox 56"/>
          <p:cNvSpPr txBox="1"/>
          <p:nvPr/>
        </p:nvSpPr>
        <p:spPr>
          <a:xfrm>
            <a:off x="1907704" y="2139702"/>
            <a:ext cx="6552728"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a:latin typeface="楷体" panose="02010609060101010101" pitchFamily="49" charset="-122"/>
                <a:ea typeface="楷体" panose="02010609060101010101" pitchFamily="49" charset="-122"/>
              </a:rPr>
              <a:t>周武王伐纣灭商，</a:t>
            </a:r>
            <a:r>
              <a:rPr lang="zh-CN" altLang="en-US" sz="2200" b="1" u="sng">
                <a:solidFill>
                  <a:srgbClr val="FF0000"/>
                </a:solidFill>
                <a:latin typeface="楷体" panose="02010609060101010101" pitchFamily="49" charset="-122"/>
                <a:ea typeface="楷体" panose="02010609060101010101" pitchFamily="49" charset="-122"/>
              </a:rPr>
              <a:t>伯夷</a:t>
            </a:r>
            <a:r>
              <a:rPr lang="zh-CN" altLang="en-US" sz="2200" b="1">
                <a:latin typeface="楷体" panose="02010609060101010101" pitchFamily="49" charset="-122"/>
                <a:ea typeface="楷体" panose="02010609060101010101" pitchFamily="49" charset="-122"/>
              </a:rPr>
              <a:t>、</a:t>
            </a:r>
            <a:r>
              <a:rPr lang="zh-CN" altLang="en-US" sz="2200" b="1" u="sng">
                <a:solidFill>
                  <a:srgbClr val="FF0000"/>
                </a:solidFill>
                <a:latin typeface="楷体" panose="02010609060101010101" pitchFamily="49" charset="-122"/>
                <a:ea typeface="楷体" panose="02010609060101010101" pitchFamily="49" charset="-122"/>
              </a:rPr>
              <a:t>叔齐</a:t>
            </a:r>
            <a:r>
              <a:rPr lang="zh-CN" altLang="en-US" sz="2200" b="1">
                <a:latin typeface="楷体" panose="02010609060101010101" pitchFamily="49" charset="-122"/>
                <a:ea typeface="楷体" panose="02010609060101010101" pitchFamily="49" charset="-122"/>
              </a:rPr>
              <a:t>不食周粟而采薇首阳山，</a:t>
            </a:r>
            <a:r>
              <a:rPr lang="zh-CN" altLang="en-US" sz="2200" b="1" u="sng">
                <a:solidFill>
                  <a:srgbClr val="FF0000"/>
                </a:solidFill>
                <a:latin typeface="楷体" panose="02010609060101010101" pitchFamily="49" charset="-122"/>
                <a:ea typeface="楷体" panose="02010609060101010101" pitchFamily="49" charset="-122"/>
              </a:rPr>
              <a:t>最终饿死</a:t>
            </a:r>
            <a:r>
              <a:rPr lang="zh-CN" altLang="en-US" sz="2200" b="1">
                <a:latin typeface="楷体" panose="02010609060101010101" pitchFamily="49" charset="-122"/>
                <a:ea typeface="楷体" panose="02010609060101010101" pitchFamily="49" charset="-122"/>
              </a:rPr>
              <a:t>的典故。</a:t>
            </a:r>
            <a:endParaRPr lang="en-US" altLang="zh-CN" sz="2200" b="1">
              <a:latin typeface="楷体" panose="02010609060101010101" pitchFamily="49" charset="-122"/>
              <a:ea typeface="楷体" panose="02010609060101010101" pitchFamily="49" charset="-122"/>
            </a:endParaRPr>
          </a:p>
        </p:txBody>
      </p:sp>
      <p:sp>
        <p:nvSpPr>
          <p:cNvPr id="32" name="TextBox 31"/>
          <p:cNvSpPr txBox="1"/>
          <p:nvPr/>
        </p:nvSpPr>
        <p:spPr>
          <a:xfrm>
            <a:off x="1057936" y="3219822"/>
            <a:ext cx="720080" cy="646331"/>
          </a:xfrm>
          <a:prstGeom prst="rect">
            <a:avLst/>
          </a:prstGeom>
          <a:noFill/>
          <a:ln>
            <a:solidFill>
              <a:schemeClr val="accent6">
                <a:lumMod val="50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b="1" smtClean="0"/>
              <a:t>表达情感</a:t>
            </a:r>
            <a:endParaRPr lang="zh-CN" altLang="en-US" b="1"/>
          </a:p>
        </p:txBody>
      </p:sp>
      <p:sp>
        <p:nvSpPr>
          <p:cNvPr id="33" name="TextBox 32"/>
          <p:cNvSpPr txBox="1"/>
          <p:nvPr/>
        </p:nvSpPr>
        <p:spPr>
          <a:xfrm>
            <a:off x="1907704" y="3147814"/>
            <a:ext cx="6552728" cy="76944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u="sng">
                <a:solidFill>
                  <a:srgbClr val="FF0000"/>
                </a:solidFill>
                <a:latin typeface="楷体" panose="02010609060101010101" pitchFamily="49" charset="-122"/>
                <a:ea typeface="楷体" panose="02010609060101010101" pitchFamily="49" charset="-122"/>
              </a:rPr>
              <a:t>至死不渝</a:t>
            </a:r>
            <a:r>
              <a:rPr lang="zh-CN" altLang="en-US" sz="2200" b="1">
                <a:latin typeface="楷体" panose="02010609060101010101" pitchFamily="49" charset="-122"/>
                <a:ea typeface="楷体" panose="02010609060101010101" pitchFamily="49" charset="-122"/>
              </a:rPr>
              <a:t>，</a:t>
            </a:r>
            <a:r>
              <a:rPr lang="zh-CN" altLang="en-US" sz="2200" b="1" u="sng">
                <a:solidFill>
                  <a:srgbClr val="FF0000"/>
                </a:solidFill>
                <a:latin typeface="楷体" panose="02010609060101010101" pitchFamily="49" charset="-122"/>
                <a:ea typeface="楷体" panose="02010609060101010101" pitchFamily="49" charset="-122"/>
              </a:rPr>
              <a:t>以死明志</a:t>
            </a:r>
            <a:r>
              <a:rPr lang="zh-CN" altLang="en-US" sz="2200" b="1">
                <a:latin typeface="楷体" panose="02010609060101010101" pitchFamily="49" charset="-122"/>
                <a:ea typeface="楷体" panose="02010609060101010101" pitchFamily="49" charset="-122"/>
              </a:rPr>
              <a:t>，保持爱国的</a:t>
            </a:r>
            <a:r>
              <a:rPr lang="zh-CN" altLang="en-US" sz="2200" b="1" smtClean="0">
                <a:latin typeface="楷体" panose="02010609060101010101" pitchFamily="49" charset="-122"/>
                <a:ea typeface="楷体" panose="02010609060101010101" pitchFamily="49" charset="-122"/>
              </a:rPr>
              <a:t>节操，</a:t>
            </a:r>
            <a:r>
              <a:rPr lang="zh-CN" altLang="en-US" sz="2200" b="1" u="sng" smtClean="0">
                <a:solidFill>
                  <a:srgbClr val="FF0000"/>
                </a:solidFill>
                <a:latin typeface="楷体" panose="02010609060101010101" pitchFamily="49" charset="-122"/>
                <a:ea typeface="楷体" panose="02010609060101010101" pitchFamily="49" charset="-122"/>
              </a:rPr>
              <a:t>誓死</a:t>
            </a:r>
            <a:r>
              <a:rPr lang="zh-CN" altLang="en-US" sz="2200" b="1" u="sng">
                <a:solidFill>
                  <a:srgbClr val="FF0000"/>
                </a:solidFill>
                <a:latin typeface="楷体" panose="02010609060101010101" pitchFamily="49" charset="-122"/>
                <a:ea typeface="楷体" panose="02010609060101010101" pitchFamily="49" charset="-122"/>
              </a:rPr>
              <a:t>报国</a:t>
            </a:r>
            <a:r>
              <a:rPr lang="zh-CN" altLang="en-US" sz="2200" b="1">
                <a:latin typeface="楷体" panose="02010609060101010101" pitchFamily="49" charset="-122"/>
                <a:ea typeface="楷体" panose="02010609060101010101" pitchFamily="49" charset="-122"/>
              </a:rPr>
              <a:t>的决心。</a:t>
            </a:r>
            <a:endParaRPr lang="en-US" altLang="zh-CN" sz="2200" b="1">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57"/>
                                        </p:tgtEl>
                                        <p:attrNameLst>
                                          <p:attrName>style.visibility</p:attrName>
                                        </p:attrNameLst>
                                      </p:cBhvr>
                                      <p:to>
                                        <p:strVal val="visible"/>
                                      </p:to>
                                    </p:set>
                                    <p:animEffect transition="in" filter="fade">
                                      <p:cBhvr>
                                        <p:cTn id="14" dur="1000"/>
                                        <p:tgtEl>
                                          <p:spTgt spid="57"/>
                                        </p:tgtEl>
                                      </p:cBhvr>
                                    </p:animEffect>
                                    <p:anim calcmode="lin" valueType="num">
                                      <p:cBhvr>
                                        <p:cTn id="15" dur="1000" fill="hold"/>
                                        <p:tgtEl>
                                          <p:spTgt spid="57"/>
                                        </p:tgtEl>
                                        <p:attrNameLst>
                                          <p:attrName>ppt_x</p:attrName>
                                        </p:attrNameLst>
                                      </p:cBhvr>
                                      <p:tavLst>
                                        <p:tav tm="0">
                                          <p:val>
                                            <p:strVal val="#ppt_x"/>
                                          </p:val>
                                        </p:tav>
                                        <p:tav tm="100000">
                                          <p:val>
                                            <p:strVal val="#ppt_x"/>
                                          </p:val>
                                        </p:tav>
                                      </p:tavLst>
                                    </p:anim>
                                    <p:anim calcmode="lin" valueType="num">
                                      <p:cBhvr>
                                        <p:cTn id="16" dur="1000" fill="hold"/>
                                        <p:tgtEl>
                                          <p:spTgt spid="57"/>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fade">
                                      <p:cBhvr>
                                        <p:cTn id="21" dur="1000"/>
                                        <p:tgtEl>
                                          <p:spTgt spid="33"/>
                                        </p:tgtEl>
                                      </p:cBhvr>
                                    </p:animEffect>
                                    <p:anim calcmode="lin" valueType="num">
                                      <p:cBhvr>
                                        <p:cTn id="22" dur="1000" fill="hold"/>
                                        <p:tgtEl>
                                          <p:spTgt spid="33"/>
                                        </p:tgtEl>
                                        <p:attrNameLst>
                                          <p:attrName>ppt_x</p:attrName>
                                        </p:attrNameLst>
                                      </p:cBhvr>
                                      <p:tavLst>
                                        <p:tav tm="0">
                                          <p:val>
                                            <p:strVal val="#ppt_x"/>
                                          </p:val>
                                        </p:tav>
                                        <p:tav tm="100000">
                                          <p:val>
                                            <p:strVal val="#ppt_x"/>
                                          </p:val>
                                        </p:tav>
                                      </p:tavLst>
                                    </p:anim>
                                    <p:anim calcmode="lin" valueType="num">
                                      <p:cBhvr>
                                        <p:cTn id="23"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57" grpId="0"/>
      <p:bldP spid="3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https://d.book118.com/057033200035006053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5</Notes>
  <TotalTime>1</TotalTime>
  <HiddenSlides>0</HiddenSlides>
  <MMClips>1</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宋体</vt:lpstr>
      <vt:lpstr>汉仪细行楷简</vt:lpstr>
      <vt:lpstr>楷体</vt:lpstr>
      <vt:lpstr>黑体</vt:lpstr>
      <vt:lpstr>演示镇魂行楷</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2024-09-27T00:36:59.602</cp:lastPrinted>
  <dcterms:created xsi:type="dcterms:W3CDTF">2024-09-26T16:36:59Z</dcterms:created>
  <dcterms:modified xsi:type="dcterms:W3CDTF">2024-09-26T16:37:01Z</dcterms:modified>
</cp:coreProperties>
</file>