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0E6A0-0868-4013-B658-B9EBF61F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14D33-E9E7-4846-B3A5-679EABAD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A11DA-5F77-4236-AD3A-5719986C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E82B2-ADF4-4D95-94FE-EE199E41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A15BE-395B-4F99-B8FF-0BCD085A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57A39-CBCA-46A2-ABC7-8D1E910C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DB79B-2319-4772-871D-A6BF66B87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12F93-7882-400B-BE55-5C4447E1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8E1E8-6859-4F6E-B282-DC16113C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F4945-7C57-49D9-A6EF-3AB38D6A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2FD86-F2A8-45FC-89E0-327240FD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bg>
      <p:bgPr>
        <a:solidFill>
          <a:srgbClr val="FAFAFA">
            <a:alpha val="9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5001501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00000">
              <a:srgbClr val="5877B6"/>
            </a:gs>
            <a:gs pos="0">
              <a:srgbClr val="465E96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任意多边形: 形状 19"/>
          <p:cNvSpPr/>
          <p:nvPr/>
        </p:nvSpPr>
        <p:spPr bwMode="auto">
          <a:xfrm>
            <a:off x="3971472" y="0"/>
            <a:ext cx="5172528" cy="5143500"/>
          </a:xfrm>
          <a:custGeom>
            <a:gdLst>
              <a:gd name="connsiteX0" fmla="*/ 0 w 5172528"/>
              <a:gd name="connsiteY0" fmla="*/ 0 h 5143500"/>
              <a:gd name="connsiteX1" fmla="*/ 5057233 w 5172528"/>
              <a:gd name="connsiteY1" fmla="*/ 0 h 5143500"/>
              <a:gd name="connsiteX2" fmla="*/ 5172528 w 5172528"/>
              <a:gd name="connsiteY2" fmla="*/ 0 h 5143500"/>
              <a:gd name="connsiteX3" fmla="*/ 5172528 w 5172528"/>
              <a:gd name="connsiteY3" fmla="*/ 5143500 h 5143500"/>
              <a:gd name="connsiteX4" fmla="*/ 5170060 w 5172528"/>
              <a:gd name="connsiteY4" fmla="*/ 5143500 h 5143500"/>
              <a:gd name="connsiteX5" fmla="*/ 2422279 w 5172528"/>
              <a:gd name="connsiteY5" fmla="*/ 5143500 h 5143500"/>
              <a:gd name="connsiteX6" fmla="*/ 2157109 w 5172528"/>
              <a:gd name="connsiteY6" fmla="*/ 4979789 h 5143500"/>
              <a:gd name="connsiteX7" fmla="*/ 1200711 w 5172528"/>
              <a:gd name="connsiteY7" fmla="*/ 4759524 h 5143500"/>
              <a:gd name="connsiteX8" fmla="*/ 378388 w 5172528"/>
              <a:gd name="connsiteY8" fmla="*/ 4271367 h 5143500"/>
              <a:gd name="connsiteX9" fmla="*/ 345614 w 5172528"/>
              <a:gd name="connsiteY9" fmla="*/ 3443883 h 5143500"/>
              <a:gd name="connsiteX10" fmla="*/ 768694 w 5172528"/>
              <a:gd name="connsiteY10" fmla="*/ 2702719 h 5143500"/>
              <a:gd name="connsiteX11" fmla="*/ 1194753 w 5172528"/>
              <a:gd name="connsiteY11" fmla="*/ 1163836 h 5143500"/>
              <a:gd name="connsiteX12" fmla="*/ 1188794 w 5172528"/>
              <a:gd name="connsiteY12" fmla="*/ 1151930 h 5143500"/>
              <a:gd name="connsiteX13" fmla="*/ 670372 w 5172528"/>
              <a:gd name="connsiteY13" fmla="*/ 514945 h 5143500"/>
              <a:gd name="connsiteX14" fmla="*/ 32774 w 5172528"/>
              <a:gd name="connsiteY14" fmla="*/ 32742 h 5143500"/>
              <a:gd name="connsiteX15" fmla="*/ 0 w 5172528"/>
              <a:gd name="connsiteY15" fmla="*/ 0 h 5143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72528" h="5143500">
                <a:moveTo>
                  <a:pt x="0" y="0"/>
                </a:moveTo>
                <a:cubicBezTo>
                  <a:pt x="0" y="0"/>
                  <a:pt x="0" y="0"/>
                  <a:pt x="5057233" y="0"/>
                </a:cubicBezTo>
                <a:lnTo>
                  <a:pt x="5172528" y="0"/>
                </a:lnTo>
                <a:lnTo>
                  <a:pt x="5172528" y="5143500"/>
                </a:lnTo>
                <a:lnTo>
                  <a:pt x="5170060" y="5143500"/>
                </a:lnTo>
                <a:cubicBezTo>
                  <a:pt x="4777520" y="5143500"/>
                  <a:pt x="3992440" y="5143500"/>
                  <a:pt x="2422279" y="5143500"/>
                </a:cubicBezTo>
                <a:cubicBezTo>
                  <a:pt x="2344813" y="5080992"/>
                  <a:pt x="2255430" y="5024438"/>
                  <a:pt x="2157109" y="4979789"/>
                </a:cubicBezTo>
                <a:cubicBezTo>
                  <a:pt x="1859166" y="4845844"/>
                  <a:pt x="1522490" y="4827985"/>
                  <a:pt x="1200711" y="4759524"/>
                </a:cubicBezTo>
                <a:cubicBezTo>
                  <a:pt x="878933" y="4694039"/>
                  <a:pt x="542257" y="4557117"/>
                  <a:pt x="378388" y="4271367"/>
                </a:cubicBezTo>
                <a:cubicBezTo>
                  <a:pt x="235375" y="4024313"/>
                  <a:pt x="250273" y="3711774"/>
                  <a:pt x="345614" y="3443883"/>
                </a:cubicBezTo>
                <a:cubicBezTo>
                  <a:pt x="443936" y="3175992"/>
                  <a:pt x="610784" y="2940844"/>
                  <a:pt x="768694" y="2702719"/>
                </a:cubicBezTo>
                <a:cubicBezTo>
                  <a:pt x="1039822" y="2288977"/>
                  <a:pt x="1379477" y="1669852"/>
                  <a:pt x="1194753" y="1163836"/>
                </a:cubicBezTo>
                <a:cubicBezTo>
                  <a:pt x="1191773" y="1157883"/>
                  <a:pt x="1191773" y="1154906"/>
                  <a:pt x="1188794" y="1151930"/>
                </a:cubicBezTo>
                <a:cubicBezTo>
                  <a:pt x="1090472" y="895945"/>
                  <a:pt x="878933" y="684610"/>
                  <a:pt x="670372" y="514945"/>
                </a:cubicBezTo>
                <a:cubicBezTo>
                  <a:pt x="464792" y="348258"/>
                  <a:pt x="235375" y="205383"/>
                  <a:pt x="32774" y="32742"/>
                </a:cubicBezTo>
                <a:cubicBezTo>
                  <a:pt x="20856" y="20836"/>
                  <a:pt x="11918" y="11906"/>
                  <a:pt x="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635000" y="1778000"/>
            <a:ext cx="3810000" cy="381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000" b="1">
                <a:solidFill>
                  <a:srgbClr val="FFFFFF"/>
                </a:solidFill>
                <a:ea typeface="微软雅黑" panose="020b0503020204020204" pitchFamily="34" charset="-122"/>
              </a:rPr>
              <a:t>财政审计处个人年终总结与计划优秀范文篇三</a:t>
            </a:r>
            <a:endParaRPr lang="en-US" sz="11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advClick="0" advTm="3000" p14:dur="30"/>
    </mc:Choice>
    <mc:Fallback>
      <p:transition advClick="0" advTm="300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Freeform 9"/>
          <p:cNvSpPr/>
          <p:nvPr/>
        </p:nvSpPr>
        <p:spPr bwMode="auto">
          <a:xfrm>
            <a:off x="3467100" y="-3175"/>
            <a:ext cx="5676900" cy="5149850"/>
          </a:xfrm>
          <a:custGeom>
            <a:gdLst>
              <a:gd name="T0" fmla="*/ 1902 w 1902"/>
              <a:gd name="T1" fmla="*/ 1727 h 1727"/>
              <a:gd name="T2" fmla="*/ 1902 w 1902"/>
              <a:gd name="T3" fmla="*/ 0 h 1727"/>
              <a:gd name="T4" fmla="*/ 1005 w 1902"/>
              <a:gd name="T5" fmla="*/ 0 h 1727"/>
              <a:gd name="T6" fmla="*/ 1024 w 1902"/>
              <a:gd name="T7" fmla="*/ 104 h 1727"/>
              <a:gd name="T8" fmla="*/ 1020 w 1902"/>
              <a:gd name="T9" fmla="*/ 183 h 1727"/>
              <a:gd name="T10" fmla="*/ 787 w 1902"/>
              <a:gd name="T11" fmla="*/ 479 h 1727"/>
              <a:gd name="T12" fmla="*/ 568 w 1902"/>
              <a:gd name="T13" fmla="*/ 726 h 1727"/>
              <a:gd name="T14" fmla="*/ 639 w 1902"/>
              <a:gd name="T15" fmla="*/ 1018 h 1727"/>
              <a:gd name="T16" fmla="*/ 512 w 1902"/>
              <a:gd name="T17" fmla="*/ 1301 h 1727"/>
              <a:gd name="T18" fmla="*/ 192 w 1902"/>
              <a:gd name="T19" fmla="*/ 1529 h 1727"/>
              <a:gd name="T20" fmla="*/ 0 w 1902"/>
              <a:gd name="T21" fmla="*/ 1727 h 1727"/>
              <a:gd name="T22" fmla="*/ 1902 w 1902"/>
              <a:gd name="T23" fmla="*/ 1727 h 17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902" h="1727">
                <a:moveTo>
                  <a:pt x="1902" y="1727"/>
                </a:moveTo>
                <a:cubicBezTo>
                  <a:pt x="1902" y="0"/>
                  <a:pt x="1902" y="0"/>
                  <a:pt x="1902" y="0"/>
                </a:cubicBezTo>
                <a:cubicBezTo>
                  <a:pt x="1005" y="0"/>
                  <a:pt x="1005" y="0"/>
                  <a:pt x="1005" y="0"/>
                </a:cubicBezTo>
                <a:cubicBezTo>
                  <a:pt x="1016" y="34"/>
                  <a:pt x="1022" y="69"/>
                  <a:pt x="1024" y="104"/>
                </a:cubicBezTo>
                <a:cubicBezTo>
                  <a:pt x="1025" y="130"/>
                  <a:pt x="1024" y="157"/>
                  <a:pt x="1020" y="183"/>
                </a:cubicBezTo>
                <a:cubicBezTo>
                  <a:pt x="997" y="323"/>
                  <a:pt x="905" y="413"/>
                  <a:pt x="787" y="479"/>
                </a:cubicBezTo>
                <a:cubicBezTo>
                  <a:pt x="685" y="536"/>
                  <a:pt x="585" y="601"/>
                  <a:pt x="568" y="726"/>
                </a:cubicBezTo>
                <a:cubicBezTo>
                  <a:pt x="553" y="837"/>
                  <a:pt x="634" y="914"/>
                  <a:pt x="639" y="1018"/>
                </a:cubicBezTo>
                <a:cubicBezTo>
                  <a:pt x="643" y="1124"/>
                  <a:pt x="585" y="1227"/>
                  <a:pt x="512" y="1301"/>
                </a:cubicBezTo>
                <a:cubicBezTo>
                  <a:pt x="419" y="1393"/>
                  <a:pt x="300" y="1453"/>
                  <a:pt x="192" y="1529"/>
                </a:cubicBezTo>
                <a:cubicBezTo>
                  <a:pt x="117" y="1582"/>
                  <a:pt x="44" y="1648"/>
                  <a:pt x="0" y="1727"/>
                </a:cubicBezTo>
                <a:lnTo>
                  <a:pt x="1902" y="1727"/>
                </a:lnTo>
                <a:close/>
              </a:path>
            </a:pathLst>
          </a:cu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TextBox 21"/>
          <p:cNvSpPr txBox="1"/>
          <p:nvPr/>
        </p:nvSpPr>
        <p:spPr>
          <a:xfrm>
            <a:off x="278991" y="358293"/>
            <a:ext cx="3613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目录</a:t>
            </a:r>
            <a:r>
              <a:rPr lang="en-US" altLang="zh-CN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C</a:t>
            </a:r>
            <a:r>
              <a:rPr lang="en-US" altLang="zh-CN" sz="32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ontents</a:t>
            </a:r>
            <a:endParaRPr lang="id-ID" sz="3200" b="1">
              <a:gradFill>
                <a:gsLst>
                  <a:gs pos="100000">
                    <a:srgbClr val="5877B6"/>
                  </a:gs>
                  <a:gs pos="0">
                    <a:srgbClr val="465E96"/>
                  </a:gs>
                </a:gsLst>
                <a:lin ang="0" scaled="0"/>
              </a:gra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292" y="940928"/>
            <a:ext cx="3670110" cy="3261643"/>
          </a:xfrm>
          <a:prstGeom prst="rect">
            <a:avLst/>
          </a:prstGeom>
        </p:spPr>
      </p:pic>
      <p:sp>
        <p:nvSpPr>
          <p:cNvPr id="2" name="a7a10e5022d84e5c962c42fb842b0c4b"/>
          <p:cNvSpPr/>
          <p:nvPr/>
        </p:nvSpPr>
        <p:spPr>
          <a:xfrm>
            <a:off x="368709" y="1457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596900" y="1358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4" name="6ce1a3d16f554002bb0b0a0ef7e5f9ca"/>
          <p:cNvSpPr/>
          <p:nvPr/>
        </p:nvSpPr>
        <p:spPr>
          <a:xfrm>
            <a:off x="368709" y="2346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596900" y="2247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二、注重方法提高效率，搜集情况合理建议</a:t>
            </a:r>
            <a:endParaRPr lang="en-US" sz="1100"/>
          </a:p>
        </p:txBody>
      </p:sp>
      <p:sp>
        <p:nvSpPr>
          <p:cNvPr id="6" name="202feb52f53142b7a622c451848f4cc9"/>
          <p:cNvSpPr/>
          <p:nvPr/>
        </p:nvSpPr>
        <p:spPr>
          <a:xfrm>
            <a:off x="368709" y="3235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7"/>
          <p:cNvSpPr txBox="1"/>
          <p:nvPr/>
        </p:nvSpPr>
        <p:spPr>
          <a:xfrm>
            <a:off x="596900" y="3136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三、履行职责，圆满完成各项工作任务</a:t>
            </a:r>
            <a:endParaRPr lang="en-US" sz="1100"/>
          </a:p>
        </p:txBody>
      </p:sp>
      <p:sp>
        <p:nvSpPr>
          <p:cNvPr id="8" name="d72212dc3d5a431a8959e0ede2b389b6"/>
          <p:cNvSpPr/>
          <p:nvPr/>
        </p:nvSpPr>
        <p:spPr>
          <a:xfrm>
            <a:off x="368709" y="4124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9"/>
          <p:cNvSpPr txBox="1"/>
          <p:nvPr/>
        </p:nvSpPr>
        <p:spPr>
          <a:xfrm>
            <a:off x="596900" y="4025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四、廉洁自律，清廉从审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Freeform 9"/>
          <p:cNvSpPr/>
          <p:nvPr/>
        </p:nvSpPr>
        <p:spPr bwMode="auto">
          <a:xfrm>
            <a:off x="3467100" y="-3175"/>
            <a:ext cx="5676900" cy="5149850"/>
          </a:xfrm>
          <a:custGeom>
            <a:gdLst>
              <a:gd name="T0" fmla="*/ 1902 w 1902"/>
              <a:gd name="T1" fmla="*/ 1727 h 1727"/>
              <a:gd name="T2" fmla="*/ 1902 w 1902"/>
              <a:gd name="T3" fmla="*/ 0 h 1727"/>
              <a:gd name="T4" fmla="*/ 1005 w 1902"/>
              <a:gd name="T5" fmla="*/ 0 h 1727"/>
              <a:gd name="T6" fmla="*/ 1024 w 1902"/>
              <a:gd name="T7" fmla="*/ 104 h 1727"/>
              <a:gd name="T8" fmla="*/ 1020 w 1902"/>
              <a:gd name="T9" fmla="*/ 183 h 1727"/>
              <a:gd name="T10" fmla="*/ 787 w 1902"/>
              <a:gd name="T11" fmla="*/ 479 h 1727"/>
              <a:gd name="T12" fmla="*/ 568 w 1902"/>
              <a:gd name="T13" fmla="*/ 726 h 1727"/>
              <a:gd name="T14" fmla="*/ 639 w 1902"/>
              <a:gd name="T15" fmla="*/ 1018 h 1727"/>
              <a:gd name="T16" fmla="*/ 512 w 1902"/>
              <a:gd name="T17" fmla="*/ 1301 h 1727"/>
              <a:gd name="T18" fmla="*/ 192 w 1902"/>
              <a:gd name="T19" fmla="*/ 1529 h 1727"/>
              <a:gd name="T20" fmla="*/ 0 w 1902"/>
              <a:gd name="T21" fmla="*/ 1727 h 1727"/>
              <a:gd name="T22" fmla="*/ 1902 w 1902"/>
              <a:gd name="T23" fmla="*/ 1727 h 17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902" h="1727">
                <a:moveTo>
                  <a:pt x="1902" y="1727"/>
                </a:moveTo>
                <a:cubicBezTo>
                  <a:pt x="1902" y="0"/>
                  <a:pt x="1902" y="0"/>
                  <a:pt x="1902" y="0"/>
                </a:cubicBezTo>
                <a:cubicBezTo>
                  <a:pt x="1005" y="0"/>
                  <a:pt x="1005" y="0"/>
                  <a:pt x="1005" y="0"/>
                </a:cubicBezTo>
                <a:cubicBezTo>
                  <a:pt x="1016" y="34"/>
                  <a:pt x="1022" y="69"/>
                  <a:pt x="1024" y="104"/>
                </a:cubicBezTo>
                <a:cubicBezTo>
                  <a:pt x="1025" y="130"/>
                  <a:pt x="1024" y="157"/>
                  <a:pt x="1020" y="183"/>
                </a:cubicBezTo>
                <a:cubicBezTo>
                  <a:pt x="997" y="323"/>
                  <a:pt x="905" y="413"/>
                  <a:pt x="787" y="479"/>
                </a:cubicBezTo>
                <a:cubicBezTo>
                  <a:pt x="685" y="536"/>
                  <a:pt x="585" y="601"/>
                  <a:pt x="568" y="726"/>
                </a:cubicBezTo>
                <a:cubicBezTo>
                  <a:pt x="553" y="837"/>
                  <a:pt x="634" y="914"/>
                  <a:pt x="639" y="1018"/>
                </a:cubicBezTo>
                <a:cubicBezTo>
                  <a:pt x="643" y="1124"/>
                  <a:pt x="585" y="1227"/>
                  <a:pt x="512" y="1301"/>
                </a:cubicBezTo>
                <a:cubicBezTo>
                  <a:pt x="419" y="1393"/>
                  <a:pt x="300" y="1453"/>
                  <a:pt x="192" y="1529"/>
                </a:cubicBezTo>
                <a:cubicBezTo>
                  <a:pt x="117" y="1582"/>
                  <a:pt x="44" y="1648"/>
                  <a:pt x="0" y="1727"/>
                </a:cubicBezTo>
                <a:lnTo>
                  <a:pt x="1902" y="1727"/>
                </a:lnTo>
                <a:close/>
              </a:path>
            </a:pathLst>
          </a:cu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TextBox 21"/>
          <p:cNvSpPr txBox="1"/>
          <p:nvPr/>
        </p:nvSpPr>
        <p:spPr>
          <a:xfrm>
            <a:off x="278991" y="358293"/>
            <a:ext cx="3613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目录</a:t>
            </a:r>
            <a:r>
              <a:rPr lang="en-US" altLang="zh-CN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C</a:t>
            </a:r>
            <a:r>
              <a:rPr lang="en-US" altLang="zh-CN" sz="32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ontents</a:t>
            </a:r>
            <a:endParaRPr lang="id-ID" sz="3200" b="1">
              <a:gradFill>
                <a:gsLst>
                  <a:gs pos="100000">
                    <a:srgbClr val="5877B6"/>
                  </a:gs>
                  <a:gs pos="0">
                    <a:srgbClr val="465E96"/>
                  </a:gs>
                </a:gsLst>
                <a:lin ang="0" scaled="0"/>
              </a:gra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292" y="940928"/>
            <a:ext cx="3670110" cy="3261643"/>
          </a:xfrm>
          <a:prstGeom prst="rect">
            <a:avLst/>
          </a:prstGeom>
        </p:spPr>
      </p:pic>
      <p:sp>
        <p:nvSpPr>
          <p:cNvPr id="2" name="e03283721b2641cf98d9975dcc5f2782"/>
          <p:cNvSpPr/>
          <p:nvPr/>
        </p:nvSpPr>
        <p:spPr>
          <a:xfrm>
            <a:off x="368709" y="1457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596900" y="1358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五、存在问题及下阶段发展方向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676400"/>
            <a:ext cx="9144000" cy="2247900"/>
          </a:xfrm>
          <a:prstGeom prst="rect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21"/>
          <p:cNvSpPr txBox="1"/>
          <p:nvPr/>
        </p:nvSpPr>
        <p:spPr>
          <a:xfrm>
            <a:off x="4088843" y="1996108"/>
            <a:ext cx="825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chemeClr val="bg1"/>
                </a:soli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id-ID" sz="1600" b="1">
              <a:solidFill>
                <a:schemeClr val="bg1"/>
              </a:soli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4" y="974879"/>
            <a:ext cx="3188484" cy="327383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64000" y="2413000"/>
            <a:ext cx="4572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300" b="1">
                <a:solidFill>
                  <a:srgbClr val="FFFFFF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826000" y="1968500"/>
            <a:ext cx="1270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FFFFFF"/>
                </a:solidFill>
                <a:latin typeface="微软雅黑" panose="020b0503020204020204" pitchFamily="34" charset="-122"/>
              </a:rPr>
              <a:t>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71" y="1432140"/>
            <a:ext cx="7974259" cy="3237257"/>
          </a:xfrm>
          <a:prstGeom prst="rect">
            <a:avLst/>
          </a:prstGeom>
        </p:spPr>
      </p:pic>
      <p:sp>
        <p:nvSpPr>
          <p:cNvPr id="63" name="矩形 62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825500" y="482600"/>
            <a:ext cx="97663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B659F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6" name="e23515243cdd47c4b3c96fd00133616c"/>
          <p:cNvSpPr/>
          <p:nvPr/>
        </p:nvSpPr>
        <p:spPr>
          <a:xfrm>
            <a:off x="995740" y="1788782"/>
            <a:ext cx="622127" cy="622127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7" name="dfb095ee115f48639418f3806ffcc6be"/>
          <p:cNvSpPr>
            <a:spLocks noChangeArrowheads="1"/>
          </p:cNvSpPr>
          <p:nvPr/>
        </p:nvSpPr>
        <p:spPr bwMode="auto">
          <a:xfrm>
            <a:off x="1177186" y="1996719"/>
            <a:ext cx="259234" cy="206252"/>
          </a:xfrm>
          <a:custGeom>
            <a:gdLst>
              <a:gd name="T0" fmla="*/ 217118 w 602"/>
              <a:gd name="T1" fmla="*/ 38054 h 482"/>
              <a:gd name="T2" fmla="*/ 217118 w 602"/>
              <a:gd name="T3" fmla="*/ 38054 h 482"/>
              <a:gd name="T4" fmla="*/ 217118 w 602"/>
              <a:gd name="T5" fmla="*/ 38054 h 482"/>
              <a:gd name="T6" fmla="*/ 186411 w 602"/>
              <a:gd name="T7" fmla="*/ 104109 h 482"/>
              <a:gd name="T8" fmla="*/ 186411 w 602"/>
              <a:gd name="T9" fmla="*/ 104109 h 482"/>
              <a:gd name="T10" fmla="*/ 178824 w 602"/>
              <a:gd name="T11" fmla="*/ 111648 h 482"/>
              <a:gd name="T12" fmla="*/ 178824 w 602"/>
              <a:gd name="T13" fmla="*/ 111648 h 482"/>
              <a:gd name="T14" fmla="*/ 89231 w 602"/>
              <a:gd name="T15" fmla="*/ 116674 h 482"/>
              <a:gd name="T16" fmla="*/ 94289 w 602"/>
              <a:gd name="T17" fmla="*/ 132111 h 482"/>
              <a:gd name="T18" fmla="*/ 191468 w 602"/>
              <a:gd name="T19" fmla="*/ 132111 h 482"/>
              <a:gd name="T20" fmla="*/ 212060 w 602"/>
              <a:gd name="T21" fmla="*/ 152215 h 482"/>
              <a:gd name="T22" fmla="*/ 191468 w 602"/>
              <a:gd name="T23" fmla="*/ 172678 h 482"/>
              <a:gd name="T24" fmla="*/ 171238 w 602"/>
              <a:gd name="T25" fmla="*/ 152215 h 482"/>
              <a:gd name="T26" fmla="*/ 74058 w 602"/>
              <a:gd name="T27" fmla="*/ 152215 h 482"/>
              <a:gd name="T28" fmla="*/ 53467 w 602"/>
              <a:gd name="T29" fmla="*/ 172678 h 482"/>
              <a:gd name="T30" fmla="*/ 33236 w 602"/>
              <a:gd name="T31" fmla="*/ 152215 h 482"/>
              <a:gd name="T32" fmla="*/ 53467 w 602"/>
              <a:gd name="T33" fmla="*/ 132111 h 482"/>
              <a:gd name="T34" fmla="*/ 74058 w 602"/>
              <a:gd name="T35" fmla="*/ 132111 h 482"/>
              <a:gd name="T36" fmla="*/ 33236 w 602"/>
              <a:gd name="T37" fmla="*/ 20463 h 482"/>
              <a:gd name="T38" fmla="*/ 10115 w 602"/>
              <a:gd name="T39" fmla="*/ 20463 h 482"/>
              <a:gd name="T40" fmla="*/ 0 w 602"/>
              <a:gd name="T41" fmla="*/ 10052 h 482"/>
              <a:gd name="T42" fmla="*/ 10115 w 602"/>
              <a:gd name="T43" fmla="*/ 0 h 482"/>
              <a:gd name="T44" fmla="*/ 40822 w 602"/>
              <a:gd name="T45" fmla="*/ 0 h 482"/>
              <a:gd name="T46" fmla="*/ 50938 w 602"/>
              <a:gd name="T47" fmla="*/ 5026 h 482"/>
              <a:gd name="T48" fmla="*/ 50938 w 602"/>
              <a:gd name="T49" fmla="*/ 5026 h 482"/>
              <a:gd name="T50" fmla="*/ 56357 w 602"/>
              <a:gd name="T51" fmla="*/ 22976 h 482"/>
              <a:gd name="T52" fmla="*/ 206641 w 602"/>
              <a:gd name="T53" fmla="*/ 22976 h 482"/>
              <a:gd name="T54" fmla="*/ 217118 w 602"/>
              <a:gd name="T55" fmla="*/ 33028 h 482"/>
              <a:gd name="T56" fmla="*/ 217118 w 602"/>
              <a:gd name="T57" fmla="*/ 38054 h 482"/>
              <a:gd name="T58" fmla="*/ 63943 w 602"/>
              <a:gd name="T59" fmla="*/ 43080 h 482"/>
              <a:gd name="T60" fmla="*/ 63943 w 602"/>
              <a:gd name="T61" fmla="*/ 43080 h 482"/>
              <a:gd name="T62" fmla="*/ 81645 w 602"/>
              <a:gd name="T63" fmla="*/ 96570 h 482"/>
              <a:gd name="T64" fmla="*/ 171238 w 602"/>
              <a:gd name="T65" fmla="*/ 91544 h 482"/>
              <a:gd name="T66" fmla="*/ 191468 w 602"/>
              <a:gd name="T67" fmla="*/ 43080 h 482"/>
              <a:gd name="T68" fmla="*/ 63943 w 602"/>
              <a:gd name="T69" fmla="*/ 43080 h 48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602" h="482">
                <a:moveTo>
                  <a:pt x="601" y="106"/>
                </a:moveTo>
                <a:lnTo>
                  <a:pt x="601" y="106"/>
                </a:lnTo>
                <a:cubicBezTo>
                  <a:pt x="516" y="290"/>
                  <a:pt x="516" y="290"/>
                  <a:pt x="516" y="290"/>
                </a:cubicBezTo>
                <a:cubicBezTo>
                  <a:pt x="509" y="304"/>
                  <a:pt x="502" y="311"/>
                  <a:pt x="495" y="311"/>
                </a:cubicBezTo>
                <a:cubicBezTo>
                  <a:pt x="247" y="325"/>
                  <a:pt x="247" y="325"/>
                  <a:pt x="247" y="325"/>
                </a:cubicBezTo>
                <a:cubicBezTo>
                  <a:pt x="261" y="368"/>
                  <a:pt x="261" y="368"/>
                  <a:pt x="261" y="368"/>
                </a:cubicBezTo>
                <a:cubicBezTo>
                  <a:pt x="530" y="368"/>
                  <a:pt x="530" y="368"/>
                  <a:pt x="530" y="368"/>
                </a:cubicBezTo>
                <a:cubicBezTo>
                  <a:pt x="558" y="368"/>
                  <a:pt x="587" y="389"/>
                  <a:pt x="587" y="424"/>
                </a:cubicBezTo>
                <a:cubicBezTo>
                  <a:pt x="587" y="453"/>
                  <a:pt x="558" y="481"/>
                  <a:pt x="530" y="481"/>
                </a:cubicBezTo>
                <a:cubicBezTo>
                  <a:pt x="495" y="481"/>
                  <a:pt x="474" y="453"/>
                  <a:pt x="474" y="424"/>
                </a:cubicBezTo>
                <a:cubicBezTo>
                  <a:pt x="205" y="424"/>
                  <a:pt x="205" y="424"/>
                  <a:pt x="205" y="424"/>
                </a:cubicBezTo>
                <a:cubicBezTo>
                  <a:pt x="205" y="453"/>
                  <a:pt x="184" y="481"/>
                  <a:pt x="148" y="481"/>
                </a:cubicBezTo>
                <a:cubicBezTo>
                  <a:pt x="120" y="481"/>
                  <a:pt x="92" y="453"/>
                  <a:pt x="92" y="424"/>
                </a:cubicBezTo>
                <a:cubicBezTo>
                  <a:pt x="92" y="389"/>
                  <a:pt x="120" y="368"/>
                  <a:pt x="148" y="368"/>
                </a:cubicBezTo>
                <a:cubicBezTo>
                  <a:pt x="205" y="368"/>
                  <a:pt x="205" y="368"/>
                  <a:pt x="205" y="368"/>
                </a:cubicBezTo>
                <a:cubicBezTo>
                  <a:pt x="92" y="57"/>
                  <a:pt x="92" y="57"/>
                  <a:pt x="92" y="57"/>
                </a:cubicBezTo>
                <a:cubicBezTo>
                  <a:pt x="28" y="57"/>
                  <a:pt x="28" y="57"/>
                  <a:pt x="28" y="57"/>
                </a:cubicBezTo>
                <a:cubicBezTo>
                  <a:pt x="14" y="57"/>
                  <a:pt x="0" y="42"/>
                  <a:pt x="0" y="28"/>
                </a:cubicBezTo>
                <a:cubicBezTo>
                  <a:pt x="0" y="7"/>
                  <a:pt x="14" y="0"/>
                  <a:pt x="28" y="0"/>
                </a:cubicBezTo>
                <a:cubicBezTo>
                  <a:pt x="113" y="0"/>
                  <a:pt x="113" y="0"/>
                  <a:pt x="113" y="0"/>
                </a:cubicBezTo>
                <a:cubicBezTo>
                  <a:pt x="127" y="0"/>
                  <a:pt x="134" y="7"/>
                  <a:pt x="141" y="14"/>
                </a:cubicBezTo>
                <a:cubicBezTo>
                  <a:pt x="156" y="64"/>
                  <a:pt x="156" y="64"/>
                  <a:pt x="156" y="64"/>
                </a:cubicBezTo>
                <a:cubicBezTo>
                  <a:pt x="572" y="64"/>
                  <a:pt x="572" y="64"/>
                  <a:pt x="572" y="64"/>
                </a:cubicBezTo>
                <a:cubicBezTo>
                  <a:pt x="594" y="64"/>
                  <a:pt x="601" y="78"/>
                  <a:pt x="601" y="92"/>
                </a:cubicBezTo>
                <a:cubicBezTo>
                  <a:pt x="601" y="99"/>
                  <a:pt x="601" y="99"/>
                  <a:pt x="601" y="106"/>
                </a:cubicBezTo>
                <a:close/>
                <a:moveTo>
                  <a:pt x="177" y="120"/>
                </a:moveTo>
                <a:lnTo>
                  <a:pt x="177" y="120"/>
                </a:lnTo>
                <a:cubicBezTo>
                  <a:pt x="226" y="269"/>
                  <a:pt x="226" y="269"/>
                  <a:pt x="226" y="269"/>
                </a:cubicBezTo>
                <a:cubicBezTo>
                  <a:pt x="474" y="255"/>
                  <a:pt x="474" y="255"/>
                  <a:pt x="474" y="255"/>
                </a:cubicBezTo>
                <a:cubicBezTo>
                  <a:pt x="530" y="120"/>
                  <a:pt x="530" y="120"/>
                  <a:pt x="530" y="120"/>
                </a:cubicBezTo>
                <a:lnTo>
                  <a:pt x="177" y="12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>
              <a:solidFill>
                <a:schemeClr val="bg1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25600" y="1955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加强对相关法律法规的学习</a:t>
            </a:r>
            <a:endParaRPr lang="en-US" sz="1100"/>
          </a:p>
        </p:txBody>
      </p:sp>
      <p:sp>
        <p:nvSpPr>
          <p:cNvPr id="9" name="8e911081d5894563b9d10e08f133a83b"/>
          <p:cNvSpPr/>
          <p:nvPr/>
        </p:nvSpPr>
        <p:spPr>
          <a:xfrm>
            <a:off x="2011740" y="2664380"/>
            <a:ext cx="633344" cy="633344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0" name="d45001bfd0d946cf887ca4d609663660"/>
          <p:cNvSpPr>
            <a:spLocks noChangeArrowheads="1"/>
          </p:cNvSpPr>
          <p:nvPr/>
        </p:nvSpPr>
        <p:spPr bwMode="auto">
          <a:xfrm>
            <a:off x="2184473" y="2854974"/>
            <a:ext cx="287879" cy="252156"/>
          </a:xfrm>
          <a:custGeom>
            <a:gdLst>
              <a:gd name="T0" fmla="*/ 212060 w 602"/>
              <a:gd name="T1" fmla="*/ 103681 h 531"/>
              <a:gd name="T2" fmla="*/ 112352 w 602"/>
              <a:gd name="T3" fmla="*/ 144579 h 531"/>
              <a:gd name="T4" fmla="*/ 112352 w 602"/>
              <a:gd name="T5" fmla="*/ 144579 h 531"/>
              <a:gd name="T6" fmla="*/ 109823 w 602"/>
              <a:gd name="T7" fmla="*/ 147090 h 531"/>
              <a:gd name="T8" fmla="*/ 104766 w 602"/>
              <a:gd name="T9" fmla="*/ 144579 h 531"/>
              <a:gd name="T10" fmla="*/ 104766 w 602"/>
              <a:gd name="T11" fmla="*/ 144579 h 531"/>
              <a:gd name="T12" fmla="*/ 5419 w 602"/>
              <a:gd name="T13" fmla="*/ 103681 h 531"/>
              <a:gd name="T14" fmla="*/ 10477 w 602"/>
              <a:gd name="T15" fmla="*/ 86102 h 531"/>
              <a:gd name="T16" fmla="*/ 15534 w 602"/>
              <a:gd name="T17" fmla="*/ 86102 h 531"/>
              <a:gd name="T18" fmla="*/ 15534 w 602"/>
              <a:gd name="T19" fmla="*/ 86102 h 531"/>
              <a:gd name="T20" fmla="*/ 204474 w 602"/>
              <a:gd name="T21" fmla="*/ 86102 h 531"/>
              <a:gd name="T22" fmla="*/ 204474 w 602"/>
              <a:gd name="T23" fmla="*/ 86102 h 531"/>
              <a:gd name="T24" fmla="*/ 207002 w 602"/>
              <a:gd name="T25" fmla="*/ 86102 h 531"/>
              <a:gd name="T26" fmla="*/ 212060 w 602"/>
              <a:gd name="T27" fmla="*/ 103681 h 531"/>
              <a:gd name="T28" fmla="*/ 212060 w 602"/>
              <a:gd name="T29" fmla="*/ 60630 h 531"/>
              <a:gd name="T30" fmla="*/ 112352 w 602"/>
              <a:gd name="T31" fmla="*/ 101169 h 531"/>
              <a:gd name="T32" fmla="*/ 112352 w 602"/>
              <a:gd name="T33" fmla="*/ 101169 h 531"/>
              <a:gd name="T34" fmla="*/ 109823 w 602"/>
              <a:gd name="T35" fmla="*/ 101169 h 531"/>
              <a:gd name="T36" fmla="*/ 104766 w 602"/>
              <a:gd name="T37" fmla="*/ 101169 h 531"/>
              <a:gd name="T38" fmla="*/ 104766 w 602"/>
              <a:gd name="T39" fmla="*/ 101169 h 531"/>
              <a:gd name="T40" fmla="*/ 5419 w 602"/>
              <a:gd name="T41" fmla="*/ 60630 h 531"/>
              <a:gd name="T42" fmla="*/ 5419 w 602"/>
              <a:gd name="T43" fmla="*/ 43051 h 531"/>
              <a:gd name="T44" fmla="*/ 104766 w 602"/>
              <a:gd name="T45" fmla="*/ 2511 h 531"/>
              <a:gd name="T46" fmla="*/ 104766 w 602"/>
              <a:gd name="T47" fmla="*/ 2511 h 531"/>
              <a:gd name="T48" fmla="*/ 109823 w 602"/>
              <a:gd name="T49" fmla="*/ 0 h 531"/>
              <a:gd name="T50" fmla="*/ 112352 w 602"/>
              <a:gd name="T51" fmla="*/ 2511 h 531"/>
              <a:gd name="T52" fmla="*/ 112352 w 602"/>
              <a:gd name="T53" fmla="*/ 2511 h 531"/>
              <a:gd name="T54" fmla="*/ 212060 w 602"/>
              <a:gd name="T55" fmla="*/ 43051 h 531"/>
              <a:gd name="T56" fmla="*/ 212060 w 602"/>
              <a:gd name="T57" fmla="*/ 60630 h 531"/>
              <a:gd name="T58" fmla="*/ 10477 w 602"/>
              <a:gd name="T59" fmla="*/ 129153 h 531"/>
              <a:gd name="T60" fmla="*/ 15534 w 602"/>
              <a:gd name="T61" fmla="*/ 129153 h 531"/>
              <a:gd name="T62" fmla="*/ 15534 w 602"/>
              <a:gd name="T63" fmla="*/ 129153 h 531"/>
              <a:gd name="T64" fmla="*/ 204474 w 602"/>
              <a:gd name="T65" fmla="*/ 129153 h 531"/>
              <a:gd name="T66" fmla="*/ 204474 w 602"/>
              <a:gd name="T67" fmla="*/ 129153 h 531"/>
              <a:gd name="T68" fmla="*/ 207002 w 602"/>
              <a:gd name="T69" fmla="*/ 129153 h 531"/>
              <a:gd name="T70" fmla="*/ 212060 w 602"/>
              <a:gd name="T71" fmla="*/ 149602 h 531"/>
              <a:gd name="T72" fmla="*/ 112352 w 602"/>
              <a:gd name="T73" fmla="*/ 190141 h 531"/>
              <a:gd name="T74" fmla="*/ 112352 w 602"/>
              <a:gd name="T75" fmla="*/ 190141 h 531"/>
              <a:gd name="T76" fmla="*/ 109823 w 602"/>
              <a:gd name="T77" fmla="*/ 190141 h 531"/>
              <a:gd name="T78" fmla="*/ 104766 w 602"/>
              <a:gd name="T79" fmla="*/ 190141 h 531"/>
              <a:gd name="T80" fmla="*/ 104766 w 602"/>
              <a:gd name="T81" fmla="*/ 190141 h 531"/>
              <a:gd name="T82" fmla="*/ 5419 w 602"/>
              <a:gd name="T83" fmla="*/ 149602 h 531"/>
              <a:gd name="T84" fmla="*/ 10477 w 602"/>
              <a:gd name="T85" fmla="*/ 129153 h 5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602" h="531">
                <a:moveTo>
                  <a:pt x="587" y="289"/>
                </a:moveTo>
                <a:lnTo>
                  <a:pt x="587" y="289"/>
                </a:lnTo>
                <a:cubicBezTo>
                  <a:pt x="311" y="403"/>
                  <a:pt x="311" y="403"/>
                  <a:pt x="311" y="403"/>
                </a:cubicBezTo>
                <a:cubicBezTo>
                  <a:pt x="311" y="410"/>
                  <a:pt x="304" y="410"/>
                  <a:pt x="304" y="410"/>
                </a:cubicBezTo>
                <a:cubicBezTo>
                  <a:pt x="297" y="410"/>
                  <a:pt x="297" y="410"/>
                  <a:pt x="290" y="403"/>
                </a:cubicBezTo>
                <a:cubicBezTo>
                  <a:pt x="15" y="289"/>
                  <a:pt x="15" y="289"/>
                  <a:pt x="15" y="289"/>
                </a:cubicBezTo>
                <a:cubicBezTo>
                  <a:pt x="7" y="289"/>
                  <a:pt x="0" y="275"/>
                  <a:pt x="0" y="268"/>
                </a:cubicBezTo>
                <a:cubicBezTo>
                  <a:pt x="0" y="247"/>
                  <a:pt x="15" y="240"/>
                  <a:pt x="29" y="240"/>
                </a:cubicBezTo>
                <a:cubicBezTo>
                  <a:pt x="36" y="240"/>
                  <a:pt x="36" y="240"/>
                  <a:pt x="43" y="240"/>
                </a:cubicBezTo>
                <a:cubicBezTo>
                  <a:pt x="304" y="346"/>
                  <a:pt x="304" y="346"/>
                  <a:pt x="304" y="346"/>
                </a:cubicBezTo>
                <a:cubicBezTo>
                  <a:pt x="566" y="240"/>
                  <a:pt x="566" y="240"/>
                  <a:pt x="566" y="240"/>
                </a:cubicBezTo>
                <a:lnTo>
                  <a:pt x="573" y="240"/>
                </a:lnTo>
                <a:cubicBezTo>
                  <a:pt x="594" y="240"/>
                  <a:pt x="601" y="247"/>
                  <a:pt x="601" y="268"/>
                </a:cubicBezTo>
                <a:cubicBezTo>
                  <a:pt x="601" y="275"/>
                  <a:pt x="594" y="289"/>
                  <a:pt x="587" y="289"/>
                </a:cubicBezTo>
                <a:close/>
                <a:moveTo>
                  <a:pt x="587" y="169"/>
                </a:moveTo>
                <a:lnTo>
                  <a:pt x="587" y="169"/>
                </a:lnTo>
                <a:cubicBezTo>
                  <a:pt x="311" y="282"/>
                  <a:pt x="311" y="282"/>
                  <a:pt x="311" y="282"/>
                </a:cubicBezTo>
                <a:lnTo>
                  <a:pt x="304" y="282"/>
                </a:lnTo>
                <a:cubicBezTo>
                  <a:pt x="297" y="282"/>
                  <a:pt x="297" y="282"/>
                  <a:pt x="290" y="282"/>
                </a:cubicBezTo>
                <a:cubicBezTo>
                  <a:pt x="15" y="169"/>
                  <a:pt x="15" y="169"/>
                  <a:pt x="15" y="169"/>
                </a:cubicBezTo>
                <a:cubicBezTo>
                  <a:pt x="7" y="162"/>
                  <a:pt x="0" y="155"/>
                  <a:pt x="0" y="141"/>
                </a:cubicBezTo>
                <a:cubicBezTo>
                  <a:pt x="0" y="134"/>
                  <a:pt x="7" y="120"/>
                  <a:pt x="15" y="120"/>
                </a:cubicBezTo>
                <a:cubicBezTo>
                  <a:pt x="290" y="7"/>
                  <a:pt x="290" y="7"/>
                  <a:pt x="290" y="7"/>
                </a:cubicBezTo>
                <a:cubicBezTo>
                  <a:pt x="297" y="0"/>
                  <a:pt x="297" y="0"/>
                  <a:pt x="304" y="0"/>
                </a:cubicBezTo>
                <a:cubicBezTo>
                  <a:pt x="304" y="0"/>
                  <a:pt x="311" y="0"/>
                  <a:pt x="311" y="7"/>
                </a:cubicBezTo>
                <a:cubicBezTo>
                  <a:pt x="587" y="120"/>
                  <a:pt x="587" y="120"/>
                  <a:pt x="587" y="120"/>
                </a:cubicBezTo>
                <a:cubicBezTo>
                  <a:pt x="594" y="120"/>
                  <a:pt x="601" y="134"/>
                  <a:pt x="601" y="141"/>
                </a:cubicBezTo>
                <a:cubicBezTo>
                  <a:pt x="601" y="155"/>
                  <a:pt x="594" y="162"/>
                  <a:pt x="587" y="169"/>
                </a:cubicBezTo>
                <a:close/>
                <a:moveTo>
                  <a:pt x="29" y="360"/>
                </a:moveTo>
                <a:lnTo>
                  <a:pt x="29" y="360"/>
                </a:lnTo>
                <a:cubicBezTo>
                  <a:pt x="36" y="360"/>
                  <a:pt x="36" y="360"/>
                  <a:pt x="43" y="360"/>
                </a:cubicBezTo>
                <a:cubicBezTo>
                  <a:pt x="304" y="473"/>
                  <a:pt x="304" y="473"/>
                  <a:pt x="304" y="473"/>
                </a:cubicBezTo>
                <a:cubicBezTo>
                  <a:pt x="566" y="360"/>
                  <a:pt x="566" y="360"/>
                  <a:pt x="566" y="360"/>
                </a:cubicBezTo>
                <a:lnTo>
                  <a:pt x="573" y="360"/>
                </a:lnTo>
                <a:cubicBezTo>
                  <a:pt x="594" y="360"/>
                  <a:pt x="601" y="374"/>
                  <a:pt x="601" y="388"/>
                </a:cubicBezTo>
                <a:cubicBezTo>
                  <a:pt x="601" y="403"/>
                  <a:pt x="594" y="410"/>
                  <a:pt x="587" y="417"/>
                </a:cubicBezTo>
                <a:cubicBezTo>
                  <a:pt x="311" y="530"/>
                  <a:pt x="311" y="530"/>
                  <a:pt x="311" y="530"/>
                </a:cubicBezTo>
                <a:lnTo>
                  <a:pt x="304" y="530"/>
                </a:lnTo>
                <a:cubicBezTo>
                  <a:pt x="297" y="530"/>
                  <a:pt x="297" y="530"/>
                  <a:pt x="290" y="530"/>
                </a:cubicBezTo>
                <a:cubicBezTo>
                  <a:pt x="15" y="417"/>
                  <a:pt x="15" y="417"/>
                  <a:pt x="15" y="417"/>
                </a:cubicBezTo>
                <a:cubicBezTo>
                  <a:pt x="7" y="410"/>
                  <a:pt x="0" y="403"/>
                  <a:pt x="0" y="388"/>
                </a:cubicBezTo>
                <a:cubicBezTo>
                  <a:pt x="0" y="374"/>
                  <a:pt x="15" y="360"/>
                  <a:pt x="29" y="36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1" name="TextBox 11"/>
          <p:cNvSpPr txBox="1"/>
          <p:nvPr/>
        </p:nvSpPr>
        <p:spPr>
          <a:xfrm>
            <a:off x="2641600" y="2844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深入研究审计技术和方法</a:t>
            </a:r>
            <a:endParaRPr lang="en-US" sz="1100"/>
          </a:p>
        </p:txBody>
      </p:sp>
      <p:sp>
        <p:nvSpPr>
          <p:cNvPr id="12" name="5aebaec79b9d42e9936c64564db80db0"/>
          <p:cNvSpPr/>
          <p:nvPr/>
        </p:nvSpPr>
        <p:spPr>
          <a:xfrm>
            <a:off x="3027740" y="3566782"/>
            <a:ext cx="614081" cy="614081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3" name="fde53ce029644a748b59f1e6a943db0e"/>
          <p:cNvSpPr>
            <a:spLocks noChangeArrowheads="1"/>
          </p:cNvSpPr>
          <p:nvPr/>
        </p:nvSpPr>
        <p:spPr bwMode="auto">
          <a:xfrm>
            <a:off x="3215581" y="3761492"/>
            <a:ext cx="244585" cy="242799"/>
          </a:xfrm>
          <a:custGeom>
            <a:gdLst>
              <a:gd name="T0" fmla="*/ 207002 w 602"/>
              <a:gd name="T1" fmla="*/ 40594 h 601"/>
              <a:gd name="T2" fmla="*/ 207002 w 602"/>
              <a:gd name="T3" fmla="*/ 40594 h 601"/>
              <a:gd name="T4" fmla="*/ 196526 w 602"/>
              <a:gd name="T5" fmla="*/ 40594 h 601"/>
              <a:gd name="T6" fmla="*/ 196526 w 602"/>
              <a:gd name="T7" fmla="*/ 96275 h 601"/>
              <a:gd name="T8" fmla="*/ 196526 w 602"/>
              <a:gd name="T9" fmla="*/ 144412 h 601"/>
              <a:gd name="T10" fmla="*/ 196526 w 602"/>
              <a:gd name="T11" fmla="*/ 154830 h 601"/>
              <a:gd name="T12" fmla="*/ 186411 w 602"/>
              <a:gd name="T13" fmla="*/ 164889 h 601"/>
              <a:gd name="T14" fmla="*/ 132944 w 602"/>
              <a:gd name="T15" fmla="*/ 164889 h 601"/>
              <a:gd name="T16" fmla="*/ 166180 w 602"/>
              <a:gd name="T17" fmla="*/ 197938 h 601"/>
              <a:gd name="T18" fmla="*/ 166180 w 602"/>
              <a:gd name="T19" fmla="*/ 197938 h 601"/>
              <a:gd name="T20" fmla="*/ 168709 w 602"/>
              <a:gd name="T21" fmla="*/ 205482 h 601"/>
              <a:gd name="T22" fmla="*/ 158232 w 602"/>
              <a:gd name="T23" fmla="*/ 215541 h 601"/>
              <a:gd name="T24" fmla="*/ 153175 w 602"/>
              <a:gd name="T25" fmla="*/ 213026 h 601"/>
              <a:gd name="T26" fmla="*/ 153175 w 602"/>
              <a:gd name="T27" fmla="*/ 213026 h 601"/>
              <a:gd name="T28" fmla="*/ 117410 w 602"/>
              <a:gd name="T29" fmla="*/ 180336 h 601"/>
              <a:gd name="T30" fmla="*/ 117410 w 602"/>
              <a:gd name="T31" fmla="*/ 205482 h 601"/>
              <a:gd name="T32" fmla="*/ 107294 w 602"/>
              <a:gd name="T33" fmla="*/ 215541 h 601"/>
              <a:gd name="T34" fmla="*/ 97179 w 602"/>
              <a:gd name="T35" fmla="*/ 205482 h 601"/>
              <a:gd name="T36" fmla="*/ 97179 w 602"/>
              <a:gd name="T37" fmla="*/ 180336 h 601"/>
              <a:gd name="T38" fmla="*/ 63943 w 602"/>
              <a:gd name="T39" fmla="*/ 213026 h 601"/>
              <a:gd name="T40" fmla="*/ 63943 w 602"/>
              <a:gd name="T41" fmla="*/ 213026 h 601"/>
              <a:gd name="T42" fmla="*/ 56357 w 602"/>
              <a:gd name="T43" fmla="*/ 215541 h 601"/>
              <a:gd name="T44" fmla="*/ 45880 w 602"/>
              <a:gd name="T45" fmla="*/ 205482 h 601"/>
              <a:gd name="T46" fmla="*/ 51299 w 602"/>
              <a:gd name="T47" fmla="*/ 197938 h 601"/>
              <a:gd name="T48" fmla="*/ 51299 w 602"/>
              <a:gd name="T49" fmla="*/ 197938 h 601"/>
              <a:gd name="T50" fmla="*/ 84174 w 602"/>
              <a:gd name="T51" fmla="*/ 164889 h 601"/>
              <a:gd name="T52" fmla="*/ 30707 w 602"/>
              <a:gd name="T53" fmla="*/ 164889 h 601"/>
              <a:gd name="T54" fmla="*/ 20592 w 602"/>
              <a:gd name="T55" fmla="*/ 154830 h 601"/>
              <a:gd name="T56" fmla="*/ 20592 w 602"/>
              <a:gd name="T57" fmla="*/ 144412 h 601"/>
              <a:gd name="T58" fmla="*/ 20592 w 602"/>
              <a:gd name="T59" fmla="*/ 96275 h 601"/>
              <a:gd name="T60" fmla="*/ 20592 w 602"/>
              <a:gd name="T61" fmla="*/ 40594 h 601"/>
              <a:gd name="T62" fmla="*/ 10477 w 602"/>
              <a:gd name="T63" fmla="*/ 40594 h 601"/>
              <a:gd name="T64" fmla="*/ 0 w 602"/>
              <a:gd name="T65" fmla="*/ 30176 h 601"/>
              <a:gd name="T66" fmla="*/ 10477 w 602"/>
              <a:gd name="T67" fmla="*/ 20117 h 601"/>
              <a:gd name="T68" fmla="*/ 97179 w 602"/>
              <a:gd name="T69" fmla="*/ 20117 h 601"/>
              <a:gd name="T70" fmla="*/ 97179 w 602"/>
              <a:gd name="T71" fmla="*/ 10059 h 601"/>
              <a:gd name="T72" fmla="*/ 107294 w 602"/>
              <a:gd name="T73" fmla="*/ 0 h 601"/>
              <a:gd name="T74" fmla="*/ 117410 w 602"/>
              <a:gd name="T75" fmla="*/ 10059 h 601"/>
              <a:gd name="T76" fmla="*/ 117410 w 602"/>
              <a:gd name="T77" fmla="*/ 20117 h 601"/>
              <a:gd name="T78" fmla="*/ 207002 w 602"/>
              <a:gd name="T79" fmla="*/ 20117 h 601"/>
              <a:gd name="T80" fmla="*/ 217118 w 602"/>
              <a:gd name="T81" fmla="*/ 30176 h 601"/>
              <a:gd name="T82" fmla="*/ 207002 w 602"/>
              <a:gd name="T83" fmla="*/ 40594 h 601"/>
              <a:gd name="T84" fmla="*/ 176295 w 602"/>
              <a:gd name="T85" fmla="*/ 86216 h 601"/>
              <a:gd name="T86" fmla="*/ 176295 w 602"/>
              <a:gd name="T87" fmla="*/ 86216 h 601"/>
              <a:gd name="T88" fmla="*/ 176295 w 602"/>
              <a:gd name="T89" fmla="*/ 76158 h 601"/>
              <a:gd name="T90" fmla="*/ 176295 w 602"/>
              <a:gd name="T91" fmla="*/ 40594 h 601"/>
              <a:gd name="T92" fmla="*/ 40822 w 602"/>
              <a:gd name="T93" fmla="*/ 40594 h 601"/>
              <a:gd name="T94" fmla="*/ 40822 w 602"/>
              <a:gd name="T95" fmla="*/ 76158 h 601"/>
              <a:gd name="T96" fmla="*/ 40822 w 602"/>
              <a:gd name="T97" fmla="*/ 86216 h 601"/>
              <a:gd name="T98" fmla="*/ 40822 w 602"/>
              <a:gd name="T99" fmla="*/ 144412 h 601"/>
              <a:gd name="T100" fmla="*/ 176295 w 602"/>
              <a:gd name="T101" fmla="*/ 144412 h 601"/>
              <a:gd name="T102" fmla="*/ 176295 w 602"/>
              <a:gd name="T103" fmla="*/ 86216 h 601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602" h="601">
                <a:moveTo>
                  <a:pt x="573" y="113"/>
                </a:moveTo>
                <a:lnTo>
                  <a:pt x="573" y="113"/>
                </a:lnTo>
                <a:cubicBezTo>
                  <a:pt x="544" y="113"/>
                  <a:pt x="544" y="113"/>
                  <a:pt x="544" y="113"/>
                </a:cubicBezTo>
                <a:cubicBezTo>
                  <a:pt x="544" y="268"/>
                  <a:pt x="544" y="268"/>
                  <a:pt x="544" y="268"/>
                </a:cubicBezTo>
                <a:cubicBezTo>
                  <a:pt x="544" y="402"/>
                  <a:pt x="544" y="402"/>
                  <a:pt x="544" y="402"/>
                </a:cubicBezTo>
                <a:cubicBezTo>
                  <a:pt x="544" y="431"/>
                  <a:pt x="544" y="431"/>
                  <a:pt x="544" y="431"/>
                </a:cubicBezTo>
                <a:cubicBezTo>
                  <a:pt x="544" y="445"/>
                  <a:pt x="530" y="459"/>
                  <a:pt x="516" y="459"/>
                </a:cubicBezTo>
                <a:cubicBezTo>
                  <a:pt x="368" y="459"/>
                  <a:pt x="368" y="459"/>
                  <a:pt x="368" y="459"/>
                </a:cubicBezTo>
                <a:cubicBezTo>
                  <a:pt x="460" y="551"/>
                  <a:pt x="460" y="551"/>
                  <a:pt x="460" y="551"/>
                </a:cubicBezTo>
                <a:cubicBezTo>
                  <a:pt x="467" y="558"/>
                  <a:pt x="467" y="565"/>
                  <a:pt x="467" y="572"/>
                </a:cubicBezTo>
                <a:cubicBezTo>
                  <a:pt x="467" y="586"/>
                  <a:pt x="460" y="600"/>
                  <a:pt x="438" y="600"/>
                </a:cubicBezTo>
                <a:cubicBezTo>
                  <a:pt x="431" y="600"/>
                  <a:pt x="424" y="600"/>
                  <a:pt x="424" y="593"/>
                </a:cubicBezTo>
                <a:cubicBezTo>
                  <a:pt x="325" y="502"/>
                  <a:pt x="325" y="502"/>
                  <a:pt x="325" y="502"/>
                </a:cubicBezTo>
                <a:cubicBezTo>
                  <a:pt x="325" y="572"/>
                  <a:pt x="325" y="572"/>
                  <a:pt x="325" y="572"/>
                </a:cubicBezTo>
                <a:cubicBezTo>
                  <a:pt x="325" y="586"/>
                  <a:pt x="318" y="600"/>
                  <a:pt x="297" y="600"/>
                </a:cubicBezTo>
                <a:cubicBezTo>
                  <a:pt x="283" y="600"/>
                  <a:pt x="269" y="586"/>
                  <a:pt x="269" y="572"/>
                </a:cubicBezTo>
                <a:cubicBezTo>
                  <a:pt x="269" y="502"/>
                  <a:pt x="269" y="502"/>
                  <a:pt x="269" y="502"/>
                </a:cubicBezTo>
                <a:cubicBezTo>
                  <a:pt x="177" y="593"/>
                  <a:pt x="177" y="593"/>
                  <a:pt x="177" y="593"/>
                </a:cubicBezTo>
                <a:cubicBezTo>
                  <a:pt x="170" y="600"/>
                  <a:pt x="163" y="600"/>
                  <a:pt x="156" y="600"/>
                </a:cubicBezTo>
                <a:cubicBezTo>
                  <a:pt x="142" y="600"/>
                  <a:pt x="127" y="586"/>
                  <a:pt x="127" y="572"/>
                </a:cubicBezTo>
                <a:cubicBezTo>
                  <a:pt x="127" y="565"/>
                  <a:pt x="135" y="558"/>
                  <a:pt x="142" y="551"/>
                </a:cubicBezTo>
                <a:cubicBezTo>
                  <a:pt x="233" y="459"/>
                  <a:pt x="233" y="459"/>
                  <a:pt x="233" y="459"/>
                </a:cubicBezTo>
                <a:cubicBezTo>
                  <a:pt x="85" y="459"/>
                  <a:pt x="85" y="459"/>
                  <a:pt x="85" y="459"/>
                </a:cubicBezTo>
                <a:cubicBezTo>
                  <a:pt x="64" y="459"/>
                  <a:pt x="57" y="445"/>
                  <a:pt x="57" y="431"/>
                </a:cubicBezTo>
                <a:cubicBezTo>
                  <a:pt x="57" y="402"/>
                  <a:pt x="57" y="402"/>
                  <a:pt x="57" y="402"/>
                </a:cubicBezTo>
                <a:cubicBezTo>
                  <a:pt x="57" y="268"/>
                  <a:pt x="57" y="268"/>
                  <a:pt x="57" y="268"/>
                </a:cubicBezTo>
                <a:cubicBezTo>
                  <a:pt x="57" y="113"/>
                  <a:pt x="57" y="113"/>
                  <a:pt x="57" y="113"/>
                </a:cubicBezTo>
                <a:cubicBezTo>
                  <a:pt x="29" y="113"/>
                  <a:pt x="29" y="113"/>
                  <a:pt x="29" y="113"/>
                </a:cubicBezTo>
                <a:cubicBezTo>
                  <a:pt x="7" y="113"/>
                  <a:pt x="0" y="98"/>
                  <a:pt x="0" y="84"/>
                </a:cubicBezTo>
                <a:cubicBezTo>
                  <a:pt x="0" y="63"/>
                  <a:pt x="7" y="56"/>
                  <a:pt x="29" y="56"/>
                </a:cubicBezTo>
                <a:cubicBezTo>
                  <a:pt x="269" y="56"/>
                  <a:pt x="269" y="56"/>
                  <a:pt x="269" y="56"/>
                </a:cubicBezTo>
                <a:cubicBezTo>
                  <a:pt x="269" y="28"/>
                  <a:pt x="269" y="28"/>
                  <a:pt x="269" y="28"/>
                </a:cubicBezTo>
                <a:cubicBezTo>
                  <a:pt x="269" y="7"/>
                  <a:pt x="283" y="0"/>
                  <a:pt x="297" y="0"/>
                </a:cubicBezTo>
                <a:cubicBezTo>
                  <a:pt x="318" y="0"/>
                  <a:pt x="325" y="7"/>
                  <a:pt x="325" y="28"/>
                </a:cubicBezTo>
                <a:cubicBezTo>
                  <a:pt x="325" y="56"/>
                  <a:pt x="325" y="56"/>
                  <a:pt x="325" y="56"/>
                </a:cubicBezTo>
                <a:cubicBezTo>
                  <a:pt x="573" y="56"/>
                  <a:pt x="573" y="56"/>
                  <a:pt x="573" y="56"/>
                </a:cubicBezTo>
                <a:cubicBezTo>
                  <a:pt x="587" y="56"/>
                  <a:pt x="601" y="63"/>
                  <a:pt x="601" y="84"/>
                </a:cubicBezTo>
                <a:cubicBezTo>
                  <a:pt x="601" y="98"/>
                  <a:pt x="587" y="113"/>
                  <a:pt x="573" y="113"/>
                </a:cubicBezTo>
                <a:close/>
                <a:moveTo>
                  <a:pt x="488" y="240"/>
                </a:moveTo>
                <a:lnTo>
                  <a:pt x="488" y="240"/>
                </a:lnTo>
                <a:cubicBezTo>
                  <a:pt x="488" y="212"/>
                  <a:pt x="488" y="212"/>
                  <a:pt x="488" y="212"/>
                </a:cubicBezTo>
                <a:cubicBezTo>
                  <a:pt x="488" y="113"/>
                  <a:pt x="488" y="113"/>
                  <a:pt x="488" y="113"/>
                </a:cubicBezTo>
                <a:cubicBezTo>
                  <a:pt x="113" y="113"/>
                  <a:pt x="113" y="113"/>
                  <a:pt x="113" y="113"/>
                </a:cubicBezTo>
                <a:cubicBezTo>
                  <a:pt x="113" y="212"/>
                  <a:pt x="113" y="212"/>
                  <a:pt x="113" y="212"/>
                </a:cubicBezTo>
                <a:cubicBezTo>
                  <a:pt x="113" y="240"/>
                  <a:pt x="113" y="240"/>
                  <a:pt x="113" y="240"/>
                </a:cubicBezTo>
                <a:cubicBezTo>
                  <a:pt x="113" y="402"/>
                  <a:pt x="113" y="402"/>
                  <a:pt x="113" y="402"/>
                </a:cubicBezTo>
                <a:cubicBezTo>
                  <a:pt x="488" y="402"/>
                  <a:pt x="488" y="402"/>
                  <a:pt x="488" y="402"/>
                </a:cubicBezTo>
                <a:lnTo>
                  <a:pt x="488" y="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4" name="TextBox 14"/>
          <p:cNvSpPr txBox="1"/>
          <p:nvPr/>
        </p:nvSpPr>
        <p:spPr>
          <a:xfrm>
            <a:off x="3657600" y="3733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探索新技术在审计中的应用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300" b="0">
                <a:solidFill>
                  <a:srgbClr val="465E96"/>
                </a:solidFill>
                <a:ea typeface="微软雅黑" panose="020b0503020204020204" pitchFamily="34" charset="-122"/>
              </a:rPr>
              <a:t>加强对相关法律法规的学习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作为审计人员，我们要时刻保持对相关法律法规的了解和熟悉，只有掌握了法律法规，才能更好地指导被审计单位和人员遵守相关规定。因此，我积极参加各种培训和学习机会，不断学习和更新相关法律法规知识，以提高自己的业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深入研究审计技术和方法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面对日益复杂的审计环境和审计任务，我意识到只有不断学习和研究审计技术和方法，才能更好地应对各种挑战。因此，我积极参与各种专业培训和研讨会，与同行进行交流和讨论，不断提高自己的审计技术和方法的应用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一、保持不断学习的势头，强了化业务技能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300" b="0">
                <a:solidFill>
                  <a:srgbClr val="465E96"/>
                </a:solidFill>
                <a:ea typeface="微软雅黑" panose="020b0503020204020204" pitchFamily="34" charset="-122"/>
              </a:rPr>
              <a:t>探索新技术在审计中的应用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随着科技的发展，审计工作也面临着新的挑战和机遇。我积极关注和学习新技术在审计中的应用，如数据分析、人工智能等，不断探索和尝试新技术在审计中的实际应用，以提高审计工作的效率和准确性。同时，我也积极与IT部门合作，推动新技术在审计工作中的落地和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676400"/>
            <a:ext cx="9144000" cy="2247900"/>
          </a:xfrm>
          <a:prstGeom prst="rect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21"/>
          <p:cNvSpPr txBox="1"/>
          <p:nvPr/>
        </p:nvSpPr>
        <p:spPr>
          <a:xfrm>
            <a:off x="4088843" y="1996108"/>
            <a:ext cx="825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chemeClr val="bg1"/>
                </a:soli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id-ID" sz="1600" b="1">
              <a:solidFill>
                <a:schemeClr val="bg1"/>
              </a:soli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4" y="974879"/>
            <a:ext cx="3188484" cy="327383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64000" y="2413000"/>
            <a:ext cx="4572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600" b="1">
                <a:solidFill>
                  <a:srgbClr val="FFFFFF"/>
                </a:solidFill>
                <a:ea typeface="微软雅黑" panose="020b0503020204020204" pitchFamily="34" charset="-122"/>
              </a:rPr>
              <a:t>注重方法提高效率，搜集情况合理建议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826000" y="1968500"/>
            <a:ext cx="1270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FFFFFF"/>
                </a:solidFill>
                <a:latin typeface="微软雅黑" panose="020b0503020204020204" pitchFamily="34" charset="-122"/>
              </a:rPr>
              <a:t>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71" y="1432140"/>
            <a:ext cx="7974259" cy="3237257"/>
          </a:xfrm>
          <a:prstGeom prst="rect">
            <a:avLst/>
          </a:prstGeom>
        </p:spPr>
      </p:pic>
      <p:sp>
        <p:nvSpPr>
          <p:cNvPr id="63" name="矩形 62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825500" y="482600"/>
            <a:ext cx="97663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B659F"/>
                </a:solidFill>
                <a:ea typeface="微软雅黑" panose="020b0503020204020204" pitchFamily="34" charset="-122"/>
              </a:rPr>
              <a:t>注重方法提高效率，搜集情况合理建议</a:t>
            </a:r>
            <a:endParaRPr lang="en-US" sz="1100"/>
          </a:p>
        </p:txBody>
      </p:sp>
      <p:sp>
        <p:nvSpPr>
          <p:cNvPr id="6" name="f2fe6071cdb44c669451a3921048df9c"/>
          <p:cNvSpPr/>
          <p:nvPr/>
        </p:nvSpPr>
        <p:spPr>
          <a:xfrm>
            <a:off x="995740" y="1788782"/>
            <a:ext cx="622127" cy="622127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7" name="b6d630ca09c348ecbc1998a1a1b89f3b"/>
          <p:cNvSpPr>
            <a:spLocks noChangeArrowheads="1"/>
          </p:cNvSpPr>
          <p:nvPr/>
        </p:nvSpPr>
        <p:spPr bwMode="auto">
          <a:xfrm>
            <a:off x="1177186" y="1996719"/>
            <a:ext cx="259234" cy="206252"/>
          </a:xfrm>
          <a:custGeom>
            <a:gdLst>
              <a:gd name="T0" fmla="*/ 217118 w 602"/>
              <a:gd name="T1" fmla="*/ 38054 h 482"/>
              <a:gd name="T2" fmla="*/ 217118 w 602"/>
              <a:gd name="T3" fmla="*/ 38054 h 482"/>
              <a:gd name="T4" fmla="*/ 217118 w 602"/>
              <a:gd name="T5" fmla="*/ 38054 h 482"/>
              <a:gd name="T6" fmla="*/ 186411 w 602"/>
              <a:gd name="T7" fmla="*/ 104109 h 482"/>
              <a:gd name="T8" fmla="*/ 186411 w 602"/>
              <a:gd name="T9" fmla="*/ 104109 h 482"/>
              <a:gd name="T10" fmla="*/ 178824 w 602"/>
              <a:gd name="T11" fmla="*/ 111648 h 482"/>
              <a:gd name="T12" fmla="*/ 178824 w 602"/>
              <a:gd name="T13" fmla="*/ 111648 h 482"/>
              <a:gd name="T14" fmla="*/ 89231 w 602"/>
              <a:gd name="T15" fmla="*/ 116674 h 482"/>
              <a:gd name="T16" fmla="*/ 94289 w 602"/>
              <a:gd name="T17" fmla="*/ 132111 h 482"/>
              <a:gd name="T18" fmla="*/ 191468 w 602"/>
              <a:gd name="T19" fmla="*/ 132111 h 482"/>
              <a:gd name="T20" fmla="*/ 212060 w 602"/>
              <a:gd name="T21" fmla="*/ 152215 h 482"/>
              <a:gd name="T22" fmla="*/ 191468 w 602"/>
              <a:gd name="T23" fmla="*/ 172678 h 482"/>
              <a:gd name="T24" fmla="*/ 171238 w 602"/>
              <a:gd name="T25" fmla="*/ 152215 h 482"/>
              <a:gd name="T26" fmla="*/ 74058 w 602"/>
              <a:gd name="T27" fmla="*/ 152215 h 482"/>
              <a:gd name="T28" fmla="*/ 53467 w 602"/>
              <a:gd name="T29" fmla="*/ 172678 h 482"/>
              <a:gd name="T30" fmla="*/ 33236 w 602"/>
              <a:gd name="T31" fmla="*/ 152215 h 482"/>
              <a:gd name="T32" fmla="*/ 53467 w 602"/>
              <a:gd name="T33" fmla="*/ 132111 h 482"/>
              <a:gd name="T34" fmla="*/ 74058 w 602"/>
              <a:gd name="T35" fmla="*/ 132111 h 482"/>
              <a:gd name="T36" fmla="*/ 33236 w 602"/>
              <a:gd name="T37" fmla="*/ 20463 h 482"/>
              <a:gd name="T38" fmla="*/ 10115 w 602"/>
              <a:gd name="T39" fmla="*/ 20463 h 482"/>
              <a:gd name="T40" fmla="*/ 0 w 602"/>
              <a:gd name="T41" fmla="*/ 10052 h 482"/>
              <a:gd name="T42" fmla="*/ 10115 w 602"/>
              <a:gd name="T43" fmla="*/ 0 h 482"/>
              <a:gd name="T44" fmla="*/ 40822 w 602"/>
              <a:gd name="T45" fmla="*/ 0 h 482"/>
              <a:gd name="T46" fmla="*/ 50938 w 602"/>
              <a:gd name="T47" fmla="*/ 5026 h 482"/>
              <a:gd name="T48" fmla="*/ 50938 w 602"/>
              <a:gd name="T49" fmla="*/ 5026 h 482"/>
              <a:gd name="T50" fmla="*/ 56357 w 602"/>
              <a:gd name="T51" fmla="*/ 22976 h 482"/>
              <a:gd name="T52" fmla="*/ 206641 w 602"/>
              <a:gd name="T53" fmla="*/ 22976 h 482"/>
              <a:gd name="T54" fmla="*/ 217118 w 602"/>
              <a:gd name="T55" fmla="*/ 33028 h 482"/>
              <a:gd name="T56" fmla="*/ 217118 w 602"/>
              <a:gd name="T57" fmla="*/ 38054 h 482"/>
              <a:gd name="T58" fmla="*/ 63943 w 602"/>
              <a:gd name="T59" fmla="*/ 43080 h 482"/>
              <a:gd name="T60" fmla="*/ 63943 w 602"/>
              <a:gd name="T61" fmla="*/ 43080 h 482"/>
              <a:gd name="T62" fmla="*/ 81645 w 602"/>
              <a:gd name="T63" fmla="*/ 96570 h 482"/>
              <a:gd name="T64" fmla="*/ 171238 w 602"/>
              <a:gd name="T65" fmla="*/ 91544 h 482"/>
              <a:gd name="T66" fmla="*/ 191468 w 602"/>
              <a:gd name="T67" fmla="*/ 43080 h 482"/>
              <a:gd name="T68" fmla="*/ 63943 w 602"/>
              <a:gd name="T69" fmla="*/ 43080 h 48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602" h="482">
                <a:moveTo>
                  <a:pt x="601" y="106"/>
                </a:moveTo>
                <a:lnTo>
                  <a:pt x="601" y="106"/>
                </a:lnTo>
                <a:cubicBezTo>
                  <a:pt x="516" y="290"/>
                  <a:pt x="516" y="290"/>
                  <a:pt x="516" y="290"/>
                </a:cubicBezTo>
                <a:cubicBezTo>
                  <a:pt x="509" y="304"/>
                  <a:pt x="502" y="311"/>
                  <a:pt x="495" y="311"/>
                </a:cubicBezTo>
                <a:cubicBezTo>
                  <a:pt x="247" y="325"/>
                  <a:pt x="247" y="325"/>
                  <a:pt x="247" y="325"/>
                </a:cubicBezTo>
                <a:cubicBezTo>
                  <a:pt x="261" y="368"/>
                  <a:pt x="261" y="368"/>
                  <a:pt x="261" y="368"/>
                </a:cubicBezTo>
                <a:cubicBezTo>
                  <a:pt x="530" y="368"/>
                  <a:pt x="530" y="368"/>
                  <a:pt x="530" y="368"/>
                </a:cubicBezTo>
                <a:cubicBezTo>
                  <a:pt x="558" y="368"/>
                  <a:pt x="587" y="389"/>
                  <a:pt x="587" y="424"/>
                </a:cubicBezTo>
                <a:cubicBezTo>
                  <a:pt x="587" y="453"/>
                  <a:pt x="558" y="481"/>
                  <a:pt x="530" y="481"/>
                </a:cubicBezTo>
                <a:cubicBezTo>
                  <a:pt x="495" y="481"/>
                  <a:pt x="474" y="453"/>
                  <a:pt x="474" y="424"/>
                </a:cubicBezTo>
                <a:cubicBezTo>
                  <a:pt x="205" y="424"/>
                  <a:pt x="205" y="424"/>
                  <a:pt x="205" y="424"/>
                </a:cubicBezTo>
                <a:cubicBezTo>
                  <a:pt x="205" y="453"/>
                  <a:pt x="184" y="481"/>
                  <a:pt x="148" y="481"/>
                </a:cubicBezTo>
                <a:cubicBezTo>
                  <a:pt x="120" y="481"/>
                  <a:pt x="92" y="453"/>
                  <a:pt x="92" y="424"/>
                </a:cubicBezTo>
                <a:cubicBezTo>
                  <a:pt x="92" y="389"/>
                  <a:pt x="120" y="368"/>
                  <a:pt x="148" y="368"/>
                </a:cubicBezTo>
                <a:cubicBezTo>
                  <a:pt x="205" y="368"/>
                  <a:pt x="205" y="368"/>
                  <a:pt x="205" y="368"/>
                </a:cubicBezTo>
                <a:cubicBezTo>
                  <a:pt x="92" y="57"/>
                  <a:pt x="92" y="57"/>
                  <a:pt x="92" y="57"/>
                </a:cubicBezTo>
                <a:cubicBezTo>
                  <a:pt x="28" y="57"/>
                  <a:pt x="28" y="57"/>
                  <a:pt x="28" y="57"/>
                </a:cubicBezTo>
                <a:cubicBezTo>
                  <a:pt x="14" y="57"/>
                  <a:pt x="0" y="42"/>
                  <a:pt x="0" y="28"/>
                </a:cubicBezTo>
                <a:cubicBezTo>
                  <a:pt x="0" y="7"/>
                  <a:pt x="14" y="0"/>
                  <a:pt x="28" y="0"/>
                </a:cubicBezTo>
                <a:cubicBezTo>
                  <a:pt x="113" y="0"/>
                  <a:pt x="113" y="0"/>
                  <a:pt x="113" y="0"/>
                </a:cubicBezTo>
                <a:cubicBezTo>
                  <a:pt x="127" y="0"/>
                  <a:pt x="134" y="7"/>
                  <a:pt x="141" y="14"/>
                </a:cubicBezTo>
                <a:cubicBezTo>
                  <a:pt x="156" y="64"/>
                  <a:pt x="156" y="64"/>
                  <a:pt x="156" y="64"/>
                </a:cubicBezTo>
                <a:cubicBezTo>
                  <a:pt x="572" y="64"/>
                  <a:pt x="572" y="64"/>
                  <a:pt x="572" y="64"/>
                </a:cubicBezTo>
                <a:cubicBezTo>
                  <a:pt x="594" y="64"/>
                  <a:pt x="601" y="78"/>
                  <a:pt x="601" y="92"/>
                </a:cubicBezTo>
                <a:cubicBezTo>
                  <a:pt x="601" y="99"/>
                  <a:pt x="601" y="99"/>
                  <a:pt x="601" y="106"/>
                </a:cubicBezTo>
                <a:close/>
                <a:moveTo>
                  <a:pt x="177" y="120"/>
                </a:moveTo>
                <a:lnTo>
                  <a:pt x="177" y="120"/>
                </a:lnTo>
                <a:cubicBezTo>
                  <a:pt x="226" y="269"/>
                  <a:pt x="226" y="269"/>
                  <a:pt x="226" y="269"/>
                </a:cubicBezTo>
                <a:cubicBezTo>
                  <a:pt x="474" y="255"/>
                  <a:pt x="474" y="255"/>
                  <a:pt x="474" y="255"/>
                </a:cubicBezTo>
                <a:cubicBezTo>
                  <a:pt x="530" y="120"/>
                  <a:pt x="530" y="120"/>
                  <a:pt x="530" y="120"/>
                </a:cubicBezTo>
                <a:lnTo>
                  <a:pt x="177" y="12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>
              <a:solidFill>
                <a:schemeClr val="bg1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25600" y="1955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提高工作效率的方法</a:t>
            </a:r>
            <a:endParaRPr lang="en-US" sz="1100"/>
          </a:p>
        </p:txBody>
      </p:sp>
      <p:sp>
        <p:nvSpPr>
          <p:cNvPr id="9" name="cb7c3a46c8e649a1ba9fe7adb28d0630"/>
          <p:cNvSpPr/>
          <p:nvPr/>
        </p:nvSpPr>
        <p:spPr>
          <a:xfrm>
            <a:off x="2011740" y="2664380"/>
            <a:ext cx="633344" cy="633344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0" name="ba62da24f3854d6f8c97de3070d41dac"/>
          <p:cNvSpPr>
            <a:spLocks noChangeArrowheads="1"/>
          </p:cNvSpPr>
          <p:nvPr/>
        </p:nvSpPr>
        <p:spPr bwMode="auto">
          <a:xfrm>
            <a:off x="2184473" y="2854974"/>
            <a:ext cx="287879" cy="252156"/>
          </a:xfrm>
          <a:custGeom>
            <a:gdLst>
              <a:gd name="T0" fmla="*/ 212060 w 602"/>
              <a:gd name="T1" fmla="*/ 103681 h 531"/>
              <a:gd name="T2" fmla="*/ 112352 w 602"/>
              <a:gd name="T3" fmla="*/ 144579 h 531"/>
              <a:gd name="T4" fmla="*/ 112352 w 602"/>
              <a:gd name="T5" fmla="*/ 144579 h 531"/>
              <a:gd name="T6" fmla="*/ 109823 w 602"/>
              <a:gd name="T7" fmla="*/ 147090 h 531"/>
              <a:gd name="T8" fmla="*/ 104766 w 602"/>
              <a:gd name="T9" fmla="*/ 144579 h 531"/>
              <a:gd name="T10" fmla="*/ 104766 w 602"/>
              <a:gd name="T11" fmla="*/ 144579 h 531"/>
              <a:gd name="T12" fmla="*/ 5419 w 602"/>
              <a:gd name="T13" fmla="*/ 103681 h 531"/>
              <a:gd name="T14" fmla="*/ 10477 w 602"/>
              <a:gd name="T15" fmla="*/ 86102 h 531"/>
              <a:gd name="T16" fmla="*/ 15534 w 602"/>
              <a:gd name="T17" fmla="*/ 86102 h 531"/>
              <a:gd name="T18" fmla="*/ 15534 w 602"/>
              <a:gd name="T19" fmla="*/ 86102 h 531"/>
              <a:gd name="T20" fmla="*/ 204474 w 602"/>
              <a:gd name="T21" fmla="*/ 86102 h 531"/>
              <a:gd name="T22" fmla="*/ 204474 w 602"/>
              <a:gd name="T23" fmla="*/ 86102 h 531"/>
              <a:gd name="T24" fmla="*/ 207002 w 602"/>
              <a:gd name="T25" fmla="*/ 86102 h 531"/>
              <a:gd name="T26" fmla="*/ 212060 w 602"/>
              <a:gd name="T27" fmla="*/ 103681 h 531"/>
              <a:gd name="T28" fmla="*/ 212060 w 602"/>
              <a:gd name="T29" fmla="*/ 60630 h 531"/>
              <a:gd name="T30" fmla="*/ 112352 w 602"/>
              <a:gd name="T31" fmla="*/ 101169 h 531"/>
              <a:gd name="T32" fmla="*/ 112352 w 602"/>
              <a:gd name="T33" fmla="*/ 101169 h 531"/>
              <a:gd name="T34" fmla="*/ 109823 w 602"/>
              <a:gd name="T35" fmla="*/ 101169 h 531"/>
              <a:gd name="T36" fmla="*/ 104766 w 602"/>
              <a:gd name="T37" fmla="*/ 101169 h 531"/>
              <a:gd name="T38" fmla="*/ 104766 w 602"/>
              <a:gd name="T39" fmla="*/ 101169 h 531"/>
              <a:gd name="T40" fmla="*/ 5419 w 602"/>
              <a:gd name="T41" fmla="*/ 60630 h 531"/>
              <a:gd name="T42" fmla="*/ 5419 w 602"/>
              <a:gd name="T43" fmla="*/ 43051 h 531"/>
              <a:gd name="T44" fmla="*/ 104766 w 602"/>
              <a:gd name="T45" fmla="*/ 2511 h 531"/>
              <a:gd name="T46" fmla="*/ 104766 w 602"/>
              <a:gd name="T47" fmla="*/ 2511 h 531"/>
              <a:gd name="T48" fmla="*/ 109823 w 602"/>
              <a:gd name="T49" fmla="*/ 0 h 531"/>
              <a:gd name="T50" fmla="*/ 112352 w 602"/>
              <a:gd name="T51" fmla="*/ 2511 h 531"/>
              <a:gd name="T52" fmla="*/ 112352 w 602"/>
              <a:gd name="T53" fmla="*/ 2511 h 531"/>
              <a:gd name="T54" fmla="*/ 212060 w 602"/>
              <a:gd name="T55" fmla="*/ 43051 h 531"/>
              <a:gd name="T56" fmla="*/ 212060 w 602"/>
              <a:gd name="T57" fmla="*/ 60630 h 531"/>
              <a:gd name="T58" fmla="*/ 10477 w 602"/>
              <a:gd name="T59" fmla="*/ 129153 h 531"/>
              <a:gd name="T60" fmla="*/ 15534 w 602"/>
              <a:gd name="T61" fmla="*/ 129153 h 531"/>
              <a:gd name="T62" fmla="*/ 15534 w 602"/>
              <a:gd name="T63" fmla="*/ 129153 h 531"/>
              <a:gd name="T64" fmla="*/ 204474 w 602"/>
              <a:gd name="T65" fmla="*/ 129153 h 531"/>
              <a:gd name="T66" fmla="*/ 204474 w 602"/>
              <a:gd name="T67" fmla="*/ 129153 h 531"/>
              <a:gd name="T68" fmla="*/ 207002 w 602"/>
              <a:gd name="T69" fmla="*/ 129153 h 531"/>
              <a:gd name="T70" fmla="*/ 212060 w 602"/>
              <a:gd name="T71" fmla="*/ 149602 h 531"/>
              <a:gd name="T72" fmla="*/ 112352 w 602"/>
              <a:gd name="T73" fmla="*/ 190141 h 531"/>
              <a:gd name="T74" fmla="*/ 112352 w 602"/>
              <a:gd name="T75" fmla="*/ 190141 h 531"/>
              <a:gd name="T76" fmla="*/ 109823 w 602"/>
              <a:gd name="T77" fmla="*/ 190141 h 531"/>
              <a:gd name="T78" fmla="*/ 104766 w 602"/>
              <a:gd name="T79" fmla="*/ 190141 h 531"/>
              <a:gd name="T80" fmla="*/ 104766 w 602"/>
              <a:gd name="T81" fmla="*/ 190141 h 531"/>
              <a:gd name="T82" fmla="*/ 5419 w 602"/>
              <a:gd name="T83" fmla="*/ 149602 h 531"/>
              <a:gd name="T84" fmla="*/ 10477 w 602"/>
              <a:gd name="T85" fmla="*/ 129153 h 5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602" h="531">
                <a:moveTo>
                  <a:pt x="587" y="289"/>
                </a:moveTo>
                <a:lnTo>
                  <a:pt x="587" y="289"/>
                </a:lnTo>
                <a:cubicBezTo>
                  <a:pt x="311" y="403"/>
                  <a:pt x="311" y="403"/>
                  <a:pt x="311" y="403"/>
                </a:cubicBezTo>
                <a:cubicBezTo>
                  <a:pt x="311" y="410"/>
                  <a:pt x="304" y="410"/>
                  <a:pt x="304" y="410"/>
                </a:cubicBezTo>
                <a:cubicBezTo>
                  <a:pt x="297" y="410"/>
                  <a:pt x="297" y="410"/>
                  <a:pt x="290" y="403"/>
                </a:cubicBezTo>
                <a:cubicBezTo>
                  <a:pt x="15" y="289"/>
                  <a:pt x="15" y="289"/>
                  <a:pt x="15" y="289"/>
                </a:cubicBezTo>
                <a:cubicBezTo>
                  <a:pt x="7" y="289"/>
                  <a:pt x="0" y="275"/>
                  <a:pt x="0" y="268"/>
                </a:cubicBezTo>
                <a:cubicBezTo>
                  <a:pt x="0" y="247"/>
                  <a:pt x="15" y="240"/>
                  <a:pt x="29" y="240"/>
                </a:cubicBezTo>
                <a:cubicBezTo>
                  <a:pt x="36" y="240"/>
                  <a:pt x="36" y="240"/>
                  <a:pt x="43" y="240"/>
                </a:cubicBezTo>
                <a:cubicBezTo>
                  <a:pt x="304" y="346"/>
                  <a:pt x="304" y="346"/>
                  <a:pt x="304" y="346"/>
                </a:cubicBezTo>
                <a:cubicBezTo>
                  <a:pt x="566" y="240"/>
                  <a:pt x="566" y="240"/>
                  <a:pt x="566" y="240"/>
                </a:cubicBezTo>
                <a:lnTo>
                  <a:pt x="573" y="240"/>
                </a:lnTo>
                <a:cubicBezTo>
                  <a:pt x="594" y="240"/>
                  <a:pt x="601" y="247"/>
                  <a:pt x="601" y="268"/>
                </a:cubicBezTo>
                <a:cubicBezTo>
                  <a:pt x="601" y="275"/>
                  <a:pt x="594" y="289"/>
                  <a:pt x="587" y="289"/>
                </a:cubicBezTo>
                <a:close/>
                <a:moveTo>
                  <a:pt x="587" y="169"/>
                </a:moveTo>
                <a:lnTo>
                  <a:pt x="587" y="169"/>
                </a:lnTo>
                <a:cubicBezTo>
                  <a:pt x="311" y="282"/>
                  <a:pt x="311" y="282"/>
                  <a:pt x="311" y="282"/>
                </a:cubicBezTo>
                <a:lnTo>
                  <a:pt x="304" y="282"/>
                </a:lnTo>
                <a:cubicBezTo>
                  <a:pt x="297" y="282"/>
                  <a:pt x="297" y="282"/>
                  <a:pt x="290" y="282"/>
                </a:cubicBezTo>
                <a:cubicBezTo>
                  <a:pt x="15" y="169"/>
                  <a:pt x="15" y="169"/>
                  <a:pt x="15" y="169"/>
                </a:cubicBezTo>
                <a:cubicBezTo>
                  <a:pt x="7" y="162"/>
                  <a:pt x="0" y="155"/>
                  <a:pt x="0" y="141"/>
                </a:cubicBezTo>
                <a:cubicBezTo>
                  <a:pt x="0" y="134"/>
                  <a:pt x="7" y="120"/>
                  <a:pt x="15" y="120"/>
                </a:cubicBezTo>
                <a:cubicBezTo>
                  <a:pt x="290" y="7"/>
                  <a:pt x="290" y="7"/>
                  <a:pt x="290" y="7"/>
                </a:cubicBezTo>
                <a:cubicBezTo>
                  <a:pt x="297" y="0"/>
                  <a:pt x="297" y="0"/>
                  <a:pt x="304" y="0"/>
                </a:cubicBezTo>
                <a:cubicBezTo>
                  <a:pt x="304" y="0"/>
                  <a:pt x="311" y="0"/>
                  <a:pt x="311" y="7"/>
                </a:cubicBezTo>
                <a:cubicBezTo>
                  <a:pt x="587" y="120"/>
                  <a:pt x="587" y="120"/>
                  <a:pt x="587" y="120"/>
                </a:cubicBezTo>
                <a:cubicBezTo>
                  <a:pt x="594" y="120"/>
                  <a:pt x="601" y="134"/>
                  <a:pt x="601" y="141"/>
                </a:cubicBezTo>
                <a:cubicBezTo>
                  <a:pt x="601" y="155"/>
                  <a:pt x="594" y="162"/>
                  <a:pt x="587" y="169"/>
                </a:cubicBezTo>
                <a:close/>
                <a:moveTo>
                  <a:pt x="29" y="360"/>
                </a:moveTo>
                <a:lnTo>
                  <a:pt x="29" y="360"/>
                </a:lnTo>
                <a:cubicBezTo>
                  <a:pt x="36" y="360"/>
                  <a:pt x="36" y="360"/>
                  <a:pt x="43" y="360"/>
                </a:cubicBezTo>
                <a:cubicBezTo>
                  <a:pt x="304" y="473"/>
                  <a:pt x="304" y="473"/>
                  <a:pt x="304" y="473"/>
                </a:cubicBezTo>
                <a:cubicBezTo>
                  <a:pt x="566" y="360"/>
                  <a:pt x="566" y="360"/>
                  <a:pt x="566" y="360"/>
                </a:cubicBezTo>
                <a:lnTo>
                  <a:pt x="573" y="360"/>
                </a:lnTo>
                <a:cubicBezTo>
                  <a:pt x="594" y="360"/>
                  <a:pt x="601" y="374"/>
                  <a:pt x="601" y="388"/>
                </a:cubicBezTo>
                <a:cubicBezTo>
                  <a:pt x="601" y="403"/>
                  <a:pt x="594" y="410"/>
                  <a:pt x="587" y="417"/>
                </a:cubicBezTo>
                <a:cubicBezTo>
                  <a:pt x="311" y="530"/>
                  <a:pt x="311" y="530"/>
                  <a:pt x="311" y="530"/>
                </a:cubicBezTo>
                <a:lnTo>
                  <a:pt x="304" y="530"/>
                </a:lnTo>
                <a:cubicBezTo>
                  <a:pt x="297" y="530"/>
                  <a:pt x="297" y="530"/>
                  <a:pt x="290" y="530"/>
                </a:cubicBezTo>
                <a:cubicBezTo>
                  <a:pt x="15" y="417"/>
                  <a:pt x="15" y="417"/>
                  <a:pt x="15" y="417"/>
                </a:cubicBezTo>
                <a:cubicBezTo>
                  <a:pt x="7" y="410"/>
                  <a:pt x="0" y="403"/>
                  <a:pt x="0" y="388"/>
                </a:cubicBezTo>
                <a:cubicBezTo>
                  <a:pt x="0" y="374"/>
                  <a:pt x="15" y="360"/>
                  <a:pt x="29" y="36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1" name="TextBox 11"/>
          <p:cNvSpPr txBox="1"/>
          <p:nvPr/>
        </p:nvSpPr>
        <p:spPr>
          <a:xfrm>
            <a:off x="2641600" y="2844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优化搜集情况的方法</a:t>
            </a:r>
            <a:endParaRPr lang="en-US" sz="1100"/>
          </a:p>
        </p:txBody>
      </p:sp>
      <p:sp>
        <p:nvSpPr>
          <p:cNvPr id="12" name="db8875d3181545cfa1bba7b34c168f28"/>
          <p:cNvSpPr/>
          <p:nvPr/>
        </p:nvSpPr>
        <p:spPr>
          <a:xfrm>
            <a:off x="3027740" y="3566782"/>
            <a:ext cx="614081" cy="614081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3" name="4599f003023d45ec8a87e82ad4d38dab"/>
          <p:cNvSpPr>
            <a:spLocks noChangeArrowheads="1"/>
          </p:cNvSpPr>
          <p:nvPr/>
        </p:nvSpPr>
        <p:spPr bwMode="auto">
          <a:xfrm>
            <a:off x="3215581" y="3761492"/>
            <a:ext cx="244585" cy="242799"/>
          </a:xfrm>
          <a:custGeom>
            <a:gdLst>
              <a:gd name="T0" fmla="*/ 207002 w 602"/>
              <a:gd name="T1" fmla="*/ 40594 h 601"/>
              <a:gd name="T2" fmla="*/ 207002 w 602"/>
              <a:gd name="T3" fmla="*/ 40594 h 601"/>
              <a:gd name="T4" fmla="*/ 196526 w 602"/>
              <a:gd name="T5" fmla="*/ 40594 h 601"/>
              <a:gd name="T6" fmla="*/ 196526 w 602"/>
              <a:gd name="T7" fmla="*/ 96275 h 601"/>
              <a:gd name="T8" fmla="*/ 196526 w 602"/>
              <a:gd name="T9" fmla="*/ 144412 h 601"/>
              <a:gd name="T10" fmla="*/ 196526 w 602"/>
              <a:gd name="T11" fmla="*/ 154830 h 601"/>
              <a:gd name="T12" fmla="*/ 186411 w 602"/>
              <a:gd name="T13" fmla="*/ 164889 h 601"/>
              <a:gd name="T14" fmla="*/ 132944 w 602"/>
              <a:gd name="T15" fmla="*/ 164889 h 601"/>
              <a:gd name="T16" fmla="*/ 166180 w 602"/>
              <a:gd name="T17" fmla="*/ 197938 h 601"/>
              <a:gd name="T18" fmla="*/ 166180 w 602"/>
              <a:gd name="T19" fmla="*/ 197938 h 601"/>
              <a:gd name="T20" fmla="*/ 168709 w 602"/>
              <a:gd name="T21" fmla="*/ 205482 h 601"/>
              <a:gd name="T22" fmla="*/ 158232 w 602"/>
              <a:gd name="T23" fmla="*/ 215541 h 601"/>
              <a:gd name="T24" fmla="*/ 153175 w 602"/>
              <a:gd name="T25" fmla="*/ 213026 h 601"/>
              <a:gd name="T26" fmla="*/ 153175 w 602"/>
              <a:gd name="T27" fmla="*/ 213026 h 601"/>
              <a:gd name="T28" fmla="*/ 117410 w 602"/>
              <a:gd name="T29" fmla="*/ 180336 h 601"/>
              <a:gd name="T30" fmla="*/ 117410 w 602"/>
              <a:gd name="T31" fmla="*/ 205482 h 601"/>
              <a:gd name="T32" fmla="*/ 107294 w 602"/>
              <a:gd name="T33" fmla="*/ 215541 h 601"/>
              <a:gd name="T34" fmla="*/ 97179 w 602"/>
              <a:gd name="T35" fmla="*/ 205482 h 601"/>
              <a:gd name="T36" fmla="*/ 97179 w 602"/>
              <a:gd name="T37" fmla="*/ 180336 h 601"/>
              <a:gd name="T38" fmla="*/ 63943 w 602"/>
              <a:gd name="T39" fmla="*/ 213026 h 601"/>
              <a:gd name="T40" fmla="*/ 63943 w 602"/>
              <a:gd name="T41" fmla="*/ 213026 h 601"/>
              <a:gd name="T42" fmla="*/ 56357 w 602"/>
              <a:gd name="T43" fmla="*/ 215541 h 601"/>
              <a:gd name="T44" fmla="*/ 45880 w 602"/>
              <a:gd name="T45" fmla="*/ 205482 h 601"/>
              <a:gd name="T46" fmla="*/ 51299 w 602"/>
              <a:gd name="T47" fmla="*/ 197938 h 601"/>
              <a:gd name="T48" fmla="*/ 51299 w 602"/>
              <a:gd name="T49" fmla="*/ 197938 h 601"/>
              <a:gd name="T50" fmla="*/ 84174 w 602"/>
              <a:gd name="T51" fmla="*/ 164889 h 601"/>
              <a:gd name="T52" fmla="*/ 30707 w 602"/>
              <a:gd name="T53" fmla="*/ 164889 h 601"/>
              <a:gd name="T54" fmla="*/ 20592 w 602"/>
              <a:gd name="T55" fmla="*/ 154830 h 601"/>
              <a:gd name="T56" fmla="*/ 20592 w 602"/>
              <a:gd name="T57" fmla="*/ 144412 h 601"/>
              <a:gd name="T58" fmla="*/ 20592 w 602"/>
              <a:gd name="T59" fmla="*/ 96275 h 601"/>
              <a:gd name="T60" fmla="*/ 20592 w 602"/>
              <a:gd name="T61" fmla="*/ 40594 h 601"/>
              <a:gd name="T62" fmla="*/ 10477 w 602"/>
              <a:gd name="T63" fmla="*/ 40594 h 601"/>
              <a:gd name="T64" fmla="*/ 0 w 602"/>
              <a:gd name="T65" fmla="*/ 30176 h 601"/>
              <a:gd name="T66" fmla="*/ 10477 w 602"/>
              <a:gd name="T67" fmla="*/ 20117 h 601"/>
              <a:gd name="T68" fmla="*/ 97179 w 602"/>
              <a:gd name="T69" fmla="*/ 20117 h 601"/>
              <a:gd name="T70" fmla="*/ 97179 w 602"/>
              <a:gd name="T71" fmla="*/ 10059 h 601"/>
              <a:gd name="T72" fmla="*/ 107294 w 602"/>
              <a:gd name="T73" fmla="*/ 0 h 601"/>
              <a:gd name="T74" fmla="*/ 117410 w 602"/>
              <a:gd name="T75" fmla="*/ 10059 h 601"/>
              <a:gd name="T76" fmla="*/ 117410 w 602"/>
              <a:gd name="T77" fmla="*/ 20117 h 601"/>
              <a:gd name="T78" fmla="*/ 207002 w 602"/>
              <a:gd name="T79" fmla="*/ 20117 h 601"/>
              <a:gd name="T80" fmla="*/ 217118 w 602"/>
              <a:gd name="T81" fmla="*/ 30176 h 601"/>
              <a:gd name="T82" fmla="*/ 207002 w 602"/>
              <a:gd name="T83" fmla="*/ 40594 h 601"/>
              <a:gd name="T84" fmla="*/ 176295 w 602"/>
              <a:gd name="T85" fmla="*/ 86216 h 601"/>
              <a:gd name="T86" fmla="*/ 176295 w 602"/>
              <a:gd name="T87" fmla="*/ 86216 h 601"/>
              <a:gd name="T88" fmla="*/ 176295 w 602"/>
              <a:gd name="T89" fmla="*/ 76158 h 601"/>
              <a:gd name="T90" fmla="*/ 176295 w 602"/>
              <a:gd name="T91" fmla="*/ 40594 h 601"/>
              <a:gd name="T92" fmla="*/ 40822 w 602"/>
              <a:gd name="T93" fmla="*/ 40594 h 601"/>
              <a:gd name="T94" fmla="*/ 40822 w 602"/>
              <a:gd name="T95" fmla="*/ 76158 h 601"/>
              <a:gd name="T96" fmla="*/ 40822 w 602"/>
              <a:gd name="T97" fmla="*/ 86216 h 601"/>
              <a:gd name="T98" fmla="*/ 40822 w 602"/>
              <a:gd name="T99" fmla="*/ 144412 h 601"/>
              <a:gd name="T100" fmla="*/ 176295 w 602"/>
              <a:gd name="T101" fmla="*/ 144412 h 601"/>
              <a:gd name="T102" fmla="*/ 176295 w 602"/>
              <a:gd name="T103" fmla="*/ 86216 h 601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602" h="601">
                <a:moveTo>
                  <a:pt x="573" y="113"/>
                </a:moveTo>
                <a:lnTo>
                  <a:pt x="573" y="113"/>
                </a:lnTo>
                <a:cubicBezTo>
                  <a:pt x="544" y="113"/>
                  <a:pt x="544" y="113"/>
                  <a:pt x="544" y="113"/>
                </a:cubicBezTo>
                <a:cubicBezTo>
                  <a:pt x="544" y="268"/>
                  <a:pt x="544" y="268"/>
                  <a:pt x="544" y="268"/>
                </a:cubicBezTo>
                <a:cubicBezTo>
                  <a:pt x="544" y="402"/>
                  <a:pt x="544" y="402"/>
                  <a:pt x="544" y="402"/>
                </a:cubicBezTo>
                <a:cubicBezTo>
                  <a:pt x="544" y="431"/>
                  <a:pt x="544" y="431"/>
                  <a:pt x="544" y="431"/>
                </a:cubicBezTo>
                <a:cubicBezTo>
                  <a:pt x="544" y="445"/>
                  <a:pt x="530" y="459"/>
                  <a:pt x="516" y="459"/>
                </a:cubicBezTo>
                <a:cubicBezTo>
                  <a:pt x="368" y="459"/>
                  <a:pt x="368" y="459"/>
                  <a:pt x="368" y="459"/>
                </a:cubicBezTo>
                <a:cubicBezTo>
                  <a:pt x="460" y="551"/>
                  <a:pt x="460" y="551"/>
                  <a:pt x="460" y="551"/>
                </a:cubicBezTo>
                <a:cubicBezTo>
                  <a:pt x="467" y="558"/>
                  <a:pt x="467" y="565"/>
                  <a:pt x="467" y="572"/>
                </a:cubicBezTo>
                <a:cubicBezTo>
                  <a:pt x="467" y="586"/>
                  <a:pt x="460" y="600"/>
                  <a:pt x="438" y="600"/>
                </a:cubicBezTo>
                <a:cubicBezTo>
                  <a:pt x="431" y="600"/>
                  <a:pt x="424" y="600"/>
                  <a:pt x="424" y="593"/>
                </a:cubicBezTo>
                <a:cubicBezTo>
                  <a:pt x="325" y="502"/>
                  <a:pt x="325" y="502"/>
                  <a:pt x="325" y="502"/>
                </a:cubicBezTo>
                <a:cubicBezTo>
                  <a:pt x="325" y="572"/>
                  <a:pt x="325" y="572"/>
                  <a:pt x="325" y="572"/>
                </a:cubicBezTo>
                <a:cubicBezTo>
                  <a:pt x="325" y="586"/>
                  <a:pt x="318" y="600"/>
                  <a:pt x="297" y="600"/>
                </a:cubicBezTo>
                <a:cubicBezTo>
                  <a:pt x="283" y="600"/>
                  <a:pt x="269" y="586"/>
                  <a:pt x="269" y="572"/>
                </a:cubicBezTo>
                <a:cubicBezTo>
                  <a:pt x="269" y="502"/>
                  <a:pt x="269" y="502"/>
                  <a:pt x="269" y="502"/>
                </a:cubicBezTo>
                <a:cubicBezTo>
                  <a:pt x="177" y="593"/>
                  <a:pt x="177" y="593"/>
                  <a:pt x="177" y="593"/>
                </a:cubicBezTo>
                <a:cubicBezTo>
                  <a:pt x="170" y="600"/>
                  <a:pt x="163" y="600"/>
                  <a:pt x="156" y="600"/>
                </a:cubicBezTo>
                <a:cubicBezTo>
                  <a:pt x="142" y="600"/>
                  <a:pt x="127" y="586"/>
                  <a:pt x="127" y="572"/>
                </a:cubicBezTo>
                <a:cubicBezTo>
                  <a:pt x="127" y="565"/>
                  <a:pt x="135" y="558"/>
                  <a:pt x="142" y="551"/>
                </a:cubicBezTo>
                <a:cubicBezTo>
                  <a:pt x="233" y="459"/>
                  <a:pt x="233" y="459"/>
                  <a:pt x="233" y="459"/>
                </a:cubicBezTo>
                <a:cubicBezTo>
                  <a:pt x="85" y="459"/>
                  <a:pt x="85" y="459"/>
                  <a:pt x="85" y="459"/>
                </a:cubicBezTo>
                <a:cubicBezTo>
                  <a:pt x="64" y="459"/>
                  <a:pt x="57" y="445"/>
                  <a:pt x="57" y="431"/>
                </a:cubicBezTo>
                <a:cubicBezTo>
                  <a:pt x="57" y="402"/>
                  <a:pt x="57" y="402"/>
                  <a:pt x="57" y="402"/>
                </a:cubicBezTo>
                <a:cubicBezTo>
                  <a:pt x="57" y="268"/>
                  <a:pt x="57" y="268"/>
                  <a:pt x="57" y="268"/>
                </a:cubicBezTo>
                <a:cubicBezTo>
                  <a:pt x="57" y="113"/>
                  <a:pt x="57" y="113"/>
                  <a:pt x="57" y="113"/>
                </a:cubicBezTo>
                <a:cubicBezTo>
                  <a:pt x="29" y="113"/>
                  <a:pt x="29" y="113"/>
                  <a:pt x="29" y="113"/>
                </a:cubicBezTo>
                <a:cubicBezTo>
                  <a:pt x="7" y="113"/>
                  <a:pt x="0" y="98"/>
                  <a:pt x="0" y="84"/>
                </a:cubicBezTo>
                <a:cubicBezTo>
                  <a:pt x="0" y="63"/>
                  <a:pt x="7" y="56"/>
                  <a:pt x="29" y="56"/>
                </a:cubicBezTo>
                <a:cubicBezTo>
                  <a:pt x="269" y="56"/>
                  <a:pt x="269" y="56"/>
                  <a:pt x="269" y="56"/>
                </a:cubicBezTo>
                <a:cubicBezTo>
                  <a:pt x="269" y="28"/>
                  <a:pt x="269" y="28"/>
                  <a:pt x="269" y="28"/>
                </a:cubicBezTo>
                <a:cubicBezTo>
                  <a:pt x="269" y="7"/>
                  <a:pt x="283" y="0"/>
                  <a:pt x="297" y="0"/>
                </a:cubicBezTo>
                <a:cubicBezTo>
                  <a:pt x="318" y="0"/>
                  <a:pt x="325" y="7"/>
                  <a:pt x="325" y="28"/>
                </a:cubicBezTo>
                <a:cubicBezTo>
                  <a:pt x="325" y="56"/>
                  <a:pt x="325" y="56"/>
                  <a:pt x="325" y="56"/>
                </a:cubicBezTo>
                <a:cubicBezTo>
                  <a:pt x="573" y="56"/>
                  <a:pt x="573" y="56"/>
                  <a:pt x="573" y="56"/>
                </a:cubicBezTo>
                <a:cubicBezTo>
                  <a:pt x="587" y="56"/>
                  <a:pt x="601" y="63"/>
                  <a:pt x="601" y="84"/>
                </a:cubicBezTo>
                <a:cubicBezTo>
                  <a:pt x="601" y="98"/>
                  <a:pt x="587" y="113"/>
                  <a:pt x="573" y="113"/>
                </a:cubicBezTo>
                <a:close/>
                <a:moveTo>
                  <a:pt x="488" y="240"/>
                </a:moveTo>
                <a:lnTo>
                  <a:pt x="488" y="240"/>
                </a:lnTo>
                <a:cubicBezTo>
                  <a:pt x="488" y="212"/>
                  <a:pt x="488" y="212"/>
                  <a:pt x="488" y="212"/>
                </a:cubicBezTo>
                <a:cubicBezTo>
                  <a:pt x="488" y="113"/>
                  <a:pt x="488" y="113"/>
                  <a:pt x="488" y="113"/>
                </a:cubicBezTo>
                <a:cubicBezTo>
                  <a:pt x="113" y="113"/>
                  <a:pt x="113" y="113"/>
                  <a:pt x="113" y="113"/>
                </a:cubicBezTo>
                <a:cubicBezTo>
                  <a:pt x="113" y="212"/>
                  <a:pt x="113" y="212"/>
                  <a:pt x="113" y="212"/>
                </a:cubicBezTo>
                <a:cubicBezTo>
                  <a:pt x="113" y="240"/>
                  <a:pt x="113" y="240"/>
                  <a:pt x="113" y="240"/>
                </a:cubicBezTo>
                <a:cubicBezTo>
                  <a:pt x="113" y="402"/>
                  <a:pt x="113" y="402"/>
                  <a:pt x="113" y="402"/>
                </a:cubicBezTo>
                <a:cubicBezTo>
                  <a:pt x="488" y="402"/>
                  <a:pt x="488" y="402"/>
                  <a:pt x="488" y="402"/>
                </a:cubicBezTo>
                <a:lnTo>
                  <a:pt x="488" y="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4" name="TextBox 14"/>
          <p:cNvSpPr txBox="1"/>
          <p:nvPr/>
        </p:nvSpPr>
        <p:spPr>
          <a:xfrm>
            <a:off x="3657600" y="3733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提出合理化建议的方法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注重方法提高效率，搜集情况合理建议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提高工作效率的方法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在工作中，采取一些方法可以提高工作效率。比如，合理安排工作时间，制定明确的工作计划和目标，避免拖延和浪费时间。同时，合理分配工作任务，充分利用团队资源，减少重复劳动。另外，运用科技手段，如使用电子文档管理系统、数据分析软件等，提高工作效率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注重方法提高效率，搜集情况合理建议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优化搜集情况的方法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在审计工作中，搜集情况是非常重要的环节。为了提高搜集情况的质量和效率，可以采取一些方法。首先，建立健全的搜集情况流程和规范，明确责任和要求。其次，加强与被审计单位的沟通与合作，获取更全面、准确的信息。此外，运用先进的调查技巧和工具，如数据分析、现场勘查等，提高搜集情况的可靠性和全面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注重方法提高效率，搜集情况合理建议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提出合理化建议的方法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在审计过程中，我们应该积极提出合理化建议，为被审计单位的改进提供参考。为了做好这方面的工作，需要注意一些方法。首先，深入了解被审计单位的业务和运作模式，准确把握存在的问题和改进的空间。其次，与被审计单位的相关人员进行充分的沟通和交流，了解他们的需求和意见。最后，结合自身的专业知识和经验，提出具有可行性和针对性的建议，帮助被审计单位提升管理水平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https://d.book118.com/057050015015006025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Pro Hous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D92751"/>
      </a:accent1>
      <a:accent2>
        <a:srgbClr val="D8D8D8"/>
      </a:accent2>
      <a:accent3>
        <a:srgbClr val="BFBFBF"/>
      </a:accent3>
      <a:accent4>
        <a:srgbClr val="A5A5A5"/>
      </a:accent4>
      <a:accent5>
        <a:srgbClr val="BFBFBF"/>
      </a:accent5>
      <a:accent6>
        <a:srgbClr val="D8D8D8"/>
      </a:accent6>
      <a:hlink>
        <a:srgbClr val="0563C1"/>
      </a:hlink>
      <a:folHlink>
        <a:srgbClr val="954F72"/>
      </a:folHlink>
    </a:clrScheme>
    <a:fontScheme name="Pro House">
      <a:majorFont>
        <a:latin typeface="Roboto Medium"/>
        <a:ea typeface="Roboto Medium"/>
        <a:cs typeface="Arial"/>
      </a:majorFont>
      <a:minorFont>
        <a:latin typeface="Open Sans"/>
        <a:ea typeface="Open Sans"/>
        <a:cs typeface="Arial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Roboto Medium</vt:lpstr>
      <vt:lpstr>Open Sans</vt:lpstr>
      <vt:lpstr>微软雅黑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2024-08-29T11:40:21.293</cp:lastPrinted>
  <dcterms:created xsi:type="dcterms:W3CDTF">2024-08-29T03:40:21Z</dcterms:created>
  <dcterms:modified xsi:type="dcterms:W3CDTF">2024-08-29T03:40:22Z</dcterms:modified>
</cp:coreProperties>
</file>