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B8A0342-B4E0-4CF2-8DB8-E7DA2C69AC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FF6AC6-707F-4682-B4A1-A7A421F551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4F2E177-D383-4B3A-96FC-6982A6DA203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7B7685-CD74-4608-91FF-216BF487B88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BD26DAA-8CFA-4396-BB08-4876F00045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3410269-75CD-42C4-B480-F2C7B71CD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86DA344-66EF-47C5-9D1E-E30FB0ED42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92865E-E983-4685-8092-DCCB41D5CD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F0CF899-34C8-4A31-9751-FD88AFA3C3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270A24E-510E-436F-9D7C-FED670979B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5262814-782A-49E0-8F50-028E6F6FB9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17.jpeg" /><Relationship Id="rId4" Type="http://schemas.openxmlformats.org/officeDocument/2006/relationships/image" Target="../media/image18.jpeg" /><Relationship Id="rId5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7103016033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249023" y="2622666"/>
            <a:ext cx="7693954" cy="9296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495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儿童痤疮的护理与皮肤保养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490085" y="5357665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490085" y="5886341"/>
            <a:ext cx="3211830" cy="4343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025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2024-01-29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/>
          <p:cNvSpPr/>
          <p:nvPr/>
        </p:nvSpPr>
        <p:spPr>
          <a:xfrm>
            <a:off x="887096" y="833217"/>
            <a:ext cx="1851660" cy="76835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5700" b="1">
                <a:solidFill>
                  <a:schemeClr val="accent3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痤疮基础知识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儿童痤疮特点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护理原则与方法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皮肤保养策略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药物治疗与注意事项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心理关怀与家庭教育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痤疮基础知识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546" r="32546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892" r="31892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痤疮（Acne）是一种常见的皮肤病，主要表现为毛囊皮脂腺的慢性炎症，常发生于面部、胸部和背部。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根据皮损性质和严重程度，痤疮可分为轻度（Ⅰ级）、中度（Ⅱ级和Ⅲ级）和重度（Ⅳ级）。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痤疮的发病与多种因素有关，包括遗传、雄激素分泌旺盛、毛囊皮脂腺导管角化异常、痤疮丙酸杆菌感染等。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发病原因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雄激素刺激皮脂腺增生和皮脂分泌增加，皮脂为毛囊内痤疮丙酸杆菌等微生物的生长提供油脂及厌氧环境。痤疮丙酸杆菌可水解皮脂中的甘油三酯为游离脂肪酸，刺激毛囊导管处角质形成细胞增殖与角化过度，使皮脂排泌受阻。当皮脂、角质栓等堆积在毛囊口时即形成粉刺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发病机制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  <a:headEnd type="oval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发病原因及机制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89" r="89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痤疮好发于面颊、额部、胸部和背部，常表现为粉刺、丘疹、脓疱、结节和囊肿等皮损。患者一般无自觉症状，炎症明显时可伴有疼痛。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根据患者的年龄、皮损分布及特点，一般不难诊断。必要时可做性激素水平测定、皮肤镜检查等辅助诊断。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临床表现与诊断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诊断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临床表现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儿童痤疮特点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新生儿痤疮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婴儿痤疮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儿童期痤疮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t="2431" b="2431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年龄分布及特点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通常在出生后的数周内出现，表现为面部的小丘疹和脓疱。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常见于出生后的3-6个月内，表现为面部、头皮和颈部的炎症性丘疹和脓疱。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通常在2-12岁的孩子中出现，症状与青少年痤疮相似，但通常较轻。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81837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940">
                <a:solidFill>
                  <a:srgbClr val="FFFFFF">
                    <a:alpha val="100000"/>
                  </a:srgbClr>
                </a:solidFill>
                <a:latin typeface="Calibri"/>
                <a:ea typeface="Calibri"/>
                <a:cs typeface="Calibri"/>
              </a:rPr>
              <a:t>    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4376738" y="3721608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771733" y="1604867"/>
            <a:ext cx="3394996" cy="211674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506" r="2050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8" name="Group 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与成人痤疮区别</a:t>
              </a:r>
            </a:p>
          </p:txBody>
        </p:sp>
      </p:grpSp>
      <p:sp>
        <p:nvSpPr>
          <p:cNvPr id="30" name="TextBox 30"/>
          <p:cNvSpPr txBox="1"/>
          <p:nvPr/>
        </p:nvSpPr>
        <p:spPr>
          <a:xfrm>
            <a:off x="981837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病因差异</a:t>
            </a:r>
          </a:p>
        </p:txBody>
      </p:sp>
      <p:sp>
        <p:nvSpPr>
          <p:cNvPr id="31" name="TextBox 31"/>
          <p:cNvSpPr txBox="1"/>
          <p:nvPr/>
        </p:nvSpPr>
        <p:spPr>
          <a:xfrm>
            <a:off x="1090562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儿童痤疮通常与遗传、激素水平、皮肤菌群失调等因素有关，而成人痤疮则更多与内分泌、生活习惯、精神压力等因素有关。</a:t>
            </a:r>
          </a:p>
        </p:txBody>
      </p:sp>
      <p:sp>
        <p:nvSpPr>
          <p:cNvPr id="32" name="TextBox 32"/>
          <p:cNvSpPr txBox="1"/>
          <p:nvPr/>
        </p:nvSpPr>
        <p:spPr>
          <a:xfrm>
            <a:off x="4376833" y="3748751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症状表现</a:t>
            </a:r>
          </a:p>
        </p:txBody>
      </p:sp>
      <p:sp>
        <p:nvSpPr>
          <p:cNvPr id="33" name="TextBox 33"/>
          <p:cNvSpPr txBox="1"/>
          <p:nvPr/>
        </p:nvSpPr>
        <p:spPr>
          <a:xfrm>
            <a:off x="4485558" y="4183504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儿童痤疮的症状通常较轻，以丘疹、脓疱为主，而成人痤疮则可能出现结节、囊肿等严重症状。</a:t>
            </a:r>
          </a:p>
        </p:txBody>
      </p:sp>
      <p:sp>
        <p:nvSpPr>
          <p:cNvPr id="34" name="TextBox 34"/>
          <p:cNvSpPr txBox="1"/>
          <p:nvPr/>
        </p:nvSpPr>
        <p:spPr>
          <a:xfrm>
            <a:off x="7771733" y="1604867"/>
            <a:ext cx="3394996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病程及预后</a:t>
            </a:r>
          </a:p>
        </p:txBody>
      </p:sp>
      <p:sp>
        <p:nvSpPr>
          <p:cNvPr id="35" name="TextBox 35"/>
          <p:cNvSpPr txBox="1"/>
          <p:nvPr/>
        </p:nvSpPr>
        <p:spPr>
          <a:xfrm>
            <a:off x="7880459" y="2039620"/>
            <a:ext cx="3286271" cy="1654845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儿童痤疮的病程通常较短，预后良好，而成人痤疮则可能持续多年，且容易留下疤痕。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由于皮肤屏障受损，儿童痤疮患者容易并发细菌感染，如金黄色葡萄球菌感染等。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皮肤感染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色素沉着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667" r="16667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心理影响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部分儿童痤疮患者在炎症消退后可能出现色素沉着，影响皮肤美观。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由于皮肤问题影响外貌，可能导致儿童自卑、焦虑等心理问题。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常见并发症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护理原则与方法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2693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使用温和的洁面产品，早晚洗脸两次，以去除皮肤表面的油脂、污垢和细菌。</a:t>
            </a:r>
          </a:p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675" r="16675"/>
          <a:stretch>
            <a:fillRect/>
          </a:stretch>
        </p:blipFill>
        <p:spPr>
          <a:xfrm>
            <a:off x="1602827" y="1536628"/>
            <a:ext cx="1898907" cy="1898907"/>
          </a:xfrm>
          <a:prstGeom prst="ellipse">
            <a:avLst/>
          </a:prstGeom>
        </p:spPr>
      </p:pic>
      <p:sp>
        <p:nvSpPr>
          <p:cNvPr id="5" name="AutoShape 5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3"/>
          <a:srcRect l="20708" r="20708"/>
          <a:stretch>
            <a:fillRect/>
          </a:stretch>
        </p:blipFill>
        <p:spPr>
          <a:xfrm>
            <a:off x="5168347" y="1536628"/>
            <a:ext cx="1898907" cy="1898907"/>
          </a:xfrm>
          <a:prstGeom prst="ellipse">
            <a:avLst/>
          </a:prstGeom>
        </p:spPr>
      </p:pic>
      <p:sp>
        <p:nvSpPr>
          <p:cNvPr id="7" name="AutoShape 7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8871766" y="1536628"/>
            <a:ext cx="1898907" cy="1898907"/>
          </a:xfrm>
          <a:prstGeom prst="ellipse">
            <a:avLst/>
          </a:prstGeom>
        </p:spPr>
      </p:pic>
      <p:sp>
        <p:nvSpPr>
          <p:cNvPr id="9" name="TextBox 9"/>
          <p:cNvSpPr txBox="1"/>
          <p:nvPr/>
        </p:nvSpPr>
        <p:spPr>
          <a:xfrm>
            <a:off x="1066381" y="3766355"/>
            <a:ext cx="297180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每日洗脸</a:t>
            </a:r>
          </a:p>
        </p:txBody>
      </p:sp>
      <p:grpSp>
        <p:nvGrpSpPr>
          <p:cNvPr id="10" name="Group 10"/>
          <p:cNvGrpSpPr/>
          <p:nvPr/>
        </p:nvGrpSpPr>
        <p:grpSpPr>
          <a:xfrm>
            <a:off x="1226739" y="4350852"/>
            <a:ext cx="2651083" cy="97536"/>
            <a:chOff x="1226739" y="4350852"/>
            <a:chExt cx="2651083" cy="97536"/>
          </a:xfrm>
        </p:grpSpPr>
        <p:cxnSp>
          <p:nvCxnSpPr>
            <p:cNvPr id="11" name="Connector 11"/>
            <p:cNvCxnSpPr/>
            <p:nvPr/>
          </p:nvCxnSpPr>
          <p:spPr>
            <a:xfrm flipV="1">
              <a:off x="1287927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12" name="AutoShape 12"/>
            <p:cNvSpPr/>
            <p:nvPr/>
          </p:nvSpPr>
          <p:spPr>
            <a:xfrm>
              <a:off x="122673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378028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4" name="TextBox 14"/>
          <p:cNvSpPr txBox="1"/>
          <p:nvPr/>
        </p:nvSpPr>
        <p:spPr>
          <a:xfrm>
            <a:off x="489245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用指腹轻轻按摩皮肤，促进血液循环，有助于皮肤的自我修复。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1426" y="3746205"/>
            <a:ext cx="2952750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轻柔按摩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792260" y="4350852"/>
            <a:ext cx="2651083" cy="97536"/>
            <a:chOff x="4792260" y="4350852"/>
            <a:chExt cx="2651083" cy="97536"/>
          </a:xfrm>
        </p:grpSpPr>
        <p:cxnSp>
          <p:nvCxnSpPr>
            <p:cNvPr id="17" name="Connector 17"/>
            <p:cNvCxnSpPr/>
            <p:nvPr/>
          </p:nvCxnSpPr>
          <p:spPr>
            <a:xfrm flipV="1">
              <a:off x="4853447" y="4399620"/>
              <a:ext cx="2492359" cy="4740"/>
            </a:xfrm>
            <a:prstGeom prst="line">
              <a:avLst/>
            </a:prstGeom>
            <a:ln w="9525">
              <a:solidFill>
                <a:schemeClr val="accent2"/>
              </a:solidFill>
              <a:prstDash val="solid"/>
              <a:headEnd type="none"/>
              <a:tailEnd type="none"/>
            </a:ln>
          </p:spPr>
          <p:style>
            <a:lnRef idx="0">
              <a:schemeClr val="accent2"/>
            </a:lnRef>
            <a:fillRef idx="1">
              <a:schemeClr val="accent2"/>
            </a:fillRef>
            <a:effectRef idx="0">
              <a:schemeClr val="accent2"/>
            </a:effectRef>
            <a:fontRef idx="minor">
              <a:schemeClr val="lt1"/>
            </a:fontRef>
          </p:style>
        </p:cxnSp>
        <p:sp>
          <p:nvSpPr>
            <p:cNvPr id="18" name="AutoShape 18"/>
            <p:cNvSpPr/>
            <p:nvPr/>
          </p:nvSpPr>
          <p:spPr>
            <a:xfrm>
              <a:off x="4792260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345807" y="4350852"/>
              <a:ext cx="97536" cy="97536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0" name="TextBox 20"/>
          <p:cNvSpPr txBox="1"/>
          <p:nvPr/>
        </p:nvSpPr>
        <p:spPr>
          <a:xfrm>
            <a:off x="8595875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用温水彻底冲洗脸部，确保洁面产品无残留。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8311508" y="3746205"/>
            <a:ext cx="3019425" cy="4857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彻底冲洗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8495679" y="4350852"/>
            <a:ext cx="2651083" cy="97536"/>
            <a:chOff x="8495679" y="4350852"/>
            <a:chExt cx="2651083" cy="97536"/>
          </a:xfrm>
        </p:grpSpPr>
        <p:cxnSp>
          <p:nvCxnSpPr>
            <p:cNvPr id="23" name="Connector 23"/>
            <p:cNvCxnSpPr/>
            <p:nvPr/>
          </p:nvCxnSpPr>
          <p:spPr>
            <a:xfrm flipV="1">
              <a:off x="8556866" y="4399620"/>
              <a:ext cx="2492359" cy="4740"/>
            </a:xfrm>
            <a:prstGeom prst="line">
              <a:avLst/>
            </a:prstGeom>
            <a:ln w="9525">
              <a:solidFill>
                <a:schemeClr val="accent1"/>
              </a:solidFill>
              <a:prstDash val="solid"/>
              <a:headEnd type="none"/>
              <a:tailEnd type="none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24" name="AutoShape 24"/>
            <p:cNvSpPr/>
            <p:nvPr/>
          </p:nvSpPr>
          <p:spPr>
            <a:xfrm>
              <a:off x="8495679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11049226" y="4350852"/>
              <a:ext cx="97536" cy="97536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保持皮肤清洁干燥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75" r="166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过度清洁会破坏皮肤的天然屏障，导致皮肤干燥、敏感。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避免过度清洁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如酒精、香精等刺激性成分，以免加重皮肤问题。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避免使用刺激性护肤品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挤压痤疮可能导致感染扩散，加重炎症。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避免挤压痤疮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避免刺激因素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https://d.book118.com/057103016033006041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75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2024-09-13T22:01:11.402</cp:lastPrinted>
  <dcterms:created xsi:type="dcterms:W3CDTF">2024-09-13T14:01:11Z</dcterms:created>
  <dcterms:modified xsi:type="dcterms:W3CDTF">2024-09-13T14:01:13Z</dcterms:modified>
</cp:coreProperties>
</file>