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C1D7442-15CE-4E34-8942-06ACE4E9425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7B8F753-04D4-4A63-A9F7-994C1575391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B82CB31-3923-4DCF-8EFA-26A4FB803D3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840BE02-2F9A-4DD1-8952-7F29DECC67F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DD58278-9E5D-43C8-8DF3-8FCC9F3B793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83D1C48-FD12-4B3A-96F3-355B9A5910B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56CA338-146A-4D8C-AAE8-AA4805E9228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1374AFB-C511-413E-8A68-B32D3BC4B50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38FD673-1BC9-4BC5-AD69-61EDEC29836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3F6E95F-C387-41CA-8AD9-B73C3715648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68C9F35-8CC1-4A94-A21D-6F33207CA38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5711500104200605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625811" y="1717202"/>
            <a:ext cx="6025042"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Microsoft Yahei"/>
                <a:ea typeface="Microsoft Yahei"/>
                <a:cs typeface="Microsoft Yahei"/>
              </a:rPr>
              <a:t>职业教育现代学徒制人才培养模式</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现代学徒制人才培养模式内涵与特点</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国内外现代学徒制人才培养模式实践探索</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构建职业教育现代学徒制人才培养模式策略</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实施过程中可能遇到的问题及解决方案</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效果评估及持续改进方向</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headEnd type="none"/>
            <a:tailEnd type="none"/>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headEnd type="none"/>
            <a:tailEnd type="none"/>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引言</a:t>
            </a:r>
          </a:p>
        </p:txBody>
      </p:sp>
      <p:sp>
        <p:nvSpPr>
          <p:cNvPr id="3" name="AutoShape 3"/>
          <p:cNvSpPr/>
          <p:nvPr/>
        </p:nvSpPr>
        <p:spPr>
          <a:xfrm>
            <a:off x="530711" y="774551"/>
            <a:ext cx="493417" cy="493417"/>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0591670" y="5593080"/>
            <a:ext cx="689835" cy="689835"/>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57538" y="1814132"/>
            <a:ext cx="2276924" cy="3364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60000"/>
                    <a:lumOff val="40000"/>
                    <a:alpha val="100000"/>
                  </a:schemeClr>
                </a:solidFill>
                <a:latin typeface="Microsoft Yahei"/>
                <a:ea typeface="Microsoft Yahei"/>
                <a:cs typeface="Microsoft Yahei"/>
              </a:rPr>
              <a:t>CATALOGUE</a:t>
            </a:r>
          </a:p>
        </p:txBody>
      </p:sp>
      <p:sp>
        <p:nvSpPr>
          <p:cNvPr id="6" name="TextBox 6"/>
          <p:cNvSpPr txBox="1"/>
          <p:nvPr/>
        </p:nvSpPr>
        <p:spPr>
          <a:xfrm>
            <a:off x="2710445" y="331660"/>
            <a:ext cx="6771110" cy="14824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rgbClr val="FFFFFF">
                    <a:alpha val="100000"/>
                  </a:srgb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1875" r="21875"/>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社会经济发展对技能人才的需求</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随着产业结构的调整和升级，社会对高素质技能人才的需求日益迫切，职业教育在培养技能人才方面发挥着重要作用。</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职业教育改革与发展的要求</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当前职业教育面临着诸多挑战，如教育资源不足、教学内容与市场需求脱节等，需要探索新的人才培养模式以适应经济社会发展需求。</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现代学徒制人才培养模式的优势</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现代学徒制人才培养模式将传统学徒制的优点与现代职业教育相结合，强调学校与企业深度合作，注重实践技能培养，有助于提高职业教育的质量和效益。</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背景与意义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2500" r="12500"/>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部分职业学校缺乏优质的教育资源，如优秀的师资、先进的教学设备等，制约了人才培养质量的提高。</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教育资源不足</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一些职业学校的教学内容陈旧，未能及时跟上市场需求的变化，导致毕业生难以满足企业用人需求。</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教学内容与市场需求脱节</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传统职业教育模式下，学生实践技能培养往往得不到足够重视，导致学生毕业后难以适应工作岗位的要求。</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学生实践技能培养不足</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职业教育现状与挑战</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103852" y="4838783"/>
            <a:ext cx="10266726" cy="1333500"/>
            <a:chOff x="1103852" y="4838783"/>
            <a:chExt cx="10266726" cy="1333500"/>
          </a:xfrm>
        </p:grpSpPr>
        <p:sp>
          <p:nvSpPr>
            <p:cNvPr id="3" name="AutoShape 3"/>
            <p:cNvSpPr/>
            <p:nvPr/>
          </p:nvSpPr>
          <p:spPr>
            <a:xfrm>
              <a:off x="2377205" y="4838783"/>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10800000">
              <a:off x="1103852"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10800000">
              <a:off x="9159730"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031730" y="3081147"/>
            <a:ext cx="10266726" cy="1333500"/>
            <a:chOff x="1031730" y="3081147"/>
            <a:chExt cx="10266726" cy="1333500"/>
          </a:xfrm>
        </p:grpSpPr>
        <p:sp>
          <p:nvSpPr>
            <p:cNvPr id="7" name="AutoShape 7"/>
            <p:cNvSpPr/>
            <p:nvPr/>
          </p:nvSpPr>
          <p:spPr>
            <a:xfrm>
              <a:off x="2305083" y="3081147"/>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10800000">
              <a:off x="1031730"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rot="10800000">
              <a:off x="9087608"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1103852" y="1348302"/>
            <a:ext cx="10266726" cy="1333500"/>
            <a:chOff x="1103852" y="1348302"/>
            <a:chExt cx="10266726" cy="1333500"/>
          </a:xfrm>
        </p:grpSpPr>
        <p:sp>
          <p:nvSpPr>
            <p:cNvPr id="11" name="AutoShape 11"/>
            <p:cNvSpPr/>
            <p:nvPr/>
          </p:nvSpPr>
          <p:spPr>
            <a:xfrm>
              <a:off x="2377205" y="1348302"/>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rot="10800000">
              <a:off x="1103852"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rot="10800000">
              <a:off x="9159730"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997333" y="3400044"/>
            <a:ext cx="685705" cy="695706"/>
            <a:chOff x="9997333" y="3400044"/>
            <a:chExt cx="685705" cy="695706"/>
          </a:xfrm>
        </p:grpSpPr>
        <p:sp>
          <p:nvSpPr>
            <p:cNvPr id="15" name="Freeform 15"/>
            <p:cNvSpPr/>
            <p:nvPr/>
          </p:nvSpPr>
          <p:spPr>
            <a:xfrm>
              <a:off x="10034290" y="3847243"/>
              <a:ext cx="87725" cy="163068"/>
            </a:xfrm>
            <a:custGeom>
              <a:rect l="l" t="t" r="r" b="b"/>
              <a:pathLst>
                <a:path w="118" h="218">
                  <a:moveTo>
                    <a:pt x="0" y="183"/>
                  </a:moveTo>
                  <a:cubicBezTo>
                    <a:pt x="0" y="200"/>
                    <a:pt x="8" y="217"/>
                    <a:pt x="25" y="217"/>
                  </a:cubicBezTo>
                  <a:cubicBezTo>
                    <a:pt x="84" y="217"/>
                    <a:pt x="84" y="217"/>
                    <a:pt x="84" y="217"/>
                  </a:cubicBezTo>
                  <a:cubicBezTo>
                    <a:pt x="100" y="217"/>
                    <a:pt x="117" y="200"/>
                    <a:pt x="117" y="183"/>
                  </a:cubicBezTo>
                  <a:cubicBezTo>
                    <a:pt x="117" y="0"/>
                    <a:pt x="117" y="0"/>
                    <a:pt x="117" y="0"/>
                  </a:cubicBezTo>
                  <a:cubicBezTo>
                    <a:pt x="17" y="91"/>
                    <a:pt x="17" y="91"/>
                    <a:pt x="17" y="91"/>
                  </a:cubicBezTo>
                  <a:cubicBezTo>
                    <a:pt x="0" y="75"/>
                    <a:pt x="0" y="75"/>
                    <a:pt x="0" y="75"/>
                  </a:cubicBezTo>
                  <a:lnTo>
                    <a:pt x="0" y="183"/>
                  </a:lnTo>
                  <a:close/>
                  <a:moveTo>
                    <a:pt x="0" y="183"/>
                  </a:moveTo>
                  <a:lnTo>
                    <a:pt x="0" y="18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10177260" y="3757422"/>
              <a:ext cx="87725" cy="252984"/>
            </a:xfrm>
            <a:custGeom>
              <a:rect l="l" t="t" r="r" b="b"/>
              <a:pathLst>
                <a:path w="118" h="336">
                  <a:moveTo>
                    <a:pt x="0" y="301"/>
                  </a:moveTo>
                  <a:cubicBezTo>
                    <a:pt x="0" y="318"/>
                    <a:pt x="17" y="335"/>
                    <a:pt x="34" y="335"/>
                  </a:cubicBezTo>
                  <a:cubicBezTo>
                    <a:pt x="84" y="335"/>
                    <a:pt x="84" y="335"/>
                    <a:pt x="84" y="335"/>
                  </a:cubicBezTo>
                  <a:cubicBezTo>
                    <a:pt x="101" y="335"/>
                    <a:pt x="117" y="318"/>
                    <a:pt x="117" y="301"/>
                  </a:cubicBezTo>
                  <a:cubicBezTo>
                    <a:pt x="117" y="76"/>
                    <a:pt x="117" y="76"/>
                    <a:pt x="117" y="76"/>
                  </a:cubicBezTo>
                  <a:cubicBezTo>
                    <a:pt x="42" y="0"/>
                    <a:pt x="42" y="0"/>
                    <a:pt x="42" y="0"/>
                  </a:cubicBezTo>
                  <a:cubicBezTo>
                    <a:pt x="0" y="42"/>
                    <a:pt x="0" y="42"/>
                    <a:pt x="0" y="42"/>
                  </a:cubicBezTo>
                  <a:lnTo>
                    <a:pt x="0" y="301"/>
                  </a:lnTo>
                  <a:close/>
                  <a:moveTo>
                    <a:pt x="0" y="301"/>
                  </a:moveTo>
                  <a:lnTo>
                    <a:pt x="0" y="30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0320231" y="3757422"/>
              <a:ext cx="87725" cy="252984"/>
            </a:xfrm>
            <a:custGeom>
              <a:rect l="l" t="t" r="r" b="b"/>
              <a:pathLst>
                <a:path w="118" h="336">
                  <a:moveTo>
                    <a:pt x="92" y="335"/>
                  </a:moveTo>
                  <a:cubicBezTo>
                    <a:pt x="108" y="335"/>
                    <a:pt x="117" y="318"/>
                    <a:pt x="117" y="301"/>
                  </a:cubicBezTo>
                  <a:cubicBezTo>
                    <a:pt x="117" y="0"/>
                    <a:pt x="117" y="0"/>
                    <a:pt x="117" y="0"/>
                  </a:cubicBezTo>
                  <a:cubicBezTo>
                    <a:pt x="0" y="118"/>
                    <a:pt x="0" y="118"/>
                    <a:pt x="0" y="118"/>
                  </a:cubicBezTo>
                  <a:cubicBezTo>
                    <a:pt x="0" y="301"/>
                    <a:pt x="0" y="301"/>
                    <a:pt x="0" y="301"/>
                  </a:cubicBezTo>
                  <a:cubicBezTo>
                    <a:pt x="0" y="318"/>
                    <a:pt x="16" y="335"/>
                    <a:pt x="33" y="335"/>
                  </a:cubicBezTo>
                  <a:lnTo>
                    <a:pt x="92" y="335"/>
                  </a:lnTo>
                  <a:close/>
                  <a:moveTo>
                    <a:pt x="92" y="335"/>
                  </a:moveTo>
                  <a:lnTo>
                    <a:pt x="92" y="33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459962" y="3670840"/>
              <a:ext cx="94202" cy="342805"/>
            </a:xfrm>
            <a:custGeom>
              <a:rect l="l" t="t" r="r" b="b"/>
              <a:pathLst>
                <a:path w="125" h="452">
                  <a:moveTo>
                    <a:pt x="0" y="41"/>
                  </a:moveTo>
                  <a:cubicBezTo>
                    <a:pt x="0" y="417"/>
                    <a:pt x="0" y="417"/>
                    <a:pt x="0" y="417"/>
                  </a:cubicBezTo>
                  <a:cubicBezTo>
                    <a:pt x="0" y="434"/>
                    <a:pt x="17" y="451"/>
                    <a:pt x="33" y="451"/>
                  </a:cubicBezTo>
                  <a:cubicBezTo>
                    <a:pt x="92" y="451"/>
                    <a:pt x="92" y="451"/>
                    <a:pt x="92" y="451"/>
                  </a:cubicBezTo>
                  <a:cubicBezTo>
                    <a:pt x="109" y="451"/>
                    <a:pt x="125" y="434"/>
                    <a:pt x="125" y="417"/>
                  </a:cubicBezTo>
                  <a:cubicBezTo>
                    <a:pt x="125" y="66"/>
                    <a:pt x="125" y="66"/>
                    <a:pt x="125" y="66"/>
                  </a:cubicBezTo>
                  <a:cubicBezTo>
                    <a:pt x="50" y="0"/>
                    <a:pt x="50" y="0"/>
                    <a:pt x="50" y="0"/>
                  </a:cubicBezTo>
                  <a:lnTo>
                    <a:pt x="0" y="41"/>
                  </a:lnTo>
                  <a:close/>
                  <a:moveTo>
                    <a:pt x="0" y="41"/>
                  </a:moveTo>
                  <a:lnTo>
                    <a:pt x="0" y="4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10011525" y="3517678"/>
              <a:ext cx="536162" cy="342805"/>
            </a:xfrm>
            <a:custGeom>
              <a:rect l="l" t="t" r="r" b="b"/>
              <a:pathLst>
                <a:path w="728" h="452">
                  <a:moveTo>
                    <a:pt x="234" y="284"/>
                  </a:moveTo>
                  <a:cubicBezTo>
                    <a:pt x="250" y="267"/>
                    <a:pt x="276" y="267"/>
                    <a:pt x="292" y="284"/>
                  </a:cubicBezTo>
                  <a:cubicBezTo>
                    <a:pt x="359" y="351"/>
                    <a:pt x="359" y="351"/>
                    <a:pt x="359" y="351"/>
                  </a:cubicBezTo>
                  <a:cubicBezTo>
                    <a:pt x="376" y="368"/>
                    <a:pt x="384" y="368"/>
                    <a:pt x="401" y="368"/>
                  </a:cubicBezTo>
                  <a:cubicBezTo>
                    <a:pt x="418" y="368"/>
                    <a:pt x="426" y="368"/>
                    <a:pt x="434" y="351"/>
                  </a:cubicBezTo>
                  <a:cubicBezTo>
                    <a:pt x="660" y="134"/>
                    <a:pt x="660" y="134"/>
                    <a:pt x="660" y="134"/>
                  </a:cubicBezTo>
                  <a:cubicBezTo>
                    <a:pt x="694" y="167"/>
                    <a:pt x="694" y="167"/>
                    <a:pt x="694" y="167"/>
                  </a:cubicBezTo>
                  <a:cubicBezTo>
                    <a:pt x="702" y="175"/>
                    <a:pt x="710" y="175"/>
                    <a:pt x="710" y="175"/>
                  </a:cubicBezTo>
                  <a:cubicBezTo>
                    <a:pt x="719" y="175"/>
                    <a:pt x="727" y="167"/>
                    <a:pt x="727" y="159"/>
                  </a:cubicBezTo>
                  <a:cubicBezTo>
                    <a:pt x="727" y="33"/>
                    <a:pt x="727" y="33"/>
                    <a:pt x="727" y="33"/>
                  </a:cubicBezTo>
                  <a:cubicBezTo>
                    <a:pt x="727" y="25"/>
                    <a:pt x="727" y="16"/>
                    <a:pt x="719" y="8"/>
                  </a:cubicBezTo>
                  <a:cubicBezTo>
                    <a:pt x="710" y="0"/>
                    <a:pt x="702" y="0"/>
                    <a:pt x="694" y="0"/>
                  </a:cubicBezTo>
                  <a:cubicBezTo>
                    <a:pt x="568" y="0"/>
                    <a:pt x="568" y="0"/>
                    <a:pt x="568" y="0"/>
                  </a:cubicBezTo>
                  <a:cubicBezTo>
                    <a:pt x="560" y="0"/>
                    <a:pt x="551" y="0"/>
                    <a:pt x="551" y="8"/>
                  </a:cubicBezTo>
                  <a:cubicBezTo>
                    <a:pt x="543" y="16"/>
                    <a:pt x="551" y="25"/>
                    <a:pt x="551" y="33"/>
                  </a:cubicBezTo>
                  <a:cubicBezTo>
                    <a:pt x="585" y="58"/>
                    <a:pt x="585" y="58"/>
                    <a:pt x="585" y="58"/>
                  </a:cubicBezTo>
                  <a:cubicBezTo>
                    <a:pt x="426" y="217"/>
                    <a:pt x="426" y="217"/>
                    <a:pt x="426" y="217"/>
                  </a:cubicBezTo>
                  <a:cubicBezTo>
                    <a:pt x="426" y="225"/>
                    <a:pt x="409" y="225"/>
                    <a:pt x="401" y="225"/>
                  </a:cubicBezTo>
                  <a:cubicBezTo>
                    <a:pt x="393" y="225"/>
                    <a:pt x="376" y="225"/>
                    <a:pt x="368" y="217"/>
                  </a:cubicBezTo>
                  <a:cubicBezTo>
                    <a:pt x="292" y="142"/>
                    <a:pt x="292" y="142"/>
                    <a:pt x="292" y="142"/>
                  </a:cubicBezTo>
                  <a:cubicBezTo>
                    <a:pt x="276" y="125"/>
                    <a:pt x="250" y="125"/>
                    <a:pt x="234" y="142"/>
                  </a:cubicBezTo>
                  <a:cubicBezTo>
                    <a:pt x="8" y="359"/>
                    <a:pt x="8" y="359"/>
                    <a:pt x="8" y="359"/>
                  </a:cubicBezTo>
                  <a:cubicBezTo>
                    <a:pt x="0" y="368"/>
                    <a:pt x="0" y="384"/>
                    <a:pt x="0" y="393"/>
                  </a:cubicBezTo>
                  <a:cubicBezTo>
                    <a:pt x="0" y="410"/>
                    <a:pt x="0" y="418"/>
                    <a:pt x="8" y="426"/>
                  </a:cubicBezTo>
                  <a:cubicBezTo>
                    <a:pt x="25" y="435"/>
                    <a:pt x="25" y="435"/>
                    <a:pt x="25" y="435"/>
                  </a:cubicBezTo>
                  <a:cubicBezTo>
                    <a:pt x="41" y="451"/>
                    <a:pt x="67" y="451"/>
                    <a:pt x="83" y="435"/>
                  </a:cubicBezTo>
                  <a:lnTo>
                    <a:pt x="234" y="284"/>
                  </a:lnTo>
                  <a:close/>
                  <a:moveTo>
                    <a:pt x="234" y="284"/>
                  </a:moveTo>
                  <a:lnTo>
                    <a:pt x="234" y="28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9997333" y="3400044"/>
              <a:ext cx="685705" cy="695706"/>
            </a:xfrm>
            <a:custGeom>
              <a:rect l="l" t="t" r="r" b="b"/>
              <a:pathLst>
                <a:path w="929" h="921">
                  <a:moveTo>
                    <a:pt x="887" y="0"/>
                  </a:moveTo>
                  <a:cubicBezTo>
                    <a:pt x="862" y="0"/>
                    <a:pt x="836" y="26"/>
                    <a:pt x="836" y="50"/>
                  </a:cubicBezTo>
                  <a:cubicBezTo>
                    <a:pt x="836" y="837"/>
                    <a:pt x="836" y="837"/>
                    <a:pt x="836" y="837"/>
                  </a:cubicBezTo>
                  <a:cubicBezTo>
                    <a:pt x="51" y="837"/>
                    <a:pt x="51" y="837"/>
                    <a:pt x="51" y="837"/>
                  </a:cubicBezTo>
                  <a:cubicBezTo>
                    <a:pt x="26" y="837"/>
                    <a:pt x="0" y="853"/>
                    <a:pt x="0" y="878"/>
                  </a:cubicBezTo>
                  <a:cubicBezTo>
                    <a:pt x="0" y="903"/>
                    <a:pt x="26" y="920"/>
                    <a:pt x="51" y="920"/>
                  </a:cubicBezTo>
                  <a:cubicBezTo>
                    <a:pt x="887" y="920"/>
                    <a:pt x="887" y="920"/>
                    <a:pt x="887" y="920"/>
                  </a:cubicBezTo>
                  <a:cubicBezTo>
                    <a:pt x="912" y="920"/>
                    <a:pt x="928" y="903"/>
                    <a:pt x="928" y="878"/>
                  </a:cubicBezTo>
                  <a:cubicBezTo>
                    <a:pt x="928" y="50"/>
                    <a:pt x="928" y="50"/>
                    <a:pt x="928" y="50"/>
                  </a:cubicBezTo>
                  <a:cubicBezTo>
                    <a:pt x="928" y="26"/>
                    <a:pt x="903" y="0"/>
                    <a:pt x="887" y="0"/>
                  </a:cubicBezTo>
                  <a:close/>
                  <a:moveTo>
                    <a:pt x="887" y="0"/>
                  </a:moveTo>
                  <a:lnTo>
                    <a:pt x="887"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1" name="Freeform 21"/>
          <p:cNvSpPr/>
          <p:nvPr/>
        </p:nvSpPr>
        <p:spPr>
          <a:xfrm>
            <a:off x="1935480" y="1646434"/>
            <a:ext cx="719895" cy="555403"/>
          </a:xfrm>
          <a:custGeom>
            <a:rect l="l" t="t" r="r" b="b"/>
            <a:pathLst>
              <a:path w="67" h="60">
                <a:moveTo>
                  <a:pt x="53" y="2"/>
                </a:moveTo>
                <a:cubicBezTo>
                  <a:pt x="53" y="1"/>
                  <a:pt x="52" y="0"/>
                  <a:pt x="51" y="0"/>
                </a:cubicBezTo>
                <a:cubicBezTo>
                  <a:pt x="46" y="0"/>
                  <a:pt x="46" y="0"/>
                  <a:pt x="46" y="0"/>
                </a:cubicBezTo>
                <a:cubicBezTo>
                  <a:pt x="45" y="0"/>
                  <a:pt x="44" y="1"/>
                  <a:pt x="44" y="2"/>
                </a:cubicBezTo>
                <a:cubicBezTo>
                  <a:pt x="44" y="5"/>
                  <a:pt x="44" y="5"/>
                  <a:pt x="44" y="5"/>
                </a:cubicBezTo>
                <a:cubicBezTo>
                  <a:pt x="53" y="14"/>
                  <a:pt x="53" y="14"/>
                  <a:pt x="53" y="14"/>
                </a:cubicBezTo>
                <a:lnTo>
                  <a:pt x="53" y="2"/>
                </a:lnTo>
                <a:close/>
                <a:moveTo>
                  <a:pt x="66" y="31"/>
                </a:moveTo>
                <a:cubicBezTo>
                  <a:pt x="36" y="2"/>
                  <a:pt x="36" y="2"/>
                  <a:pt x="36" y="2"/>
                </a:cubicBezTo>
                <a:cubicBezTo>
                  <a:pt x="35" y="0"/>
                  <a:pt x="33" y="0"/>
                  <a:pt x="31" y="2"/>
                </a:cubicBezTo>
                <a:cubicBezTo>
                  <a:pt x="2" y="31"/>
                  <a:pt x="2" y="31"/>
                  <a:pt x="2" y="31"/>
                </a:cubicBezTo>
                <a:cubicBezTo>
                  <a:pt x="0" y="33"/>
                  <a:pt x="0" y="35"/>
                  <a:pt x="2" y="36"/>
                </a:cubicBezTo>
                <a:cubicBezTo>
                  <a:pt x="2" y="37"/>
                  <a:pt x="3" y="37"/>
                  <a:pt x="4" y="37"/>
                </a:cubicBezTo>
                <a:cubicBezTo>
                  <a:pt x="5" y="37"/>
                  <a:pt x="6" y="37"/>
                  <a:pt x="7" y="36"/>
                </a:cubicBezTo>
                <a:cubicBezTo>
                  <a:pt x="34" y="9"/>
                  <a:pt x="34" y="9"/>
                  <a:pt x="34" y="9"/>
                </a:cubicBezTo>
                <a:cubicBezTo>
                  <a:pt x="61" y="36"/>
                  <a:pt x="61" y="36"/>
                  <a:pt x="61" y="36"/>
                </a:cubicBezTo>
                <a:cubicBezTo>
                  <a:pt x="62" y="38"/>
                  <a:pt x="65" y="38"/>
                  <a:pt x="66" y="36"/>
                </a:cubicBezTo>
                <a:cubicBezTo>
                  <a:pt x="67" y="35"/>
                  <a:pt x="67" y="33"/>
                  <a:pt x="66" y="31"/>
                </a:cubicBezTo>
                <a:close/>
                <a:moveTo>
                  <a:pt x="9" y="37"/>
                </a:moveTo>
                <a:cubicBezTo>
                  <a:pt x="9" y="57"/>
                  <a:pt x="9" y="57"/>
                  <a:pt x="9" y="57"/>
                </a:cubicBezTo>
                <a:cubicBezTo>
                  <a:pt x="9" y="59"/>
                  <a:pt x="11" y="60"/>
                  <a:pt x="13" y="60"/>
                </a:cubicBezTo>
                <a:cubicBezTo>
                  <a:pt x="28" y="60"/>
                  <a:pt x="28" y="60"/>
                  <a:pt x="28" y="60"/>
                </a:cubicBezTo>
                <a:cubicBezTo>
                  <a:pt x="28" y="42"/>
                  <a:pt x="28" y="42"/>
                  <a:pt x="28" y="42"/>
                </a:cubicBezTo>
                <a:cubicBezTo>
                  <a:pt x="28" y="42"/>
                  <a:pt x="29" y="41"/>
                  <a:pt x="29" y="41"/>
                </a:cubicBezTo>
                <a:cubicBezTo>
                  <a:pt x="38" y="41"/>
                  <a:pt x="38" y="41"/>
                  <a:pt x="38" y="41"/>
                </a:cubicBezTo>
                <a:cubicBezTo>
                  <a:pt x="39" y="41"/>
                  <a:pt x="39" y="42"/>
                  <a:pt x="39" y="42"/>
                </a:cubicBezTo>
                <a:cubicBezTo>
                  <a:pt x="39" y="60"/>
                  <a:pt x="39" y="60"/>
                  <a:pt x="39" y="60"/>
                </a:cubicBezTo>
                <a:cubicBezTo>
                  <a:pt x="55" y="60"/>
                  <a:pt x="55" y="60"/>
                  <a:pt x="55" y="60"/>
                </a:cubicBezTo>
                <a:cubicBezTo>
                  <a:pt x="57" y="60"/>
                  <a:pt x="58" y="59"/>
                  <a:pt x="58" y="57"/>
                </a:cubicBezTo>
                <a:cubicBezTo>
                  <a:pt x="58" y="38"/>
                  <a:pt x="58" y="38"/>
                  <a:pt x="58" y="38"/>
                </a:cubicBezTo>
                <a:cubicBezTo>
                  <a:pt x="34" y="13"/>
                  <a:pt x="34" y="13"/>
                  <a:pt x="34" y="13"/>
                </a:cubicBezTo>
                <a:lnTo>
                  <a:pt x="9" y="3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1975414" y="5261363"/>
            <a:ext cx="613870" cy="6138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现代学徒制人才培养模式提</a:t>
              </a:r>
            </a:p>
          </p:txBody>
        </p:sp>
      </p:grpSp>
      <p:sp>
        <p:nvSpPr>
          <p:cNvPr id="45" name="TextBox 45"/>
          <p:cNvSpPr txBox="1"/>
          <p:nvPr/>
        </p:nvSpPr>
        <p:spPr>
          <a:xfrm>
            <a:off x="3314700" y="5303594"/>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rgbClr val="000000">
                    <a:alpha val="100000"/>
                  </a:srgbClr>
                </a:solidFill>
                <a:latin typeface="Microsoft Yahei"/>
                <a:ea typeface="Microsoft Yahei"/>
                <a:cs typeface="Microsoft Yahei"/>
              </a:rPr>
              <a:t>现代学徒制人才培养模式实行工学交替的教学组织方式，学生在学校和企业之间交替学习，实现理论与实践的有机结合。</a:t>
            </a:r>
          </a:p>
        </p:txBody>
      </p:sp>
      <p:sp>
        <p:nvSpPr>
          <p:cNvPr id="46" name="TextBox 46"/>
          <p:cNvSpPr txBox="1"/>
          <p:nvPr/>
        </p:nvSpPr>
        <p:spPr>
          <a:xfrm>
            <a:off x="3314700" y="4838783"/>
            <a:ext cx="7382690" cy="490334"/>
          </a:xfrm>
          <a:prstGeom prst="rect">
            <a:avLst/>
          </a:prstGeom>
        </p:spPr>
        <p:txBody>
          <a:bodyPr vert="horz" wrap="square" lIns="66008" tIns="33052" rIns="66008" bIns="33052" rtlCol="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实行工学交替</a:t>
            </a:r>
          </a:p>
        </p:txBody>
      </p:sp>
      <p:sp>
        <p:nvSpPr>
          <p:cNvPr id="47" name="TextBox 47"/>
          <p:cNvSpPr txBox="1"/>
          <p:nvPr/>
        </p:nvSpPr>
        <p:spPr>
          <a:xfrm>
            <a:off x="3456760" y="1771107"/>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rgbClr val="000000">
                    <a:alpha val="100000"/>
                  </a:srgbClr>
                </a:solidFill>
                <a:latin typeface="Microsoft Yahei"/>
                <a:ea typeface="Microsoft Yahei"/>
                <a:cs typeface="Microsoft Yahei"/>
              </a:rPr>
              <a:t>现代学徒制人才培养模式要求学校与企业建立紧密的合作关系，共同制定人才培养方案、开发课程和教材等。</a:t>
            </a:r>
          </a:p>
        </p:txBody>
      </p:sp>
      <p:sp>
        <p:nvSpPr>
          <p:cNvPr id="48" name="TextBox 48"/>
          <p:cNvSpPr txBox="1"/>
          <p:nvPr/>
        </p:nvSpPr>
        <p:spPr>
          <a:xfrm>
            <a:off x="3456760" y="1395927"/>
            <a:ext cx="7293402"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强调学校与企业深度合作</a:t>
            </a:r>
          </a:p>
        </p:txBody>
      </p:sp>
      <p:sp>
        <p:nvSpPr>
          <p:cNvPr id="49" name="TextBox 49"/>
          <p:cNvSpPr txBox="1"/>
          <p:nvPr/>
        </p:nvSpPr>
        <p:spPr>
          <a:xfrm>
            <a:off x="1704918" y="3545958"/>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rgbClr val="000000">
                    <a:alpha val="100000"/>
                  </a:srgbClr>
                </a:solidFill>
                <a:latin typeface="Microsoft Yahei"/>
                <a:ea typeface="Microsoft Yahei"/>
                <a:cs typeface="Microsoft Yahei"/>
              </a:rPr>
              <a:t>该模式注重学生的实践技能培养，通过在企业实际工作场所进行实践操作、接受企业导师指导等方式，提高学生的实践能力和职业素养。</a:t>
            </a:r>
          </a:p>
        </p:txBody>
      </p:sp>
      <p:sp>
        <p:nvSpPr>
          <p:cNvPr id="50" name="TextBox 50"/>
          <p:cNvSpPr txBox="1"/>
          <p:nvPr/>
        </p:nvSpPr>
        <p:spPr>
          <a:xfrm>
            <a:off x="1704918" y="3081147"/>
            <a:ext cx="7382690" cy="490334"/>
          </a:xfrm>
          <a:prstGeom prst="rect">
            <a:avLst/>
          </a:prstGeom>
        </p:spPr>
        <p:txBody>
          <a:bodyPr vert="horz" wrap="square" lIns="66008" tIns="33052" rIns="66008" bIns="33052" rtlCol="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注重实践技能培养</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现代学徒制人才培养模式内涵与特点</a:t>
            </a:r>
          </a:p>
        </p:txBody>
      </p:sp>
      <p:sp>
        <p:nvSpPr>
          <p:cNvPr id="3" name="AutoShape 3"/>
          <p:cNvSpPr/>
          <p:nvPr/>
        </p:nvSpPr>
        <p:spPr>
          <a:xfrm>
            <a:off x="530711" y="774551"/>
            <a:ext cx="493417" cy="493417"/>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0591670" y="5593080"/>
            <a:ext cx="689835" cy="689835"/>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57538" y="1814132"/>
            <a:ext cx="2276924" cy="3364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60000"/>
                    <a:lumOff val="40000"/>
                    <a:alpha val="100000"/>
                  </a:schemeClr>
                </a:solidFill>
                <a:latin typeface="Microsoft Yahei"/>
                <a:ea typeface="Microsoft Yahei"/>
                <a:cs typeface="Microsoft Yahei"/>
              </a:rPr>
              <a:t>CATALOGUE</a:t>
            </a:r>
          </a:p>
        </p:txBody>
      </p:sp>
      <p:sp>
        <p:nvSpPr>
          <p:cNvPr id="6" name="TextBox 6"/>
          <p:cNvSpPr txBox="1"/>
          <p:nvPr/>
        </p:nvSpPr>
        <p:spPr>
          <a:xfrm>
            <a:off x="2710445" y="331660"/>
            <a:ext cx="6771110" cy="14824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rgbClr val="FFFFFF">
                    <a:alpha val="100000"/>
                  </a:srgb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校企合作</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现代学徒制人才培养模式强调学校与企业的紧密合作，共同制定人才培养方案，实现教育资源与企业资源的共享。</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双导师制</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学生同时接受学校教师和企业师傅的双重指导，形成理论与实践相结合的教学模式。</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工学交替</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学生在学校学习理论知识的同时，也在企业接受实践技能的培训，实现学习与工作的交替进行。</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内涵解析</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现代学徒制强调实践技能的培养，通过企业实习、项目实践等方式提高学生的动手能力。</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实践性</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6375" r="16375"/>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职业性</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2292" r="12292"/>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开放性</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5708" r="15708"/>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人才培养目标以职业需求为导向，注重培养学生的职业素养和职业能力。</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教学模式开放灵活，注重校内外教学资源的整合与利用，鼓励学生参与社会实践和创新创业。</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特点总结</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03259" y="1394815"/>
            <a:ext cx="5242560" cy="219456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303259" y="3911005"/>
            <a:ext cx="5242560" cy="2194560"/>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15856" y="3911005"/>
            <a:ext cx="5242560" cy="219456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15856" y="1378942"/>
            <a:ext cx="5242560" cy="2194560"/>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6703007"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2">
                    <a:lumMod val="50000"/>
                    <a:alpha val="100000"/>
                  </a:schemeClr>
                </a:solidFill>
                <a:latin typeface="Microsoft Yahei"/>
                <a:ea typeface="Microsoft Yahei"/>
                <a:cs typeface="Microsoft Yahei"/>
              </a:rPr>
              <a:t>就业导向</a:t>
            </a:r>
          </a:p>
        </p:txBody>
      </p:sp>
      <p:sp>
        <p:nvSpPr>
          <p:cNvPr id="7" name="TextBox 7"/>
          <p:cNvSpPr txBox="1"/>
          <p:nvPr/>
        </p:nvSpPr>
        <p:spPr>
          <a:xfrm>
            <a:off x="6703007"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alpha val="100000"/>
                  </a:schemeClr>
                </a:solidFill>
                <a:latin typeface="Microsoft Yahei"/>
                <a:ea typeface="Microsoft Yahei"/>
                <a:cs typeface="Microsoft Yahei"/>
              </a:rPr>
              <a:t>传统职业教育模式以就业为导向，但往往与实际市场需求脱节；而现代学徒制人才培养模式则更加注重与市场需求的对接，提高学生的就业竞争力。</a:t>
            </a:r>
          </a:p>
        </p:txBody>
      </p:sp>
      <p:sp>
        <p:nvSpPr>
          <p:cNvPr id="8" name="TextBox 8"/>
          <p:cNvSpPr txBox="1"/>
          <p:nvPr/>
        </p:nvSpPr>
        <p:spPr>
          <a:xfrm>
            <a:off x="1098702"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2">
                    <a:lumMod val="50000"/>
                    <a:alpha val="100000"/>
                  </a:schemeClr>
                </a:solidFill>
                <a:latin typeface="Microsoft Yahei"/>
                <a:ea typeface="Microsoft Yahei"/>
                <a:cs typeface="Microsoft Yahei"/>
              </a:rPr>
              <a:t>培养目标</a:t>
            </a:r>
          </a:p>
        </p:txBody>
      </p:sp>
      <p:sp>
        <p:nvSpPr>
          <p:cNvPr id="9" name="TextBox 9"/>
          <p:cNvSpPr txBox="1"/>
          <p:nvPr/>
        </p:nvSpPr>
        <p:spPr>
          <a:xfrm>
            <a:off x="1098702"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alpha val="100000"/>
                  </a:schemeClr>
                </a:solidFill>
                <a:latin typeface="Microsoft Yahei"/>
                <a:ea typeface="Microsoft Yahei"/>
                <a:cs typeface="Microsoft Yahei"/>
              </a:rPr>
              <a:t>传统职业教育模式注重单一技能的培养，而现代学徒制人才培养模式更注重综合职业能力的培养。</a:t>
            </a:r>
          </a:p>
        </p:txBody>
      </p:sp>
      <p:sp>
        <p:nvSpPr>
          <p:cNvPr id="10" name="TextBox 10"/>
          <p:cNvSpPr txBox="1"/>
          <p:nvPr/>
        </p:nvSpPr>
        <p:spPr>
          <a:xfrm>
            <a:off x="6686105"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教学方式</a:t>
            </a:r>
          </a:p>
        </p:txBody>
      </p:sp>
      <p:sp>
        <p:nvSpPr>
          <p:cNvPr id="11" name="TextBox 11"/>
          <p:cNvSpPr txBox="1"/>
          <p:nvPr/>
        </p:nvSpPr>
        <p:spPr>
          <a:xfrm>
            <a:off x="6686105"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传统职业教育模式以课堂教学为主，而现代学徒制人才培养模式则强调工学交替、理论与实践相结合的教学方式。</a:t>
            </a:r>
          </a:p>
        </p:txBody>
      </p:sp>
      <p:sp>
        <p:nvSpPr>
          <p:cNvPr id="12" name="TextBox 12"/>
          <p:cNvSpPr txBox="1"/>
          <p:nvPr/>
        </p:nvSpPr>
        <p:spPr>
          <a:xfrm>
            <a:off x="1098702"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教学资源</a:t>
            </a:r>
          </a:p>
        </p:txBody>
      </p:sp>
      <p:sp>
        <p:nvSpPr>
          <p:cNvPr id="13" name="TextBox 13"/>
          <p:cNvSpPr txBox="1"/>
          <p:nvPr/>
        </p:nvSpPr>
        <p:spPr>
          <a:xfrm>
            <a:off x="1098702"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传统职业教育模式主要依赖学校教学资源，而现代学徒制人才培养模式则充分利用学校和企业双方的教学资源。</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与传统职业教育模式比较</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国内外现代学徒制人才培养模式实践探索</a:t>
            </a:r>
          </a:p>
        </p:txBody>
      </p:sp>
      <p:sp>
        <p:nvSpPr>
          <p:cNvPr id="3" name="AutoShape 3"/>
          <p:cNvSpPr/>
          <p:nvPr/>
        </p:nvSpPr>
        <p:spPr>
          <a:xfrm>
            <a:off x="530711" y="774551"/>
            <a:ext cx="493417" cy="493417"/>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0591670" y="5593080"/>
            <a:ext cx="689835" cy="689835"/>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57538" y="1814132"/>
            <a:ext cx="2276924" cy="3364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60000"/>
                    <a:lumOff val="40000"/>
                    <a:alpha val="100000"/>
                  </a:schemeClr>
                </a:solidFill>
                <a:latin typeface="Microsoft Yahei"/>
                <a:ea typeface="Microsoft Yahei"/>
                <a:cs typeface="Microsoft Yahei"/>
              </a:rPr>
              <a:t>CATALOGUE</a:t>
            </a:r>
          </a:p>
        </p:txBody>
      </p:sp>
      <p:sp>
        <p:nvSpPr>
          <p:cNvPr id="6" name="TextBox 6"/>
          <p:cNvSpPr txBox="1"/>
          <p:nvPr/>
        </p:nvSpPr>
        <p:spPr>
          <a:xfrm>
            <a:off x="2710445" y="331660"/>
            <a:ext cx="6771110" cy="14824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1209188" y="1082466"/>
            <a:ext cx="0" cy="5775534"/>
          </a:xfrm>
          <a:prstGeom prst="line">
            <a:avLst/>
          </a:prstGeom>
          <a:ln w="19050">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873196" y="1332346"/>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88282" y="1447432"/>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52036" y="1308906"/>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1919801" y="147390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152036" y="306732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5400000">
            <a:off x="1919801" y="323232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2152036" y="482574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5400000">
            <a:off x="1919801" y="4990741"/>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2373184" y="1262276"/>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案例一</a:t>
            </a:r>
          </a:p>
        </p:txBody>
      </p:sp>
      <p:sp>
        <p:nvSpPr>
          <p:cNvPr id="12" name="TextBox 12"/>
          <p:cNvSpPr txBox="1"/>
          <p:nvPr/>
        </p:nvSpPr>
        <p:spPr>
          <a:xfrm>
            <a:off x="2272823" y="2048316"/>
            <a:ext cx="8972550"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广东某职业技术学院的“双导师制”实践。该学院通过校内导师和企业导师的联合指导，让学生在理论学习和实践操作中不断提升技能，实现了学校教育与企业需求的紧密对接。</a:t>
            </a:r>
          </a:p>
        </p:txBody>
      </p:sp>
      <p:sp>
        <p:nvSpPr>
          <p:cNvPr id="13" name="TextBox 13"/>
          <p:cNvSpPr txBox="1"/>
          <p:nvPr/>
        </p:nvSpPr>
        <p:spPr>
          <a:xfrm>
            <a:off x="2393609" y="3024192"/>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案例二</a:t>
            </a:r>
          </a:p>
        </p:txBody>
      </p:sp>
      <p:sp>
        <p:nvSpPr>
          <p:cNvPr id="14" name="TextBox 14"/>
          <p:cNvSpPr txBox="1"/>
          <p:nvPr/>
        </p:nvSpPr>
        <p:spPr>
          <a:xfrm>
            <a:off x="2272823" y="3785029"/>
            <a:ext cx="8943975"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浙江某中职学校的“工学交替”模式。学校安排学生交替进行学校学习和企业实践，确保学生在校期间就能掌握实际工作技能，提高了毕业生的就业竞争力。</a:t>
            </a:r>
          </a:p>
        </p:txBody>
      </p:sp>
      <p:sp>
        <p:nvSpPr>
          <p:cNvPr id="15" name="TextBox 15"/>
          <p:cNvSpPr txBox="1"/>
          <p:nvPr/>
        </p:nvSpPr>
        <p:spPr>
          <a:xfrm>
            <a:off x="2430185" y="4789171"/>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案例三</a:t>
            </a:r>
          </a:p>
        </p:txBody>
      </p:sp>
      <p:sp>
        <p:nvSpPr>
          <p:cNvPr id="16" name="TextBox 16"/>
          <p:cNvSpPr txBox="1"/>
          <p:nvPr/>
        </p:nvSpPr>
        <p:spPr>
          <a:xfrm>
            <a:off x="2291111" y="5543449"/>
            <a:ext cx="8915400" cy="962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江苏某高职学院的“订单式”培养。学院与企业签订人才培养协议，根据企业需求定制培养方案，实现了人才培养与市场需求的高度契合。</a:t>
            </a:r>
          </a:p>
        </p:txBody>
      </p:sp>
      <p:sp>
        <p:nvSpPr>
          <p:cNvPr id="17" name="AutoShape 17"/>
          <p:cNvSpPr/>
          <p:nvPr/>
        </p:nvSpPr>
        <p:spPr>
          <a:xfrm>
            <a:off x="873196" y="306732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88282" y="318241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873196" y="482574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88282" y="494083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国内实践案例分析</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rot="16200000">
            <a:off x="2007200" y="2256367"/>
            <a:ext cx="2931584" cy="2931584"/>
          </a:xfrm>
          <a:custGeom>
            <a:rect l="l" t="t" r="r" b="b"/>
            <a:pathLst>
              <a:path w="21600" h="21600">
                <a:moveTo>
                  <a:pt x="2950" y="15226"/>
                </a:moveTo>
                <a:cubicBezTo>
                  <a:pt x="2188" y="13875"/>
                  <a:pt x="1788" y="12351"/>
                  <a:pt x="1788" y="10800"/>
                </a:cubicBezTo>
                <a:cubicBezTo>
                  <a:pt x="1788" y="5822"/>
                  <a:pt x="5822" y="1788"/>
                  <a:pt x="10800" y="1788"/>
                </a:cubicBezTo>
                <a:cubicBezTo>
                  <a:pt x="15777" y="1788"/>
                  <a:pt x="19812" y="5822"/>
                  <a:pt x="19812" y="10800"/>
                </a:cubicBezTo>
                <a:cubicBezTo>
                  <a:pt x="19811" y="12351"/>
                  <a:pt x="19411" y="13875"/>
                  <a:pt x="18649" y="15226"/>
                </a:cubicBezTo>
                <a:lnTo>
                  <a:pt x="20207" y="16105"/>
                </a:lnTo>
                <a:cubicBezTo>
                  <a:pt x="21120" y="14486"/>
                  <a:pt x="21600" y="12658"/>
                  <a:pt x="21600" y="10800"/>
                </a:cubicBezTo>
                <a:cubicBezTo>
                  <a:pt x="21600" y="4835"/>
                  <a:pt x="16764" y="0"/>
                  <a:pt x="10800" y="0"/>
                </a:cubicBezTo>
                <a:cubicBezTo>
                  <a:pt x="4835" y="0"/>
                  <a:pt x="0" y="4835"/>
                  <a:pt x="0" y="10800"/>
                </a:cubicBezTo>
                <a:cubicBezTo>
                  <a:pt x="-1" y="12658"/>
                  <a:pt x="479" y="14486"/>
                  <a:pt x="1392" y="16105"/>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rot="16426183">
            <a:off x="2243210" y="2494492"/>
            <a:ext cx="2432049" cy="2434167"/>
          </a:xfrm>
          <a:custGeom>
            <a:rect l="l" t="t" r="r" b="b"/>
            <a:pathLst>
              <a:path w="21600" h="21600">
                <a:moveTo>
                  <a:pt x="2643" y="7715"/>
                </a:moveTo>
                <a:cubicBezTo>
                  <a:pt x="3926" y="4323"/>
                  <a:pt x="7173" y="2080"/>
                  <a:pt x="10799" y="2080"/>
                </a:cubicBezTo>
                <a:cubicBezTo>
                  <a:pt x="14426" y="2080"/>
                  <a:pt x="17673" y="4323"/>
                  <a:pt x="18956" y="7715"/>
                </a:cubicBezTo>
                <a:lnTo>
                  <a:pt x="20901" y="6979"/>
                </a:lnTo>
                <a:cubicBezTo>
                  <a:pt x="19313" y="2779"/>
                  <a:pt x="15290" y="-1"/>
                  <a:pt x="10800" y="-1"/>
                </a:cubicBezTo>
                <a:cubicBezTo>
                  <a:pt x="6309" y="-1"/>
                  <a:pt x="2286" y="2779"/>
                  <a:pt x="698" y="6979"/>
                </a:cubicBezTo>
                <a:close/>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5400000">
            <a:off x="1752143" y="2015067"/>
            <a:ext cx="3414183" cy="3414184"/>
          </a:xfrm>
          <a:custGeom>
            <a:rect l="l" t="t" r="r" b="b"/>
            <a:pathLst>
              <a:path w="21600" h="21600">
                <a:moveTo>
                  <a:pt x="6106" y="18536"/>
                </a:moveTo>
                <a:cubicBezTo>
                  <a:pt x="3402" y="16896"/>
                  <a:pt x="1751" y="13962"/>
                  <a:pt x="1751" y="10800"/>
                </a:cubicBezTo>
                <a:cubicBezTo>
                  <a:pt x="1751" y="5802"/>
                  <a:pt x="5802" y="1751"/>
                  <a:pt x="10800" y="1751"/>
                </a:cubicBezTo>
                <a:cubicBezTo>
                  <a:pt x="15797" y="1751"/>
                  <a:pt x="19849" y="5802"/>
                  <a:pt x="19849" y="10800"/>
                </a:cubicBezTo>
                <a:cubicBezTo>
                  <a:pt x="19848" y="13962"/>
                  <a:pt x="18197" y="16896"/>
                  <a:pt x="15493" y="18536"/>
                </a:cubicBezTo>
                <a:lnTo>
                  <a:pt x="16401" y="20033"/>
                </a:lnTo>
                <a:cubicBezTo>
                  <a:pt x="19628" y="18075"/>
                  <a:pt x="21600" y="14574"/>
                  <a:pt x="21600" y="10800"/>
                </a:cubicBezTo>
                <a:cubicBezTo>
                  <a:pt x="21600" y="4835"/>
                  <a:pt x="16764" y="0"/>
                  <a:pt x="10800" y="0"/>
                </a:cubicBezTo>
                <a:cubicBezTo>
                  <a:pt x="4835" y="0"/>
                  <a:pt x="0" y="4835"/>
                  <a:pt x="0" y="10800"/>
                </a:cubicBezTo>
                <a:cubicBezTo>
                  <a:pt x="-1" y="14574"/>
                  <a:pt x="1971" y="18075"/>
                  <a:pt x="5198" y="20033"/>
                </a:cubicBezTo>
                <a:lnTo>
                  <a:pt x="6106" y="18536"/>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510528" y="1542295"/>
            <a:ext cx="480060" cy="382734"/>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511480" y="3223760"/>
            <a:ext cx="478346" cy="399410"/>
            <a:chOff x="6511480" y="3223760"/>
            <a:chExt cx="478346" cy="399410"/>
          </a:xfrm>
        </p:grpSpPr>
        <p:sp>
          <p:nvSpPr>
            <p:cNvPr id="7" name="AutoShape 7"/>
            <p:cNvSpPr/>
            <p:nvPr/>
          </p:nvSpPr>
          <p:spPr>
            <a:xfrm>
              <a:off x="6511480" y="3223760"/>
              <a:ext cx="478346" cy="39941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6511480" y="4805669"/>
            <a:ext cx="478346" cy="413650"/>
            <a:chOff x="6511480" y="4805669"/>
            <a:chExt cx="478346" cy="413650"/>
          </a:xfrm>
        </p:grpSpPr>
        <p:sp>
          <p:nvSpPr>
            <p:cNvPr id="9" name="AutoShape 9"/>
            <p:cNvSpPr/>
            <p:nvPr/>
          </p:nvSpPr>
          <p:spPr>
            <a:xfrm>
              <a:off x="6511480" y="4805669"/>
              <a:ext cx="478346" cy="413650"/>
            </a:xfrm>
            <a:prstGeom prst="rect">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0" name="Freeform 10"/>
          <p:cNvSpPr/>
          <p:nvPr/>
        </p:nvSpPr>
        <p:spPr>
          <a:xfrm>
            <a:off x="2802998" y="2871591"/>
            <a:ext cx="1701137" cy="1701137"/>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国外成功经验借鉴</a:t>
              </a:r>
            </a:p>
          </p:txBody>
        </p:sp>
      </p:grpSp>
      <p:grpSp>
        <p:nvGrpSpPr>
          <p:cNvPr id="33" name="Group 33"/>
          <p:cNvGrpSpPr/>
          <p:nvPr/>
        </p:nvGrpSpPr>
        <p:grpSpPr>
          <a:xfrm>
            <a:off x="6384512" y="2015068"/>
            <a:ext cx="5082159" cy="1071601"/>
            <a:chOff x="6384512" y="2015068"/>
            <a:chExt cx="5082159" cy="1071601"/>
          </a:xfrm>
        </p:grpSpPr>
        <p:sp>
          <p:nvSpPr>
            <p:cNvPr id="34" name="TextBox 34"/>
            <p:cNvSpPr txBox="1"/>
            <p:nvPr/>
          </p:nvSpPr>
          <p:spPr>
            <a:xfrm>
              <a:off x="6384512" y="2015068"/>
              <a:ext cx="5082159" cy="1071601"/>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德国职业教育以“双元制”为核心，学生既在学校接受理论教育，又在企业接受实践培训，确保了理论与实践的紧密结合。</a:t>
              </a:r>
            </a:p>
          </p:txBody>
        </p:sp>
      </p:grpSp>
      <p:grpSp>
        <p:nvGrpSpPr>
          <p:cNvPr id="35" name="Group 35"/>
          <p:cNvGrpSpPr/>
          <p:nvPr/>
        </p:nvGrpSpPr>
        <p:grpSpPr>
          <a:xfrm>
            <a:off x="7116604" y="3155950"/>
            <a:ext cx="4476083" cy="490334"/>
            <a:chOff x="7116604" y="3155950"/>
            <a:chExt cx="4476083" cy="490334"/>
          </a:xfrm>
        </p:grpSpPr>
        <p:sp>
          <p:nvSpPr>
            <p:cNvPr id="36" name="TextBox 36"/>
            <p:cNvSpPr txBox="1"/>
            <p:nvPr/>
          </p:nvSpPr>
          <p:spPr>
            <a:xfrm>
              <a:off x="7116604" y="3155950"/>
              <a:ext cx="4476083"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澳大利亚TAFE模式</a:t>
              </a:r>
            </a:p>
          </p:txBody>
        </p:sp>
      </p:grpSp>
      <p:grpSp>
        <p:nvGrpSpPr>
          <p:cNvPr id="37" name="Group 37"/>
          <p:cNvGrpSpPr/>
          <p:nvPr/>
        </p:nvGrpSpPr>
        <p:grpSpPr>
          <a:xfrm>
            <a:off x="6510528" y="3652633"/>
            <a:ext cx="5082159" cy="1071601"/>
            <a:chOff x="6510528" y="3652633"/>
            <a:chExt cx="5082159" cy="1071601"/>
          </a:xfrm>
        </p:grpSpPr>
        <p:sp>
          <p:nvSpPr>
            <p:cNvPr id="38" name="TextBox 38"/>
            <p:cNvSpPr txBox="1"/>
            <p:nvPr/>
          </p:nvSpPr>
          <p:spPr>
            <a:xfrm>
              <a:off x="6510528" y="3652633"/>
              <a:ext cx="5082159" cy="1071601"/>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TAFE（Technical and Further Education）模式是澳大利亚职业教育的主要形式，强调行业主导和政府支持，为学生提供与工作岗位直接相关的培训课程。</a:t>
              </a:r>
            </a:p>
          </p:txBody>
        </p:sp>
      </p:grpSp>
      <p:grpSp>
        <p:nvGrpSpPr>
          <p:cNvPr id="39" name="Group 39"/>
          <p:cNvGrpSpPr/>
          <p:nvPr/>
        </p:nvGrpSpPr>
        <p:grpSpPr>
          <a:xfrm>
            <a:off x="7116604" y="4743284"/>
            <a:ext cx="4476083" cy="490334"/>
            <a:chOff x="7116604" y="4743284"/>
            <a:chExt cx="4476083" cy="490334"/>
          </a:xfrm>
        </p:grpSpPr>
        <p:sp>
          <p:nvSpPr>
            <p:cNvPr id="40" name="TextBox 40"/>
            <p:cNvSpPr txBox="1"/>
            <p:nvPr/>
          </p:nvSpPr>
          <p:spPr>
            <a:xfrm>
              <a:off x="7116604" y="4743284"/>
              <a:ext cx="4476083"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新加坡“教学工厂”模式</a:t>
              </a:r>
            </a:p>
          </p:txBody>
        </p:sp>
      </p:grpSp>
      <p:grpSp>
        <p:nvGrpSpPr>
          <p:cNvPr id="41" name="Group 41"/>
          <p:cNvGrpSpPr/>
          <p:nvPr/>
        </p:nvGrpSpPr>
        <p:grpSpPr>
          <a:xfrm>
            <a:off x="6510528" y="5239966"/>
            <a:ext cx="5082159" cy="1071601"/>
            <a:chOff x="6510528" y="5239966"/>
            <a:chExt cx="5082159" cy="1071601"/>
          </a:xfrm>
        </p:grpSpPr>
        <p:sp>
          <p:nvSpPr>
            <p:cNvPr id="42" name="TextBox 42"/>
            <p:cNvSpPr txBox="1"/>
            <p:nvPr/>
          </p:nvSpPr>
          <p:spPr>
            <a:xfrm>
              <a:off x="6510528" y="5239966"/>
              <a:ext cx="5082159" cy="1071601"/>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新加坡南洋理工学院提出的“教学工厂”模式，将实际的企业环境引入教学环境之中，并将两者融合在一起，为学生提供一个完善、有效的学习环境和过程。</a:t>
              </a:r>
            </a:p>
          </p:txBody>
        </p:sp>
      </p:grpSp>
      <p:grpSp>
        <p:nvGrpSpPr>
          <p:cNvPr id="43" name="Group 43"/>
          <p:cNvGrpSpPr/>
          <p:nvPr/>
        </p:nvGrpSpPr>
        <p:grpSpPr>
          <a:xfrm>
            <a:off x="7116604" y="1472796"/>
            <a:ext cx="4476083" cy="490334"/>
            <a:chOff x="7116604" y="1472796"/>
            <a:chExt cx="4476083" cy="490334"/>
          </a:xfrm>
        </p:grpSpPr>
        <p:sp>
          <p:nvSpPr>
            <p:cNvPr id="44" name="TextBox 44"/>
            <p:cNvSpPr txBox="1"/>
            <p:nvPr/>
          </p:nvSpPr>
          <p:spPr>
            <a:xfrm>
              <a:off x="7116604" y="1472796"/>
              <a:ext cx="4476083"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德国“双元制”模式</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https://d.book118.com/057115001042006050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86</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2024-09-22T18:33:04.102</cp:lastPrinted>
  <dcterms:created xsi:type="dcterms:W3CDTF">2024-09-22T10:33:04Z</dcterms:created>
  <dcterms:modified xsi:type="dcterms:W3CDTF">2024-09-22T10:33:06Z</dcterms:modified>
</cp:coreProperties>
</file>