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10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DE9183-6532-47E2-AB54-18AA35C02D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910057-A607-4858-97CF-449B389BF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A9CA85-0605-431B-80AB-6729EC487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C289D1-A7BB-437E-A8F4-D54D4D931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F6DAC4-1019-4509-A1D8-F2589C620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C57390-AD58-4D06-B2DA-A0A571BB3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177F5D-3EB6-46F5-AB20-0FE9F47AD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78EC65-CE8E-4076-B914-D7ABD8E2D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38700D-E6B5-4232-8678-CEE3B01E8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FCA711-3887-4AA5-91AA-C606B2A2F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79953A-469D-44B8-BABE-FCEC765D1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tags" Target="../tags/tag125.xml" /><Relationship Id="rId15" Type="http://schemas.openxmlformats.org/officeDocument/2006/relationships/tags" Target="../tags/tag126.xml" /><Relationship Id="rId16" Type="http://schemas.openxmlformats.org/officeDocument/2006/relationships/tags" Target="../tags/tag127.xml" /><Relationship Id="rId17" Type="http://schemas.openxmlformats.org/officeDocument/2006/relationships/tags" Target="../tags/tag128.xml" /><Relationship Id="rId18" Type="http://schemas.openxmlformats.org/officeDocument/2006/relationships/tags" Target="../tags/tag129.xml" /><Relationship Id="rId19" Type="http://schemas.openxmlformats.org/officeDocument/2006/relationships/tags" Target="../tags/tag130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18" Type="http://schemas.openxmlformats.org/officeDocument/2006/relationships/tags" Target="../tags/tag147.xml" /><Relationship Id="rId19" Type="http://schemas.openxmlformats.org/officeDocument/2006/relationships/tags" Target="../tags/tag148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14" Type="http://schemas.openxmlformats.org/officeDocument/2006/relationships/tags" Target="../tags/tag184.xml" /><Relationship Id="rId15" Type="http://schemas.openxmlformats.org/officeDocument/2006/relationships/tags" Target="../tags/tag185.xml" /><Relationship Id="rId16" Type="http://schemas.openxmlformats.org/officeDocument/2006/relationships/tags" Target="../tags/tag186.xml" /><Relationship Id="rId17" Type="http://schemas.openxmlformats.org/officeDocument/2006/relationships/tags" Target="../tags/tag187.xml" /><Relationship Id="rId18" Type="http://schemas.openxmlformats.org/officeDocument/2006/relationships/tags" Target="../tags/tag188.xml" /><Relationship Id="rId19" Type="http://schemas.openxmlformats.org/officeDocument/2006/relationships/tags" Target="../tags/tag189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18" Type="http://schemas.openxmlformats.org/officeDocument/2006/relationships/tags" Target="../tags/tag206.xml" /><Relationship Id="rId19" Type="http://schemas.openxmlformats.org/officeDocument/2006/relationships/tags" Target="../tags/tag207.xml" /><Relationship Id="rId2" Type="http://schemas.openxmlformats.org/officeDocument/2006/relationships/tags" Target="../tags/tag190.xml" /><Relationship Id="rId20" Type="http://schemas.openxmlformats.org/officeDocument/2006/relationships/tags" Target="../tags/tag208.xml" /><Relationship Id="rId21" Type="http://schemas.openxmlformats.org/officeDocument/2006/relationships/tags" Target="../tags/tag209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712310602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金融概念与统计PPT课件大纲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PPT,a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lang="en-US" altLang="zh-CN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金融概念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统计知识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302260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302260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PPT制作技巧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672465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672465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金融概念与统计PPT案例分析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金融概念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金融的定义和作用</a:t>
            </a:r>
            <a:endParaRPr lang="zh-CN" altLang="en-US"/>
          </a:p>
        </p:txBody>
      </p:sp>
      <p:sp>
        <p:nvSpPr>
          <p:cNvPr id="104897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金融的种类：金融可以分为银行、证券、保险等不同种类，每种金融形式都有其特定的功能和作用。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金融与经济的关系：金融与经济相互影响，金融的发展可以促进经济的增长，而经济的发展也可以推动金融的创新和发展。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金融的定义：金融是货币资金融通的总称，包括银行、证券、保险等各类金融机构及其业务活动。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金融的作用：金融是现代经济的核心，具有资源配置、风险管理、信息提供等功能，对经济发展具有重要影响。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金融市场的分类</a:t>
            </a:r>
            <a:endParaRPr lang="zh-CN" altLang="en-US"/>
          </a:p>
        </p:txBody>
      </p:sp>
      <p:sp>
        <p:nvSpPr>
          <p:cNvPr id="1049032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货币市场：短期资金借贷市场，如银行间市场、同业拆借市场等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资本市场：长期资金借贷市场，如股票市场、债券市场等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外汇市场：外汇买卖市场，如银行间外汇市场、外汇期货市场等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衍生品市场：衍生金融工具交易市场，如期货市场、期权市场等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保险市场：保险产品交易市场，如寿险市场、财产险市场等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投资基金市场：投资基金交易市场，如公募基金市场、私募基金市场等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金融工具的种类</a:t>
            </a:r>
            <a:endParaRPr lang="zh-CN" altLang="en-US"/>
          </a:p>
        </p:txBody>
      </p:sp>
      <p:sp>
        <p:nvSpPr>
          <p:cNvPr id="1049102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937301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矩形 4"/>
          <p:cNvSpPr/>
          <p:nvPr>
            <p:custDataLst>
              <p:tags r:id="rId3"/>
            </p:custDataLst>
          </p:nvPr>
        </p:nvSpPr>
        <p:spPr>
          <a:xfrm>
            <a:off x="851576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文本框 5"/>
          <p:cNvSpPr txBox="1"/>
          <p:nvPr>
            <p:custDataLst>
              <p:tags r:id="rId4"/>
            </p:custDataLst>
          </p:nvPr>
        </p:nvSpPr>
        <p:spPr>
          <a:xfrm>
            <a:off x="1137326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衍生品：基于其他金融工具的金融工具，如期货、期权等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08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49032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10" name="矩形 57"/>
          <p:cNvSpPr/>
          <p:nvPr>
            <p:custDataLst>
              <p:tags r:id="rId6"/>
            </p:custDataLst>
          </p:nvPr>
        </p:nvSpPr>
        <p:spPr>
          <a:xfrm>
            <a:off x="4404603" y="424583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文本框 58"/>
          <p:cNvSpPr txBox="1"/>
          <p:nvPr>
            <p:custDataLst>
              <p:tags r:id="rId7"/>
            </p:custDataLst>
          </p:nvPr>
        </p:nvSpPr>
        <p:spPr>
          <a:xfrm>
            <a:off x="4690353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保险：风险转移工具，如人寿保险、财产保险等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14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04274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矩形 61"/>
          <p:cNvSpPr/>
          <p:nvPr>
            <p:custDataLst>
              <p:tags r:id="rId9"/>
            </p:custDataLst>
          </p:nvPr>
        </p:nvSpPr>
        <p:spPr>
          <a:xfrm>
            <a:off x="7957631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文本框 62"/>
          <p:cNvSpPr txBox="1"/>
          <p:nvPr>
            <p:custDataLst>
              <p:tags r:id="rId10"/>
            </p:custDataLst>
          </p:nvPr>
        </p:nvSpPr>
        <p:spPr>
          <a:xfrm>
            <a:off x="8243381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银行产品：如存款、贷款、信用卡等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20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923317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22" name="矩形 65"/>
          <p:cNvSpPr/>
          <p:nvPr>
            <p:custDataLst>
              <p:tags r:id="rId12"/>
            </p:custDataLst>
          </p:nvPr>
        </p:nvSpPr>
        <p:spPr>
          <a:xfrm>
            <a:off x="838200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4" name="文本框 66"/>
          <p:cNvSpPr txBox="1"/>
          <p:nvPr>
            <p:custDataLst>
              <p:tags r:id="rId13"/>
            </p:custDataLst>
          </p:nvPr>
        </p:nvSpPr>
        <p:spPr>
          <a:xfrm>
            <a:off x="112395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股票：代表公司所有权的证券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26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476345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矩形 69"/>
          <p:cNvSpPr/>
          <p:nvPr>
            <p:custDataLst>
              <p:tags r:id="rId15"/>
            </p:custDataLst>
          </p:nvPr>
        </p:nvSpPr>
        <p:spPr>
          <a:xfrm>
            <a:off x="4390620" y="184857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0" name="文本框 70"/>
          <p:cNvSpPr txBox="1"/>
          <p:nvPr>
            <p:custDataLst>
              <p:tags r:id="rId16"/>
            </p:custDataLst>
          </p:nvPr>
        </p:nvSpPr>
        <p:spPr>
          <a:xfrm>
            <a:off x="467637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债券：代表公司债务的证券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32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029372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34" name="矩形 73"/>
          <p:cNvSpPr/>
          <p:nvPr>
            <p:custDataLst>
              <p:tags r:id="rId18"/>
            </p:custDataLst>
          </p:nvPr>
        </p:nvSpPr>
        <p:spPr>
          <a:xfrm>
            <a:off x="7943647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文本框 74"/>
          <p:cNvSpPr txBox="1"/>
          <p:nvPr>
            <p:custDataLst>
              <p:tags r:id="rId19"/>
            </p:custDataLst>
          </p:nvPr>
        </p:nvSpPr>
        <p:spPr>
          <a:xfrm>
            <a:off x="8229397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基金：集合投资工具，投资于股票、债券等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金融风险的防范</a:t>
            </a:r>
            <a:endParaRPr lang="zh-CN" altLang="en-US"/>
          </a:p>
        </p:txBody>
      </p:sp>
      <p:sp>
        <p:nvSpPr>
          <p:cNvPr id="104917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风险识别：识别可能存在的金融风险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风险评估：评估风险的可能性和影响程度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风险控制：采取措施控制风险，如风险转移、风险分散等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风险监测：定期监测风险，及时发现并应对风险变化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统计知识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统计学的定义和作用</a:t>
            </a:r>
            <a:endParaRPr lang="zh-CN" altLang="en-US"/>
          </a:p>
        </p:txBody>
      </p:sp>
      <p:sp>
        <p:nvSpPr>
          <p:cNvPr id="1049294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作用：统计学可以帮助我们更好地理解数据，做出更准确的预测和决策。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定义：统计学是一门研究如何收集、整理、分析、解释和展示数据的科学。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应用领域：统计学广泛应用于经济、金融、社会、医学、教育等领域。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重要性：统计学是金融概念的重要组成部分，对于金融分析和决策具有重要意义。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统计数据的收集和整理</a:t>
            </a:r>
            <a:endParaRPr lang="zh-CN" altLang="en-US"/>
          </a:p>
        </p:txBody>
      </p:sp>
      <p:sp>
        <p:nvSpPr>
          <p:cNvPr id="1049344" name="圆角矩形 26"/>
          <p:cNvSpPr/>
          <p:nvPr>
            <p:custDataLst>
              <p:tags r:id="rId2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46" name="圆角矩形 28"/>
          <p:cNvSpPr/>
          <p:nvPr>
            <p:custDataLst>
              <p:tags r:id="rId3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48" name="文本框 31"/>
          <p:cNvSpPr txBox="1"/>
          <p:nvPr>
            <p:custDataLst>
              <p:tags r:id="rId4"/>
            </p:custDataLst>
          </p:nvPr>
        </p:nvSpPr>
        <p:spPr>
          <a:xfrm>
            <a:off x="938002" y="2379311"/>
            <a:ext cx="1393537" cy="312344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数据来源：调查、实验、观察、文献等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29"/>
          <p:cNvSpPr/>
          <p:nvPr>
            <p:custDataLst>
              <p:tags r:id="rId5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52" name="圆角矩形 32"/>
          <p:cNvSpPr/>
          <p:nvPr>
            <p:custDataLst>
              <p:tags r:id="rId6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54" name="文本框 34"/>
          <p:cNvSpPr txBox="1"/>
          <p:nvPr>
            <p:custDataLst>
              <p:tags r:id="rId7"/>
            </p:custDataLst>
          </p:nvPr>
        </p:nvSpPr>
        <p:spPr>
          <a:xfrm>
            <a:off x="2722740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数据类型：定性、定量、分类、顺序等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3"/>
          <p:cNvSpPr/>
          <p:nvPr>
            <p:custDataLst>
              <p:tags r:id="rId8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58" name="圆角矩形 4"/>
          <p:cNvSpPr/>
          <p:nvPr>
            <p:custDataLst>
              <p:tags r:id="rId9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60" name="文本框 5"/>
          <p:cNvSpPr txBox="1"/>
          <p:nvPr>
            <p:custDataLst>
              <p:tags r:id="rId10"/>
            </p:custDataLst>
          </p:nvPr>
        </p:nvSpPr>
        <p:spPr>
          <a:xfrm>
            <a:off x="4507478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数据收集方法：问卷调查、访谈、观察、实验等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8"/>
          <p:cNvSpPr/>
          <p:nvPr>
            <p:custDataLst>
              <p:tags r:id="rId11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64" name="圆角矩形 9"/>
          <p:cNvSpPr/>
          <p:nvPr>
            <p:custDataLst>
              <p:tags r:id="rId12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66" name="文本框 10"/>
          <p:cNvSpPr txBox="1"/>
          <p:nvPr>
            <p:custDataLst>
              <p:tags r:id="rId13"/>
            </p:custDataLst>
          </p:nvPr>
        </p:nvSpPr>
        <p:spPr>
          <a:xfrm>
            <a:off x="6292216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数据整理方法：分类、排序、汇总、筛选等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6"/>
          <p:cNvSpPr/>
          <p:nvPr>
            <p:custDataLst>
              <p:tags r:id="rId14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70" name="圆角矩形 7"/>
          <p:cNvSpPr/>
          <p:nvPr>
            <p:custDataLst>
              <p:tags r:id="rId15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72" name="文本框 11"/>
          <p:cNvSpPr txBox="1"/>
          <p:nvPr>
            <p:custDataLst>
              <p:tags r:id="rId16"/>
            </p:custDataLst>
          </p:nvPr>
        </p:nvSpPr>
        <p:spPr>
          <a:xfrm>
            <a:off x="8076954" y="2380543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数据质量控制：准确性、完整性、时效性、代表性等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16"/>
          <p:cNvSpPr/>
          <p:nvPr>
            <p:custDataLst>
              <p:tags r:id="rId17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76" name="圆角矩形 17"/>
          <p:cNvSpPr/>
          <p:nvPr>
            <p:custDataLst>
              <p:tags r:id="rId18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78" name="文本框 18"/>
          <p:cNvSpPr txBox="1"/>
          <p:nvPr>
            <p:custDataLst>
              <p:tags r:id="rId19"/>
            </p:custDataLst>
          </p:nvPr>
        </p:nvSpPr>
        <p:spPr>
          <a:xfrm>
            <a:off x="9861692" y="2380543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数据分析：描述性统计、推断性统计、预测性统计等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统计指标的分类和应用</a:t>
            </a:r>
            <a:endParaRPr lang="zh-CN" altLang="en-US"/>
          </a:p>
        </p:txBody>
      </p:sp>
      <p:sp>
        <p:nvSpPr>
          <p:cNvPr id="104941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描述性统计指标：包括平均数、中位数、众数等，用于描述数据的分布特征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预测性统计指标：包括回归分析、时间序列分析等，用于预测未来趋势</a:t>
            </a:r>
            <a:endParaRPr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应用领域：包括经济、金融、社会、教育等领域，用于分析数据、预测趋势、制定决策等</a:t>
            </a:r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推断性统计指标：包括方差、标准差、相关系数等，用于推断总体特征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https://d.book118.com/057123106020006025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7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63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err="1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宋体</vt:lpstr>
      <vt:lpstr>Office Theme</vt:lpstr>
      <vt:lpstr>金融概念与统计PPT课件大纲</vt:lpstr>
      <vt:lpstr>目录</vt:lpstr>
      <vt:lpstr>单击添加章节标题</vt:lpstr>
      <vt:lpstr>金融概念</vt:lpstr>
      <vt:lpstr>PowerPoint Presentation</vt:lpstr>
      <vt:lpstr>金融的定义和作用</vt:lpstr>
      <vt:lpstr>金融市场的分类</vt:lpstr>
      <vt:lpstr>金融工具的种类</vt:lpstr>
      <vt:lpstr>金融风险的防范</vt:lpstr>
      <vt:lpstr>统计知识</vt:lpstr>
      <vt:lpstr>PowerPoint Presentation</vt:lpstr>
      <vt:lpstr>统计学的定义和作用</vt:lpstr>
      <vt:lpstr>统计数据的收集和整理</vt:lpstr>
      <vt:lpstr>统计指标的分类和应用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2024-08-29T12:21:43.798</cp:lastPrinted>
  <dcterms:created xsi:type="dcterms:W3CDTF">2024-08-29T04:21:43Z</dcterms:created>
  <dcterms:modified xsi:type="dcterms:W3CDTF">2024-08-29T04:21:45Z</dcterms:modified>
</cp:coreProperties>
</file>