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15555-39FA-4FE7-B143-B3FA5891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2F6A5-CC6D-4F5C-BCBA-4BC39E51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0BF07-37CB-42FF-BD76-5FC341B1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90353-ABA2-4987-82AB-CC383DBD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229D1-97DE-40EA-981B-A2362A26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66FD2-98EA-4C91-B09B-A7678FBE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5CC2F-F25B-4244-AA65-D1CCE1A3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CF0CC-6EE8-4216-BC9D-2C7221E7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61024-B802-4EE4-8B49-B4B8416B0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E86DD-EF1D-493F-8F38-3D581937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36604-65D6-4ABE-B356-2D6E0B1E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0929D28-CB75-4A0E-9006-8D38A30ED5B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4E0B615-7166-4658-85D1-31516B8E709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103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07504" y="5445224"/>
            <a:ext cx="89899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圆明园又称圆明三园，是</a:t>
            </a:r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清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朝一座大型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皇家宫苑</a:t>
            </a:r>
            <a:r>
              <a:rPr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51520" y="188640"/>
            <a:ext cx="8568952" cy="5256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9" y="116632"/>
            <a:ext cx="9027495" cy="5400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矩形 4"/>
          <p:cNvSpPr/>
          <p:nvPr/>
        </p:nvSpPr>
        <p:spPr>
          <a:xfrm>
            <a:off x="251520" y="5661248"/>
            <a:ext cx="8640960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它坐落在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北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京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西郊，与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颐和园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毗邻，由圆明园、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长春园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en-US" altLang="zh-CN" sz="2800" b="1" err="1" smtClean="0">
                <a:latin typeface="楷体" panose="02010609060101010101" pitchFamily="49" charset="-122"/>
                <a:ea typeface="楷体" panose="02010609060101010101" pitchFamily="49" charset="-122"/>
              </a:rPr>
              <a:t>万春园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组成，所以也叫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圆明三园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40"/>
            <a:ext cx="8712968" cy="5472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37839" y="5643245"/>
            <a:ext cx="8754641" cy="95410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268605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    </a:t>
            </a:r>
            <a:r>
              <a:rPr kumimoji="0" 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此外，还有许多小园，分布在东、西、南三面，</a:t>
            </a:r>
            <a:endParaRPr kumimoji="0" lang="en-US" altLang="zh-CN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Arial" pitchFamily="34" charset="0"/>
            </a:endParaRPr>
          </a:p>
          <a:p>
            <a:pPr marL="0" marR="0" lvl="0" indent="268605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众星拱月般环绕周围。</a:t>
            </a:r>
            <a:endParaRPr kumimoji="0" lang="zh-CN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0"/>
            <a:ext cx="8640960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矩形 3"/>
          <p:cNvSpPr/>
          <p:nvPr/>
        </p:nvSpPr>
        <p:spPr>
          <a:xfrm>
            <a:off x="323528" y="5733256"/>
            <a:ext cx="8496944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园中面积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340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多公顷，建筑面积达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万平方米，一百五十余景，有“</a:t>
            </a:r>
            <a:r>
              <a:rPr lang="en-US" altLang="zh-CN" sz="2800" b="1" err="1" smtClean="0">
                <a:latin typeface="楷体" panose="02010609060101010101" pitchFamily="49" charset="-122"/>
                <a:ea typeface="楷体" panose="02010609060101010101" pitchFamily="49" charset="-122"/>
              </a:rPr>
              <a:t>万园之园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”之称。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88640"/>
            <a:ext cx="8712968" cy="5400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矩形 3"/>
          <p:cNvSpPr/>
          <p:nvPr/>
        </p:nvSpPr>
        <p:spPr>
          <a:xfrm>
            <a:off x="395536" y="5589240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清帝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每到盛夏就来到这里避暑、听政，处理军政事务，因此也称“</a:t>
            </a:r>
            <a:r>
              <a:rPr lang="en-US" altLang="zh-CN" sz="2800" b="1" err="1" smtClean="0">
                <a:latin typeface="楷体" panose="02010609060101010101" pitchFamily="49" charset="-122"/>
                <a:ea typeface="楷体" panose="02010609060101010101" pitchFamily="49" charset="-122"/>
              </a:rPr>
              <a:t>夏宫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”。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 descr="http://attach.zhulong.com/blog/201412/18/37/102537ph3smk1wurovscns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95536" y="260648"/>
            <a:ext cx="8352928" cy="5328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矩形 3"/>
          <p:cNvSpPr/>
          <p:nvPr/>
        </p:nvSpPr>
        <p:spPr>
          <a:xfrm>
            <a:off x="395536" y="5589240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清帝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每到盛夏就来到这里避暑、听政，处理军政事务，因此也称“</a:t>
            </a:r>
            <a:r>
              <a:rPr lang="en-US" altLang="zh-CN" sz="2800" b="1" err="1" smtClean="0">
                <a:latin typeface="楷体" panose="02010609060101010101" pitchFamily="49" charset="-122"/>
                <a:ea typeface="楷体" panose="02010609060101010101" pitchFamily="49" charset="-122"/>
              </a:rPr>
              <a:t>夏宫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”。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2" descr="http://attach.zhulong.com/blog/201412/18/13/1027137jk9qqs1ylrnpfmw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51520" y="260648"/>
            <a:ext cx="8712968" cy="5256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矩形 7"/>
          <p:cNvSpPr/>
          <p:nvPr/>
        </p:nvSpPr>
        <p:spPr>
          <a:xfrm>
            <a:off x="395536" y="5589240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清帝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每到盛夏就来到这里避暑、听政，处理军政事务，因此也称“</a:t>
            </a:r>
            <a:r>
              <a:rPr lang="en-US" altLang="zh-CN" sz="2800" b="1" err="1" smtClean="0">
                <a:latin typeface="楷体" panose="02010609060101010101" pitchFamily="49" charset="-122"/>
                <a:ea typeface="楷体" panose="02010609060101010101" pitchFamily="49" charset="-122"/>
              </a:rPr>
              <a:t>夏宫</a:t>
            </a:r>
            <a:r>
              <a:rPr lang="zh-CN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”。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79712" y="188640"/>
            <a:ext cx="5184775" cy="9220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kumimoji="1" lang="en-US" altLang="zh-CN" sz="54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MingLiU-ExtB" panose="02020500000000000000" charset="-120"/>
              </a:rPr>
              <a:t>14</a:t>
            </a:r>
            <a:r>
              <a:rPr kumimoji="1" lang="zh-CN" altLang="en-US" sz="54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MingLiU-ExtB" panose="02020500000000000000" charset="-120"/>
              </a:rPr>
              <a:t>圆明园的毁灭</a:t>
            </a:r>
            <a:endParaRPr kumimoji="1" lang="zh-CN" altLang="en-US" sz="5400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MingLiU-ExtB" panose="02020500000000000000" charset="-12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51520" y="1052736"/>
            <a:ext cx="8568952" cy="56166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53525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矩形 1"/>
          <p:cNvSpPr/>
          <p:nvPr/>
        </p:nvSpPr>
        <p:spPr>
          <a:xfrm>
            <a:off x="179512" y="1794296"/>
            <a:ext cx="8964488" cy="415498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圆明园在北京西北郊，是一座举世闻名的皇家园林。它由圆明园、万春园和长春园组成，所以也叫圆明三园。此外，还有许多小园，分布在圆明园东、西、南三面，众星拱月般环绕在圆明园周围。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椭圆形标注 3"/>
          <p:cNvSpPr/>
          <p:nvPr/>
        </p:nvSpPr>
        <p:spPr>
          <a:xfrm>
            <a:off x="4860032" y="188640"/>
            <a:ext cx="3960440" cy="1368152"/>
          </a:xfrm>
          <a:prstGeom prst="wedgeEllipseCallout">
            <a:avLst>
              <a:gd name="adj1" fmla="val -37790"/>
              <a:gd name="adj2" fmla="val 75702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mtClean="0">
                <a:solidFill>
                  <a:srgbClr val="FF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位置、布局</a:t>
            </a:r>
            <a:endParaRPr lang="zh-CN" altLang="en-US" sz="4000" b="1">
              <a:solidFill>
                <a:srgbClr val="FF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53525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矩形 3"/>
          <p:cNvSpPr/>
          <p:nvPr/>
        </p:nvSpPr>
        <p:spPr>
          <a:xfrm>
            <a:off x="3214218" y="499319"/>
            <a:ext cx="301396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cap="none" spc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叶根友毛笔行书2.0版" pitchFamily="2" charset="-122"/>
                <a:ea typeface="叶根友毛笔行书2.0版" pitchFamily="2" charset="-122"/>
              </a:rPr>
              <a:t>读懂过渡句</a:t>
            </a:r>
            <a:endParaRPr lang="zh-CN" altLang="en-US" sz="4400" b="1" cap="none" spc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叶根友毛笔行书2.0版" pitchFamily="2" charset="-122"/>
              <a:ea typeface="叶根友毛笔行书2.0版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67544" y="2276872"/>
            <a:ext cx="8352928" cy="18466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8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圆明园不但建筑宏伟，还</a:t>
            </a:r>
            <a:endParaRPr lang="en-US" altLang="zh-CN" sz="4800" b="1" smtClean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CN" b="1" smtClean="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48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收藏着最珍贵的历史文物。</a:t>
            </a:r>
            <a:endParaRPr lang="zh-CN" altLang="en-US" sz="4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860032" y="2348880"/>
            <a:ext cx="2520280" cy="72008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860032" y="3429000"/>
            <a:ext cx="2475276" cy="72008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9" name="椭圆形标注 8"/>
          <p:cNvSpPr/>
          <p:nvPr/>
        </p:nvSpPr>
        <p:spPr>
          <a:xfrm>
            <a:off x="4644008" y="4797152"/>
            <a:ext cx="4176464" cy="1728192"/>
          </a:xfrm>
          <a:prstGeom prst="wedgeEllipseCallout">
            <a:avLst>
              <a:gd name="adj1" fmla="val -38512"/>
              <a:gd name="adj2" fmla="val -72716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承上启下</a:t>
            </a:r>
            <a:endParaRPr lang="zh-CN" altLang="en-US" sz="5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等腰三角形 9"/>
          <p:cNvSpPr/>
          <p:nvPr/>
        </p:nvSpPr>
        <p:spPr>
          <a:xfrm>
            <a:off x="3779912" y="3068960"/>
            <a:ext cx="288032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等腰三角形 11"/>
          <p:cNvSpPr/>
          <p:nvPr/>
        </p:nvSpPr>
        <p:spPr>
          <a:xfrm>
            <a:off x="4499992" y="3068960"/>
            <a:ext cx="288032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等腰三角形 12"/>
          <p:cNvSpPr/>
          <p:nvPr/>
        </p:nvSpPr>
        <p:spPr>
          <a:xfrm>
            <a:off x="8100392" y="3068960"/>
            <a:ext cx="288032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53525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395536" y="2780928"/>
            <a:ext cx="8568952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kumimoji="1"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圆</a:t>
            </a:r>
            <a:r>
              <a:rPr kumimoji="1"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明园是园林艺术的瑰宝</a:t>
            </a:r>
            <a:r>
              <a:rPr kumimoji="1"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kumimoji="1"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建筑艺术的精华。 </a:t>
            </a:r>
            <a:endParaRPr kumimoji="1"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467544" y="1268760"/>
            <a:ext cx="8676456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kumimoji="1" lang="zh-CN" altLang="en-US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圆</a:t>
            </a:r>
            <a:r>
              <a:rPr kumimoji="1"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明园是当时世界上最大的博物馆、艺术馆 。</a:t>
            </a:r>
            <a:endParaRPr kumimoji="1"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143320" y="4221163"/>
            <a:ext cx="8893176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 algn="ctr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用“是</a:t>
            </a:r>
            <a:r>
              <a:rPr kumimoji="1"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kumimoji="1" lang="zh-CN" altLang="en-US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也是</a:t>
            </a:r>
            <a:r>
              <a:rPr kumimoji="1" lang="en-US" altLang="zh-CN" sz="36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……”“</a:t>
            </a:r>
            <a:r>
              <a:rPr kumimoji="1" lang="zh-CN" altLang="en-US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不仅</a:t>
            </a:r>
            <a:r>
              <a:rPr kumimoji="1" lang="en-US" altLang="zh-CN" sz="36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kumimoji="1" lang="zh-CN" altLang="en-US" sz="36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还</a:t>
            </a:r>
            <a:r>
              <a:rPr kumimoji="1" lang="en-US" altLang="zh-CN" sz="36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……”“</a:t>
            </a:r>
            <a:r>
              <a:rPr kumimoji="1" lang="zh-CN" altLang="en-US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不但</a:t>
            </a:r>
            <a:r>
              <a:rPr kumimoji="1"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kumimoji="1" lang="zh-CN" altLang="en-US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而且</a:t>
            </a:r>
            <a:r>
              <a:rPr kumimoji="1"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……”</a:t>
            </a:r>
            <a:r>
              <a:rPr kumimoji="1" lang="zh-CN" altLang="en-US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把这两句话连起来。 </a:t>
            </a:r>
            <a:endParaRPr kumimoji="1"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6987" y="0"/>
            <a:ext cx="9153525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矩形 2"/>
          <p:cNvSpPr/>
          <p:nvPr/>
        </p:nvSpPr>
        <p:spPr>
          <a:xfrm>
            <a:off x="2915816" y="404664"/>
            <a:ext cx="29674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微软雅黑" panose="020b0503020204020204" charset="-122"/>
                <a:ea typeface="微软雅黑" panose="020b0503020204020204" charset="-122"/>
              </a:rPr>
              <a:t>建筑宏伟</a:t>
            </a:r>
            <a:endParaRPr lang="zh-CN" altLang="en-US" sz="5400" b="1" cap="none" spc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79512" y="1303015"/>
            <a:ext cx="8712968" cy="5150321"/>
          </a:xfrm>
          <a:prstGeom prst="rect">
            <a:avLst/>
          </a:prstGeom>
          <a:solidFill>
            <a:schemeClr val="accent6">
              <a:lumMod val="40000"/>
              <a:lumOff val="60000"/>
              <a:alpha val="66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圆明园中，有金碧辉煌的殿堂，也有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玲珑剔透的亭台楼阁</a:t>
            </a:r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;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有象征着热闹街市的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买卖街</a:t>
            </a:r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，也有象征着田园风光的山乡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村野。园中许多景物都是仿照各地名胜建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造的，如，海宁安澜园，苏州的狮子林，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杭州西湖的平湖秋月、雷峰夕照</a:t>
            </a:r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;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还有很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多景物是根据古代诗人的诗情画意建造的，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如蓬莱瑶台，武陵春色。园中不仅有民族</a:t>
            </a:r>
            <a:endParaRPr lang="en-US" altLang="zh-CN" sz="36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建筑，还有西洋景观。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3419872" y="1412776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7596336" y="1412776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8028384" y="1412776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4572000" y="1916832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2987824" y="2492896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3419872" y="2492896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6876256" y="4149080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7308304" y="4149080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7092280" y="5229200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619672" y="5805264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051720" y="5805264"/>
            <a:ext cx="576064" cy="576064"/>
          </a:xfrm>
          <a:prstGeom prst="ellipse">
            <a:avLst/>
          </a:prstGeom>
          <a:solidFill>
            <a:schemeClr val="accent3">
              <a:lumMod val="60000"/>
              <a:lumOff val="40000"/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-9525" y="0"/>
            <a:ext cx="9153525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179512" y="904652"/>
            <a:ext cx="8882560" cy="230832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524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   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圆明园中，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有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金碧辉煌的殿堂，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也有</a:t>
            </a:r>
            <a:endParaRPr kumimoji="0" lang="en-US" altLang="zh-CN" sz="3600" b="1" i="0" u="none" strike="noStrike" cap="none" normalizeH="0" baseline="0" smtClean="0">
              <a:ln>
                <a:noFill/>
              </a:ln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marL="0" marR="0" lvl="0" indent="3524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玲珑剔透的亭台楼阁；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有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象征着热闹街市</a:t>
            </a:r>
            <a:endParaRPr kumimoji="0" lang="en-US" altLang="zh-CN" sz="3600" b="1" i="0" u="none" strike="noStrike" cap="none" normalizeH="0" baseline="0" smtClean="0">
              <a:ln>
                <a:noFill/>
              </a:ln>
              <a:solidFill>
                <a:srgbClr val="C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marL="0" marR="0" lvl="0" indent="3524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的“买卖街”，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也有</a:t>
            </a: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象征着田园风光的山</a:t>
            </a:r>
            <a:endParaRPr kumimoji="0" lang="en-US" altLang="zh-CN" sz="3600" b="1" i="0" u="none" strike="noStrike" cap="none" normalizeH="0" baseline="0" smtClean="0">
              <a:ln>
                <a:noFill/>
              </a:ln>
              <a:solidFill>
                <a:srgbClr val="C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marL="0" marR="0" lvl="0" indent="3524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乡村野。</a:t>
            </a:r>
            <a:endParaRPr kumimoji="0" lang="zh-CN" sz="3600" b="1" i="0" u="none" strike="noStrike" cap="none" normalizeH="0" baseline="0" smtClean="0">
              <a:ln>
                <a:noFill/>
              </a:ln>
              <a:solidFill>
                <a:srgbClr val="C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20378" y="3717032"/>
            <a:ext cx="9304150" cy="193899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524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   (</a:t>
            </a:r>
            <a:r>
              <a:rPr kumimoji="0" 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校园</a:t>
            </a: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)</a:t>
            </a:r>
            <a:r>
              <a:rPr kumimoji="0" 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里，有</a:t>
            </a: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_____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的</a:t>
            </a: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____</a:t>
            </a:r>
            <a:r>
              <a:rPr kumimoji="0" lang="en-US" altLang="zh-CN" sz="4000" b="1" i="0" u="sng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 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，</a:t>
            </a:r>
            <a:endParaRPr kumimoji="0" lang="en-US" altLang="zh-CN" sz="4000" b="1" i="0" u="none" strike="noStrike" cap="none" normalizeH="0" baseline="0" smtClean="0">
              <a:ln>
                <a:noFill/>
              </a:ln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marL="0" marR="0" lvl="0" indent="3524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也有</a:t>
            </a: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___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的</a:t>
            </a: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_____</a:t>
            </a:r>
            <a:r>
              <a:rPr kumimoji="0" lang="en-US" altLang="zh-CN" sz="4000" b="1" i="0" u="sng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 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；有</a:t>
            </a: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_____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的</a:t>
            </a:r>
            <a:r>
              <a:rPr kumimoji="0" lang="en-US" altLang="zh-CN" sz="4000" b="1" i="0" u="sng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__  __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，</a:t>
            </a:r>
            <a:endParaRPr kumimoji="0" lang="en-US" altLang="zh-CN" sz="4000" b="1" i="0" u="none" strike="noStrike" cap="none" normalizeH="0" baseline="0" smtClean="0">
              <a:ln>
                <a:noFill/>
              </a:ln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  <a:p>
            <a:pPr marL="0" marR="0" lvl="0" indent="35242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也有</a:t>
            </a:r>
            <a:r>
              <a:rPr kumimoji="0" lang="en-US" altLang="zh-CN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___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的</a:t>
            </a:r>
            <a:r>
              <a:rPr kumimoji="0" lang="en-US" altLang="zh-CN" sz="4000" b="1" i="0" u="sng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_ ____</a:t>
            </a:r>
            <a:r>
              <a:rPr kumimoji="0" lang="zh-CN" altLang="en-US" sz="4000" b="1" i="0" u="none" strike="noStrike" cap="none" normalizeH="0" baseline="0" smtClean="0">
                <a:ln>
                  <a:noFill/>
                </a:ln>
                <a:effectLst/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。</a:t>
            </a:r>
            <a:endParaRPr kumimoji="0" lang="zh-CN" altLang="en-US" sz="4000" b="1" i="0" u="none" strike="noStrike" cap="none" normalizeH="0" baseline="0" smtClean="0">
              <a:ln>
                <a:noFill/>
              </a:ln>
              <a:effectLst/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5013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矩形 2"/>
          <p:cNvSpPr/>
          <p:nvPr/>
        </p:nvSpPr>
        <p:spPr>
          <a:xfrm>
            <a:off x="251520" y="5013176"/>
            <a:ext cx="8568952" cy="1754326"/>
          </a:xfrm>
          <a:prstGeom prst="rect">
            <a:avLst/>
          </a:prstGeom>
          <a:solidFill>
            <a:schemeClr val="accent6">
              <a:lumMod val="40000"/>
              <a:lumOff val="60000"/>
              <a:alpha val="65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3600" b="1" smtClean="0">
                <a:latin typeface="楷体" panose="02010609060101010101" pitchFamily="49" charset="-122"/>
                <a:ea typeface="楷体" panose="02010609060101010101" pitchFamily="49" charset="-122"/>
              </a:rPr>
              <a:t>漫步园内，有如漫游在天南海北，饱览着中外风景名胜；流连其间，仿佛置身在幻想的境界里。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https://d.book118.com/057131033012006044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楷体</vt:lpstr>
      <vt:lpstr>MingLiU-ExtB</vt:lpstr>
      <vt:lpstr>黑体</vt:lpstr>
      <vt:lpstr>叶根友毛笔行书2.0版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2024-09-18T04:07:36.170</cp:lastPrinted>
  <dcterms:created xsi:type="dcterms:W3CDTF">2024-09-17T20:07:36Z</dcterms:created>
  <dcterms:modified xsi:type="dcterms:W3CDTF">2024-09-17T20:07:37Z</dcterms:modified>
</cp:coreProperties>
</file>