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fontAlgn="base"/>
            <a:endParaRPr lang="zh-CN" altLang="en-US" sz="1200" b="0" strike="noStrike" noProof="1">
              <a:latin typeface="Calibri" panose="020f0502020204030204" pitchFamily="34" charset="0"/>
            </a:endParaRPr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单击此处编辑母版文本样式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第二级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第三级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第四级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第五级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/>
          <a:p>
            <a:pPr lvl="0" fontAlgn="base"/>
            <a:endParaRPr lang="zh-CN" altLang="en-US" sz="1200" b="0" strike="noStrike" noProof="1">
              <a:latin typeface="Calibri" panose="020f0502020204030204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8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/>
          <a:p>
            <a:pPr lvl="0" algn="r" eaLnBrk="1" fontAlgn="base" hangingPunct="1"/>
            <a:fld id="{9A0DB2DC-4C9A-4742-B13C-FB6460FD3503}" type="slidenum">
              <a:rPr lang="zh-CN" altLang="en-US" sz="1200" b="0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z="1200" b="0" strike="noStrike" noProof="1">
              <a:latin typeface="Calibri" panose="020f050202020403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705" name="幻灯片图像占位符 99329"/>
          <p:cNvSpPr>
            <a:spLocks noTextEdit="1"/>
          </p:cNvSpPr>
          <p:nvPr>
            <p:ph type="sldImg"/>
          </p:nvPr>
        </p:nvSpPr>
        <p:spPr>
          <a:ln>
            <a:solidFill>
              <a:srgbClr val="000000"/>
            </a:solidFill>
          </a:ln>
        </p:spPr>
      </p:sp>
      <p:sp>
        <p:nvSpPr>
          <p:cNvPr id="72706" name="文本占位符 99330"/>
          <p:cNvSpPr/>
          <p:nvPr>
            <p:ph type="body" idx="1"/>
          </p:nvPr>
        </p:nvSpPr>
        <p:spPr>
          <a:noFill/>
          <a:ln>
            <a:noFill/>
          </a:ln>
        </p:spPr>
        <p:txBody>
          <a:bodyPr lIns="91440" tIns="45720" rIns="91440" bIns="45720" anchor="t" anchorCtr="0"/>
          <a:lstStyle/>
          <a:p>
            <a:pPr lvl="0"/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825" name="幻灯片图像占位符 1"/>
          <p:cNvSpPr/>
          <p:nvPr>
            <p:ph type="sldImg"/>
          </p:nvPr>
        </p:nvSpPr>
        <p:spPr>
          <a:ln>
            <a:solidFill>
              <a:srgbClr val="000000"/>
            </a:solidFill>
          </a:ln>
        </p:spPr>
      </p:sp>
      <p:sp>
        <p:nvSpPr>
          <p:cNvPr id="77826" name="文本占位符 2"/>
          <p:cNvSpPr/>
          <p:nvPr>
            <p:ph type="body" idx="1"/>
          </p:nvPr>
        </p:nvSpPr>
        <p:spPr>
          <a:noFill/>
          <a:ln>
            <a:noFill/>
          </a:ln>
        </p:spPr>
        <p:txBody>
          <a:bodyPr lIns="91440" tIns="45720" rIns="91440" bIns="45720" anchor="t" anchorCtr="0"/>
          <a:lstStyle/>
          <a:p>
            <a:pPr lvl="0"/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62A23-0AE4-4766-ACFF-F17DF21F6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85329-33B5-4259-BF53-C67F95B25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A9468-3B39-4597-AC1B-7A93196E8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96C01F-896F-4ED3-A1DD-A160758C6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FD2176-B8A0-4B8F-8434-5916D8D29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183E97-0652-4971-A7B3-C79C8311F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6C4CE9-1D56-4EDD-A1BC-2406E0565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D0F1D2-DB3E-479F-8784-C47751FAF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51AECA-DE0C-432A-8649-23302FC87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ACF44-6B28-4E63-9538-859565892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2E07C-6BFD-4C62-8EF7-0FA6D4386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400" y="2130425"/>
            <a:ext cx="10363200" cy="1470025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4188597-7322-4926-A0CF-27EFDE15EE67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algn="ctr" fontAlgn="base"/>
            <a:endParaRPr lang="zh-CN" altLang="en-US" strike="noStrike" noProof="1">
              <a:latin typeface="Calibri" panose="020f0502020204030204" pitchFamily="34" charset="0"/>
            </a:endParaRPr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/>
          <a:p>
            <a:pPr algn="r" fontAlgn="base"/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4188597-7322-4926-A0CF-27EFDE15EE67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algn="ctr" fontAlgn="base"/>
            <a:endParaRPr lang="zh-CN" altLang="en-US" strike="noStrike" noProof="1">
              <a:latin typeface="Calibri" panose="020f0502020204030204" pitchFamily="34" charset="0"/>
            </a:endParaRPr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/>
          <a:p>
            <a:pPr algn="r" fontAlgn="base"/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日期占位符 1273"/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fontAlgn="auto"/>
            <a:endParaRPr lang="zh-CN" altLang="en-US" strike="noStrike" noProof="1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sp>
        <p:nvSpPr>
          <p:cNvPr id="9" name="页脚占位符 1274"/>
          <p:cNvSpPr>
            <a:spLocks noGrp="1"/>
          </p:cNvSpPr>
          <p:nvPr>
            <p:ph type="ftr" sz="quarter" idx="3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algn="ctr" fontAlgn="base"/>
            <a:endParaRPr lang="zh-CN" altLang="en-US" strike="noStrike" noProof="1">
              <a:latin typeface="Calibri" panose="020f0502020204030204" pitchFamily="34" charset="0"/>
            </a:endParaRPr>
          </a:p>
        </p:txBody>
      </p:sp>
      <p:sp>
        <p:nvSpPr>
          <p:cNvPr id="10" name="灯片编号占位符 1275"/>
          <p:cNvSpPr>
            <a:spLocks noGrp="1"/>
          </p:cNvSpPr>
          <p:nvPr>
            <p:ph type="sldNum" sz="quarter" idx="4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/>
          <a:p>
            <a:pPr algn="r" fontAlgn="base"/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>
  <p:cSld name="标题和表格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97933" y="228600"/>
            <a:ext cx="11387667" cy="1143000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>
          <a:xfrm>
            <a:off x="812800" y="1600200"/>
            <a:ext cx="10871200" cy="4498975"/>
          </a:xfrm>
        </p:spPr>
        <p:txBody>
          <a:bodyPr vert="horz" wrap="square" lIns="91440" tIns="45720" rIns="91440" bIns="45720" numCol="1" rtlCol="0" anchor="t" anchorCtr="0" compatLnSpc="1">
            <a:norm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日期占位符 1273"/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fontAlgn="auto"/>
            <a:endParaRPr lang="zh-CN" altLang="en-US" strike="noStrike" noProof="1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sp>
        <p:nvSpPr>
          <p:cNvPr id="9" name="页脚占位符 1274"/>
          <p:cNvSpPr>
            <a:spLocks noGrp="1"/>
          </p:cNvSpPr>
          <p:nvPr>
            <p:ph type="ftr" sz="quarter" idx="3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algn="ctr" fontAlgn="base"/>
            <a:endParaRPr lang="zh-CN" altLang="en-US" strike="noStrike" noProof="1">
              <a:latin typeface="Calibri" panose="020f0502020204030204" pitchFamily="34" charset="0"/>
            </a:endParaRPr>
          </a:p>
        </p:txBody>
      </p:sp>
      <p:sp>
        <p:nvSpPr>
          <p:cNvPr id="10" name="灯片编号占位符 1275"/>
          <p:cNvSpPr>
            <a:spLocks noGrp="1"/>
          </p:cNvSpPr>
          <p:nvPr>
            <p:ph type="sldNum" sz="quarter" idx="4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/>
          <a:p>
            <a:pPr algn="r" fontAlgn="base"/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>
  <p:cSld name="内容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397933" y="228601"/>
            <a:ext cx="11387667" cy="5870575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8" name="日期占位符 2"/>
          <p:cNvSpPr>
            <a:spLocks noGrp="1"/>
          </p:cNvSpPr>
          <p:nvPr>
            <p:ph type="dt" sz="half" idx="2"/>
          </p:nvPr>
        </p:nvSpPr>
        <p:spPr>
          <a:xfrm>
            <a:off x="398463" y="6245225"/>
            <a:ext cx="3051175" cy="476250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fontAlgn="auto"/>
            <a:endParaRPr lang="zh-CN" altLang="en-US" strike="noStrike" noProof="1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sp>
        <p:nvSpPr>
          <p:cNvPr id="9" name="页脚占位符 3"/>
          <p:cNvSpPr>
            <a:spLocks noGrp="1"/>
          </p:cNvSpPr>
          <p:nvPr>
            <p:ph type="ftr" sz="quarter" idx="3"/>
          </p:nvPr>
        </p:nvSpPr>
        <p:spPr>
          <a:xfrm>
            <a:off x="4160838" y="6245225"/>
            <a:ext cx="3860800" cy="476250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algn="ctr" fontAlgn="base"/>
            <a:endParaRPr lang="zh-CN" altLang="en-US" strike="noStrike" noProof="1">
              <a:latin typeface="Calibri" panose="020f0502020204030204" pitchFamily="34" charset="0"/>
            </a:endParaRPr>
          </a:p>
        </p:txBody>
      </p:sp>
      <p:sp>
        <p:nvSpPr>
          <p:cNvPr id="10" name="灯片编号占位符 4"/>
          <p:cNvSpPr>
            <a:spLocks noGrp="1"/>
          </p:cNvSpPr>
          <p:nvPr>
            <p:ph type="sldNum" sz="quarter" idx="4"/>
          </p:nvPr>
        </p:nvSpPr>
        <p:spPr>
          <a:xfrm>
            <a:off x="8732838" y="6245225"/>
            <a:ext cx="3052763" cy="476250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/>
          <a:p>
            <a:pPr algn="r" fontAlgn="base"/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1_空白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日期占位符 3"/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4188597-7322-4926-A0CF-27EFDE15EE67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algn="ctr" fontAlgn="base"/>
            <a:endParaRPr lang="zh-CN" altLang="en-US" strike="noStrike" noProof="1">
              <a:latin typeface="Calibri" panose="020f0502020204030204" pitchFamily="34" charset="0"/>
            </a:endParaRPr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/>
          <a:p>
            <a:pPr algn="r" fontAlgn="base"/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noFill/>
        <a:effectLst/>
      </p:bgPr>
    </p:bg>
    <p:spTree>
      <p:nvGrpSpPr>
        <p:cNvPr id="1" name=""/>
        <p:cNvGrpSpPr/>
        <p:nvPr/>
      </p:nvGrpSpPr>
      <p:grpSpPr/>
      <p:sp>
        <p:nvSpPr>
          <p:cNvPr id="10242" name="标题占位符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43" name="文本占位符 2"/>
          <p:cNvSpPr>
            <a:spLocks noGrp="1"/>
          </p:cNvSpPr>
          <p:nvPr>
            <p:ph type="body" idx="5"/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 indent="-34290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8575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4188597-7322-4926-A0CF-27EFDE15EE67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fontAlgn="base" hangingPunct="1"/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45142040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81" name="Text Box 4"/>
          <p:cNvSpPr txBox="1"/>
          <p:nvPr/>
        </p:nvSpPr>
        <p:spPr>
          <a:xfrm>
            <a:off x="927100" y="1619250"/>
            <a:ext cx="9612313" cy="6413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sz="3600">
                <a:latin typeface="Arial" pitchFamily="34" charset="0"/>
                <a:ea typeface="宋体" panose="02010600030101010101" pitchFamily="2" charset="-122"/>
              </a:rPr>
              <a:t>  </a:t>
            </a:r>
            <a:r>
              <a:rPr lang="en-US" altLang="zh-CN" sz="3600">
                <a:solidFill>
                  <a:srgbClr val="00B0F0"/>
                </a:solidFill>
                <a:latin typeface="Arial" pitchFamily="34" charset="0"/>
                <a:ea typeface="宋体" panose="02010600030101010101" pitchFamily="2" charset="-122"/>
              </a:rPr>
              <a:t> </a:t>
            </a:r>
            <a:r>
              <a:rPr lang="zh-CN" altLang="en-US" sz="3600">
                <a:solidFill>
                  <a:schemeClr val="hlink"/>
                </a:solidFill>
                <a:latin typeface="Arial" pitchFamily="34" charset="0"/>
                <a:ea typeface="宋体" panose="02010600030101010101" pitchFamily="2" charset="-122"/>
              </a:rPr>
              <a:t>护理技术操作并发症的预防与处理规范</a:t>
            </a:r>
            <a:endParaRPr lang="zh-CN" altLang="en-US" sz="3600">
              <a:solidFill>
                <a:schemeClr val="hlink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729" name="文本框 2"/>
          <p:cNvSpPr txBox="1"/>
          <p:nvPr/>
        </p:nvSpPr>
        <p:spPr>
          <a:xfrm>
            <a:off x="765175" y="838200"/>
            <a:ext cx="9867900" cy="5032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zh-CN" altLang="en-US" sz="4000" b="0">
                <a:solidFill>
                  <a:schemeClr val="hlink"/>
                </a:solidFill>
                <a:latin typeface="Arial" pitchFamily="34" charset="0"/>
                <a:ea typeface="宋体" panose="02010600030101010101" pitchFamily="2" charset="-122"/>
              </a:rPr>
              <a:t>内容简介</a:t>
            </a:r>
            <a:endParaRPr lang="zh-CN" altLang="en-US" sz="4000" b="0">
              <a:solidFill>
                <a:schemeClr val="hlink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 algn="ctr">
              <a:lnSpc>
                <a:spcPct val="90000"/>
              </a:lnSpc>
            </a:pPr>
            <a:endParaRPr lang="zh-CN" altLang="en-US" sz="4000" b="0">
              <a:solidFill>
                <a:schemeClr val="hlink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>
              <a:lnSpc>
                <a:spcPct val="90000"/>
              </a:lnSpc>
            </a:pPr>
            <a:r>
              <a:rPr lang="zh-CN" altLang="en-US" sz="2800" b="0">
                <a:latin typeface="Arial" pitchFamily="34" charset="0"/>
                <a:ea typeface="宋体" panose="02010600030101010101" pitchFamily="2" charset="-122"/>
              </a:rPr>
              <a:t>一、皮下注射技术操作并发症的预防与处理规范</a:t>
            </a:r>
            <a:endParaRPr lang="en-US" altLang="zh-CN" sz="2800" b="0">
              <a:latin typeface="Arial" pitchFamily="34" charset="0"/>
              <a:ea typeface="宋体" panose="02010600030101010101" pitchFamily="2" charset="-122"/>
            </a:endParaRPr>
          </a:p>
          <a:p>
            <a:pPr>
              <a:lnSpc>
                <a:spcPct val="90000"/>
              </a:lnSpc>
            </a:pPr>
            <a:r>
              <a:rPr lang="zh-CN" altLang="en-US" sz="2800" b="0">
                <a:latin typeface="Arial" pitchFamily="34" charset="0"/>
                <a:ea typeface="宋体" panose="02010600030101010101" pitchFamily="2" charset="-122"/>
              </a:rPr>
              <a:t>二、肌肉注射技术操作并发症的预防与处理规范</a:t>
            </a:r>
            <a:endParaRPr lang="zh-CN" altLang="en-US" sz="2800" b="0">
              <a:latin typeface="Arial" pitchFamily="34" charset="0"/>
              <a:ea typeface="宋体" panose="02010600030101010101" pitchFamily="2" charset="-122"/>
            </a:endParaRPr>
          </a:p>
          <a:p>
            <a:pPr>
              <a:lnSpc>
                <a:spcPct val="90000"/>
              </a:lnSpc>
            </a:pPr>
            <a:r>
              <a:rPr lang="zh-CN" altLang="en-US" sz="2800" b="0">
                <a:latin typeface="Arial" pitchFamily="34" charset="0"/>
                <a:ea typeface="宋体" panose="02010600030101010101" pitchFamily="2" charset="-122"/>
                <a:sym typeface="宋体" panose="02010600030101010101" pitchFamily="2" charset="-122"/>
              </a:rPr>
              <a:t>三、</a:t>
            </a:r>
            <a:r>
              <a:rPr lang="zh-CN" altLang="en-US" sz="2800" b="0">
                <a:latin typeface="Arial" pitchFamily="34" charset="0"/>
                <a:ea typeface="宋体" panose="02010600030101010101" pitchFamily="2" charset="-122"/>
              </a:rPr>
              <a:t>皮内注射技术操作并发症的预防与处理规范</a:t>
            </a:r>
            <a:endParaRPr lang="zh-CN" altLang="en-US" sz="2800" b="0">
              <a:latin typeface="Arial" pitchFamily="34" charset="0"/>
              <a:ea typeface="宋体" panose="02010600030101010101" pitchFamily="2" charset="-122"/>
            </a:endParaRPr>
          </a:p>
          <a:p>
            <a:pPr>
              <a:lnSpc>
                <a:spcPct val="90000"/>
              </a:lnSpc>
            </a:pPr>
            <a:r>
              <a:rPr lang="zh-CN" altLang="en-US" sz="2800" b="0">
                <a:latin typeface="Arial" pitchFamily="34" charset="0"/>
                <a:ea typeface="宋体" panose="02010600030101010101" pitchFamily="2" charset="-122"/>
                <a:sym typeface="宋体" panose="02010600030101010101" pitchFamily="2" charset="-122"/>
              </a:rPr>
              <a:t>四、</a:t>
            </a:r>
            <a:r>
              <a:rPr lang="zh-CN" altLang="en-US" sz="2800" b="0">
                <a:latin typeface="Arial" pitchFamily="34" charset="0"/>
                <a:ea typeface="宋体" panose="02010600030101010101" pitchFamily="2" charset="-122"/>
              </a:rPr>
              <a:t>静脉采血技术操作并发症的预防与处理规范</a:t>
            </a:r>
            <a:endParaRPr lang="zh-CN" altLang="en-US" sz="2800" b="0">
              <a:latin typeface="Arial" pitchFamily="34" charset="0"/>
              <a:ea typeface="宋体" panose="02010600030101010101" pitchFamily="2" charset="-122"/>
            </a:endParaRPr>
          </a:p>
          <a:p>
            <a:pPr>
              <a:lnSpc>
                <a:spcPct val="90000"/>
              </a:lnSpc>
            </a:pPr>
            <a:r>
              <a:rPr lang="zh-CN" altLang="en-US" sz="2800" b="0">
                <a:latin typeface="Arial" pitchFamily="34" charset="0"/>
                <a:ea typeface="宋体" panose="02010600030101010101" pitchFamily="2" charset="-122"/>
                <a:sym typeface="宋体" panose="02010600030101010101" pitchFamily="2" charset="-122"/>
              </a:rPr>
              <a:t>五</a:t>
            </a:r>
            <a:r>
              <a:rPr lang="zh-CN" altLang="en-US" sz="2800" b="0">
                <a:latin typeface="Arial" pitchFamily="34" charset="0"/>
                <a:ea typeface="宋体" panose="02010600030101010101" pitchFamily="2" charset="-122"/>
              </a:rPr>
              <a:t>、静脉输液技术操作并发症的预防与处理规范</a:t>
            </a:r>
            <a:endParaRPr lang="zh-CN" altLang="en-US" sz="2800" b="0">
              <a:latin typeface="Arial" pitchFamily="34" charset="0"/>
              <a:ea typeface="宋体" panose="02010600030101010101" pitchFamily="2" charset="-122"/>
            </a:endParaRPr>
          </a:p>
          <a:p>
            <a:pPr>
              <a:lnSpc>
                <a:spcPct val="90000"/>
              </a:lnSpc>
            </a:pPr>
            <a:r>
              <a:rPr lang="zh-CN" altLang="en-US" sz="2800" b="0">
                <a:latin typeface="Arial" pitchFamily="34" charset="0"/>
                <a:ea typeface="宋体" panose="02010600030101010101" pitchFamily="2" charset="-122"/>
              </a:rPr>
              <a:t>六、静脉输血技术操作并发症的预防与处理规范</a:t>
            </a:r>
            <a:endParaRPr lang="zh-CN" altLang="en-US" sz="2800" b="0">
              <a:latin typeface="Arial" pitchFamily="34" charset="0"/>
              <a:ea typeface="宋体" panose="02010600030101010101" pitchFamily="2" charset="-122"/>
            </a:endParaRPr>
          </a:p>
          <a:p>
            <a:pPr>
              <a:lnSpc>
                <a:spcPct val="90000"/>
              </a:lnSpc>
            </a:pPr>
            <a:r>
              <a:rPr lang="zh-CN" altLang="en-US" sz="2800" b="0">
                <a:latin typeface="Arial" pitchFamily="34" charset="0"/>
                <a:ea typeface="宋体" panose="02010600030101010101" pitchFamily="2" charset="-122"/>
              </a:rPr>
              <a:t>七、静脉留置针技术操作并发症的预防与处理规范</a:t>
            </a:r>
            <a:endParaRPr lang="zh-CN" altLang="en-US" sz="2800" b="0">
              <a:latin typeface="Arial" pitchFamily="34" charset="0"/>
              <a:ea typeface="宋体" panose="02010600030101010101" pitchFamily="2" charset="-122"/>
            </a:endParaRPr>
          </a:p>
          <a:p>
            <a:pPr>
              <a:lnSpc>
                <a:spcPct val="90000"/>
              </a:lnSpc>
            </a:pPr>
            <a:r>
              <a:rPr lang="zh-CN" altLang="en-US" sz="2800" b="0">
                <a:latin typeface="Arial" pitchFamily="34" charset="0"/>
                <a:ea typeface="宋体" panose="02010600030101010101" pitchFamily="2" charset="-122"/>
              </a:rPr>
              <a:t>八、PICC置管技术操作并发症的预防与处理规范</a:t>
            </a:r>
            <a:endParaRPr lang="zh-CN" altLang="en-US" sz="2800" b="0">
              <a:latin typeface="Arial" pitchFamily="34" charset="0"/>
              <a:ea typeface="宋体" panose="02010600030101010101" pitchFamily="2" charset="-122"/>
            </a:endParaRPr>
          </a:p>
          <a:p>
            <a:pPr>
              <a:lnSpc>
                <a:spcPct val="90000"/>
              </a:lnSpc>
            </a:pPr>
            <a:r>
              <a:rPr lang="zh-CN" altLang="en-US" sz="2800" b="0">
                <a:latin typeface="Arial" pitchFamily="34" charset="0"/>
                <a:ea typeface="宋体" panose="02010600030101010101" pitchFamily="2" charset="-122"/>
              </a:rPr>
              <a:t>九、鼻饲技术操作并发症的预防与处理规范</a:t>
            </a:r>
            <a:endParaRPr lang="zh-CN" altLang="en-US" sz="2800" b="0">
              <a:latin typeface="Arial" pitchFamily="34" charset="0"/>
              <a:ea typeface="宋体" panose="02010600030101010101" pitchFamily="2" charset="-122"/>
            </a:endParaRPr>
          </a:p>
          <a:p>
            <a:pPr>
              <a:lnSpc>
                <a:spcPct val="90000"/>
              </a:lnSpc>
            </a:pPr>
            <a:r>
              <a:rPr lang="zh-CN" altLang="en-US" sz="2800" b="0">
                <a:latin typeface="Arial" pitchFamily="34" charset="0"/>
                <a:ea typeface="宋体" panose="02010600030101010101" pitchFamily="2" charset="-122"/>
              </a:rPr>
              <a:t>十、口腔护理技术操作并发症的预防与处理规范</a:t>
            </a:r>
            <a:endParaRPr lang="zh-CN" altLang="en-US" sz="2800" b="0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753" name="文本框 99"/>
          <p:cNvSpPr txBox="1"/>
          <p:nvPr/>
        </p:nvSpPr>
        <p:spPr>
          <a:xfrm>
            <a:off x="708025" y="809625"/>
            <a:ext cx="10390188" cy="5741988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 algn="ctr">
              <a:lnSpc>
                <a:spcPct val="90000"/>
              </a:lnSpc>
            </a:pPr>
            <a:endParaRPr lang="zh-CN" altLang="en-US" sz="2400">
              <a:solidFill>
                <a:schemeClr val="hlink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457200" indent="-457200" algn="ctr">
              <a:lnSpc>
                <a:spcPct val="90000"/>
              </a:lnSpc>
            </a:pPr>
            <a:r>
              <a:rPr lang="zh-CN" altLang="en-US" sz="2400">
                <a:solidFill>
                  <a:schemeClr val="hlin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第一节    皮下注射技术操作并发症的预防与处理规范</a:t>
            </a:r>
            <a:endParaRPr lang="zh-CN" altLang="en-US" sz="2400">
              <a:solidFill>
                <a:schemeClr val="hlink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457200" indent="-457200">
              <a:lnSpc>
                <a:spcPct val="90000"/>
              </a:lnSpc>
            </a:pPr>
            <a:r>
              <a:rPr lang="zh-CN" altLang="en-US" sz="2000" b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一、出血</a:t>
            </a:r>
            <a:endParaRPr lang="zh-CN" altLang="en-US" sz="2000" b="0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 marL="457200" indent="-457200">
              <a:lnSpc>
                <a:spcPct val="90000"/>
              </a:lnSpc>
            </a:pPr>
            <a:r>
              <a:rPr lang="en-US" altLang="zh-CN" sz="2000" b="0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【</a:t>
            </a:r>
            <a:r>
              <a:rPr lang="zh-CN" altLang="en-US" sz="2000" b="0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预防措施</a:t>
            </a:r>
            <a:r>
              <a:rPr lang="en-US" altLang="zh-CN" sz="2000" b="0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】</a:t>
            </a:r>
            <a:endParaRPr lang="en-US" altLang="zh-CN" sz="2000" b="0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 marL="457200" indent="-457200">
              <a:lnSpc>
                <a:spcPct val="90000"/>
              </a:lnSpc>
            </a:pPr>
            <a:r>
              <a:rPr lang="en-US" altLang="zh-CN" sz="2000" b="0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1</a:t>
            </a:r>
            <a:r>
              <a:rPr lang="zh-CN" altLang="en-US" sz="2000" b="0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、注射部位正确。</a:t>
            </a:r>
            <a:endParaRPr lang="zh-CN" altLang="en-US" sz="2000" b="0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 marL="457200" indent="-457200">
              <a:lnSpc>
                <a:spcPct val="90000"/>
              </a:lnSpc>
            </a:pPr>
            <a:r>
              <a:rPr lang="en-US" altLang="zh-CN" sz="2000" b="0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2</a:t>
            </a:r>
            <a:r>
              <a:rPr lang="zh-CN" altLang="en-US" sz="2000" b="0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、注射后按压规范。</a:t>
            </a:r>
            <a:endParaRPr lang="zh-CN" altLang="en-US" sz="2000" b="0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 marL="457200" indent="-457200">
              <a:lnSpc>
                <a:spcPct val="90000"/>
              </a:lnSpc>
            </a:pPr>
            <a:r>
              <a:rPr lang="en-US" altLang="zh-CN" sz="2000" b="0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【</a:t>
            </a:r>
            <a:r>
              <a:rPr lang="zh-CN" altLang="en-US" sz="2000" b="0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处理措施</a:t>
            </a:r>
            <a:r>
              <a:rPr lang="en-US" altLang="zh-CN" sz="2000" b="0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】</a:t>
            </a:r>
            <a:endParaRPr lang="en-US" altLang="zh-CN" sz="2000" b="0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 marL="457200" indent="-457200">
              <a:lnSpc>
                <a:spcPct val="90000"/>
              </a:lnSpc>
            </a:pPr>
            <a:r>
              <a:rPr lang="en-US" altLang="zh-CN" sz="2000" b="0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1</a:t>
            </a:r>
            <a:r>
              <a:rPr lang="zh-CN" altLang="en-US" sz="2000" b="0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、按压注射部位，更换部位重新注射。</a:t>
            </a:r>
            <a:endParaRPr lang="zh-CN" altLang="en-US" sz="2000" b="0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 marL="457200" indent="-457200">
              <a:lnSpc>
                <a:spcPct val="90000"/>
              </a:lnSpc>
            </a:pPr>
            <a:r>
              <a:rPr lang="en-US" altLang="zh-CN" sz="2000" b="0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2</a:t>
            </a:r>
            <a:r>
              <a:rPr lang="zh-CN" altLang="en-US" sz="2000" b="0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、擦净血迹，安抚患者及家属，密切观察。</a:t>
            </a:r>
            <a:endParaRPr lang="zh-CN" altLang="en-US" sz="2000" b="0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 marL="457200" indent="-457200">
              <a:lnSpc>
                <a:spcPct val="90000"/>
              </a:lnSpc>
            </a:pPr>
            <a:r>
              <a:rPr lang="en-US" altLang="zh-CN" sz="2000" b="0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【</a:t>
            </a:r>
            <a:r>
              <a:rPr lang="zh-CN" altLang="en-US" sz="2000" b="0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处理流程</a:t>
            </a:r>
            <a:r>
              <a:rPr lang="en-US" altLang="zh-CN" sz="2000" b="0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】</a:t>
            </a:r>
            <a:endParaRPr lang="en-US" altLang="zh-CN" sz="2000" b="0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 marL="457200" indent="-457200">
              <a:lnSpc>
                <a:spcPct val="90000"/>
              </a:lnSpc>
            </a:pPr>
            <a:r>
              <a:rPr lang="zh-CN" altLang="en-US" sz="2000" b="0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拔针后针口出血→按压→更换部位注射→擦净血迹→观察病情</a:t>
            </a:r>
            <a:endParaRPr lang="zh-CN" altLang="en-US" sz="2000" b="0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 marL="457200" indent="-457200">
              <a:lnSpc>
                <a:spcPct val="90000"/>
              </a:lnSpc>
            </a:pPr>
            <a:r>
              <a:rPr lang="zh-CN" altLang="en-US" sz="2000" b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二、硬结</a:t>
            </a:r>
            <a:endParaRPr lang="zh-CN" altLang="en-US" sz="2000" b="0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 marL="457200" indent="-457200">
              <a:lnSpc>
                <a:spcPct val="90000"/>
              </a:lnSpc>
            </a:pPr>
            <a:r>
              <a:rPr lang="en-US" altLang="zh-CN" sz="2000" b="0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【</a:t>
            </a:r>
            <a:r>
              <a:rPr lang="zh-CN" altLang="en-US" sz="2000" b="0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预防措施</a:t>
            </a:r>
            <a:r>
              <a:rPr lang="en-US" altLang="zh-CN" sz="2000" b="0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】</a:t>
            </a:r>
            <a:endParaRPr lang="en-US" altLang="zh-CN" sz="2000" b="0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 marL="457200" indent="-457200">
              <a:lnSpc>
                <a:spcPct val="90000"/>
              </a:lnSpc>
            </a:pPr>
            <a:r>
              <a:rPr lang="en-US" altLang="zh-CN" sz="2000" b="0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1</a:t>
            </a:r>
            <a:r>
              <a:rPr lang="zh-CN" altLang="en-US" sz="2000" b="0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、熟练掌握注射方法，注意进针技巧。</a:t>
            </a:r>
            <a:endParaRPr lang="zh-CN" altLang="en-US" sz="2000" b="0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 marL="457200" indent="-457200">
              <a:lnSpc>
                <a:spcPct val="90000"/>
              </a:lnSpc>
            </a:pPr>
            <a:r>
              <a:rPr lang="en-US" altLang="zh-CN" sz="2000" b="0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2</a:t>
            </a:r>
            <a:r>
              <a:rPr lang="zh-CN" altLang="en-US" sz="2000" b="0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、经常注射者，制定交替注射部位的计划。</a:t>
            </a:r>
            <a:endParaRPr lang="zh-CN" altLang="en-US" sz="2000" b="0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 marL="457200" indent="-457200">
              <a:lnSpc>
                <a:spcPct val="90000"/>
              </a:lnSpc>
            </a:pPr>
            <a:r>
              <a:rPr lang="en-US" altLang="zh-CN" sz="2000" b="0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3</a:t>
            </a:r>
            <a:r>
              <a:rPr lang="zh-CN" altLang="en-US" sz="2000" b="0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、严格无菌操作，做好皮肤消毒。</a:t>
            </a:r>
            <a:endParaRPr lang="zh-CN" altLang="en-US" sz="2000" b="0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 marL="457200" indent="-457200">
              <a:lnSpc>
                <a:spcPct val="90000"/>
              </a:lnSpc>
            </a:pPr>
            <a:r>
              <a:rPr lang="en-US" altLang="zh-CN" sz="2000" b="0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【</a:t>
            </a:r>
            <a:r>
              <a:rPr lang="zh-CN" altLang="en-US" sz="2000" b="0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处理措施</a:t>
            </a:r>
            <a:r>
              <a:rPr lang="en-US" altLang="zh-CN" sz="2000" b="0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】</a:t>
            </a:r>
            <a:endParaRPr lang="en-US" altLang="zh-CN" sz="2000" b="0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 marL="457200" indent="-457200">
              <a:lnSpc>
                <a:spcPct val="90000"/>
              </a:lnSpc>
            </a:pPr>
            <a:r>
              <a:rPr lang="en-US" altLang="zh-CN" sz="2000" b="0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50%</a:t>
            </a:r>
            <a:r>
              <a:rPr lang="zh-CN" altLang="en-US" sz="2000" b="0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硫酸镁湿热敷；云南白药用食醋调成糊状涂于局部等。</a:t>
            </a:r>
            <a:endParaRPr lang="zh-CN" altLang="en-US" sz="2000" b="0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 marL="457200" indent="-457200">
              <a:lnSpc>
                <a:spcPct val="90000"/>
              </a:lnSpc>
            </a:pPr>
            <a:r>
              <a:rPr lang="en-US" altLang="zh-CN" sz="2000" b="0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【</a:t>
            </a:r>
            <a:r>
              <a:rPr lang="zh-CN" altLang="en-US" sz="2000" b="0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处理流程</a:t>
            </a:r>
            <a:r>
              <a:rPr lang="en-US" altLang="zh-CN" sz="2000" b="0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】</a:t>
            </a:r>
            <a:endParaRPr lang="en-US" altLang="zh-CN" sz="2000" b="0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 marL="457200" indent="-457200">
              <a:lnSpc>
                <a:spcPct val="90000"/>
              </a:lnSpc>
            </a:pPr>
            <a:r>
              <a:rPr lang="zh-CN" altLang="en-US" sz="2000" b="0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皮下硬结→报告医生→处理（外敷等）→记录→观察病情</a:t>
            </a:r>
            <a:endParaRPr lang="zh-CN" altLang="en-US" sz="2000" b="0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777" name="矩形 139266"/>
          <p:cNvSpPr/>
          <p:nvPr/>
        </p:nvSpPr>
        <p:spPr>
          <a:xfrm>
            <a:off x="2136775" y="911225"/>
            <a:ext cx="7683500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hlink"/>
                </a:solidFill>
                <a:latin typeface="Arial" pitchFamily="34" charset="0"/>
                <a:ea typeface="宋体" panose="02010600030101010101" pitchFamily="2" charset="-122"/>
              </a:rPr>
              <a:t>第二节  肌肉注射技术操作并发症的预防与处理规范</a:t>
            </a:r>
            <a:endParaRPr lang="zh-CN" altLang="en-US" sz="2400">
              <a:solidFill>
                <a:schemeClr val="hlink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5778" name="文本框 1"/>
          <p:cNvSpPr txBox="1"/>
          <p:nvPr/>
        </p:nvSpPr>
        <p:spPr>
          <a:xfrm>
            <a:off x="928688" y="1581150"/>
            <a:ext cx="9909175" cy="40544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000" b="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一、局部硬结 感染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en-US" altLang="zh-CN" sz="2000" b="0">
                <a:latin typeface="Arial" pitchFamily="34" charset="0"/>
                <a:ea typeface="宋体" panose="02010600030101010101" pitchFamily="2" charset="-122"/>
              </a:rPr>
              <a:t>【</a:t>
            </a:r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预防措施</a:t>
            </a:r>
            <a:r>
              <a:rPr lang="en-US" altLang="zh-CN" sz="2000" b="0">
                <a:latin typeface="Arial" pitchFamily="34" charset="0"/>
                <a:ea typeface="宋体" panose="02010600030101010101" pitchFamily="2" charset="-122"/>
              </a:rPr>
              <a:t>】</a:t>
            </a:r>
            <a:endParaRPr lang="en-US" altLang="zh-CN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en-US" altLang="zh-CN" sz="2000" b="0">
                <a:latin typeface="Arial" pitchFamily="34" charset="0"/>
                <a:ea typeface="宋体" panose="02010600030101010101" pitchFamily="2" charset="-122"/>
              </a:rPr>
              <a:t>1</a:t>
            </a:r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、加强无菌操作。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en-US" altLang="zh-CN" sz="2000" b="0">
                <a:latin typeface="Arial" pitchFamily="34" charset="0"/>
                <a:ea typeface="宋体" panose="02010600030101010101" pitchFamily="2" charset="-122"/>
              </a:rPr>
              <a:t>2</a:t>
            </a:r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、粉剂的药物溶解完全。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en-US" altLang="zh-CN" sz="2000" b="0">
                <a:latin typeface="Arial" pitchFamily="34" charset="0"/>
                <a:ea typeface="宋体" panose="02010600030101010101" pitchFamily="2" charset="-122"/>
              </a:rPr>
              <a:t>3</a:t>
            </a:r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、更换注射部位。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en-US" altLang="zh-CN" sz="2000" b="0">
                <a:latin typeface="Arial" pitchFamily="34" charset="0"/>
                <a:ea typeface="宋体" panose="02010600030101010101" pitchFamily="2" charset="-122"/>
              </a:rPr>
              <a:t>【</a:t>
            </a:r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处理措施</a:t>
            </a:r>
            <a:r>
              <a:rPr lang="en-US" altLang="zh-CN" sz="2000" b="0">
                <a:latin typeface="Arial" pitchFamily="34" charset="0"/>
                <a:ea typeface="宋体" panose="02010600030101010101" pitchFamily="2" charset="-122"/>
              </a:rPr>
              <a:t>】</a:t>
            </a:r>
            <a:endParaRPr lang="en-US" altLang="zh-CN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en-US" altLang="zh-CN" sz="2000" b="0">
                <a:latin typeface="Arial" pitchFamily="34" charset="0"/>
                <a:ea typeface="宋体" panose="02010600030101010101" pitchFamily="2" charset="-122"/>
              </a:rPr>
              <a:t>1</a:t>
            </a:r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、硬结处可用土豆片或</a:t>
            </a:r>
            <a:r>
              <a:rPr lang="en-US" altLang="zh-CN" sz="2000" b="0">
                <a:latin typeface="Arial" pitchFamily="34" charset="0"/>
                <a:ea typeface="宋体" panose="02010600030101010101" pitchFamily="2" charset="-122"/>
              </a:rPr>
              <a:t>50%</a:t>
            </a:r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硫酸镁外敷。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en-US" altLang="zh-CN" sz="2000" b="0">
                <a:latin typeface="Arial" pitchFamily="34" charset="0"/>
                <a:ea typeface="宋体" panose="02010600030101010101" pitchFamily="2" charset="-122"/>
              </a:rPr>
              <a:t>2</a:t>
            </a:r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、必要时用红外线照射。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en-US" altLang="zh-CN" sz="2000" b="0">
                <a:latin typeface="Arial" pitchFamily="34" charset="0"/>
                <a:ea typeface="宋体" panose="02010600030101010101" pitchFamily="2" charset="-122"/>
              </a:rPr>
              <a:t>3</a:t>
            </a:r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、局部感染者遵医嘱使用抗菌素。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en-US" altLang="zh-CN" sz="2000" b="0">
                <a:latin typeface="Arial" pitchFamily="34" charset="0"/>
                <a:ea typeface="宋体" panose="02010600030101010101" pitchFamily="2" charset="-122"/>
              </a:rPr>
              <a:t>【</a:t>
            </a:r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处理流程</a:t>
            </a:r>
            <a:r>
              <a:rPr lang="en-US" altLang="zh-CN" sz="2000" b="0">
                <a:latin typeface="Arial" pitchFamily="34" charset="0"/>
                <a:ea typeface="宋体" panose="02010600030101010101" pitchFamily="2" charset="-122"/>
              </a:rPr>
              <a:t>】</a:t>
            </a:r>
            <a:endParaRPr lang="en-US" altLang="zh-CN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en-US" altLang="zh-CN" sz="2000" b="0">
                <a:latin typeface="Arial" pitchFamily="34" charset="0"/>
                <a:ea typeface="宋体" panose="02010600030101010101" pitchFamily="2" charset="-122"/>
              </a:rPr>
              <a:t>⑴ </a:t>
            </a:r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皮下硬结→报告医生→外敷→红外线照射→记录→观察病情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⑵ 局部感染→报告医生→遵医嘱给药→记录→观察病情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766763" y="1379538"/>
            <a:ext cx="10558463" cy="5122863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000" b="0" noProof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二、出血 断针</a:t>
            </a:r>
            <a:endParaRPr lang="zh-CN" altLang="en-US" sz="2000" b="0" noProof="1">
              <a:latin typeface="Arial" pitchFamily="34" charset="0"/>
            </a:endParaRPr>
          </a:p>
          <a:p>
            <a:r>
              <a:rPr lang="en-US" altLang="zh-CN" sz="2000" b="0" noProof="1">
                <a:latin typeface="Arial" pitchFamily="34" charset="0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【</a:t>
            </a:r>
            <a:r>
              <a:rPr lang="zh-CN" altLang="en-US" sz="2000" b="0" noProof="1">
                <a:latin typeface="Arial" pitchFamily="34" charset="0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预防措施</a:t>
            </a:r>
            <a:r>
              <a:rPr lang="en-US" altLang="zh-CN" sz="2000" b="0" noProof="1">
                <a:latin typeface="Arial" pitchFamily="34" charset="0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】</a:t>
            </a:r>
            <a:endParaRPr lang="en-US" altLang="zh-CN" sz="2000" b="0" noProof="1">
              <a:latin typeface="Arial" pitchFamily="34" charset="0"/>
            </a:endParaRPr>
          </a:p>
          <a:p>
            <a:r>
              <a:rPr lang="en-US" altLang="zh-CN" sz="2000" b="0" noProof="1">
                <a:latin typeface="Arial" pitchFamily="34" charset="0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1</a:t>
            </a:r>
            <a:r>
              <a:rPr lang="zh-CN" altLang="en-US" sz="2000" b="0" noProof="1">
                <a:latin typeface="Arial" pitchFamily="34" charset="0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、选择质量保证的注射器。</a:t>
            </a:r>
            <a:endParaRPr lang="zh-CN" altLang="en-US" sz="2000" b="0" noProof="1">
              <a:latin typeface="Arial" pitchFamily="34" charset="0"/>
            </a:endParaRPr>
          </a:p>
          <a:p>
            <a:r>
              <a:rPr lang="en-US" altLang="zh-CN" sz="2000" b="0" noProof="1">
                <a:latin typeface="Arial" pitchFamily="34" charset="0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2</a:t>
            </a:r>
            <a:r>
              <a:rPr lang="zh-CN" altLang="en-US" sz="2000" b="0" noProof="1">
                <a:latin typeface="Arial" pitchFamily="34" charset="0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、注射时注意避开浅静脉。</a:t>
            </a:r>
            <a:endParaRPr lang="zh-CN" altLang="en-US" sz="2000" b="0" noProof="1">
              <a:latin typeface="Arial" pitchFamily="34" charset="0"/>
            </a:endParaRPr>
          </a:p>
          <a:p>
            <a:r>
              <a:rPr lang="en-US" altLang="zh-CN" sz="2000" b="0" noProof="1">
                <a:latin typeface="Arial" pitchFamily="34" charset="0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【</a:t>
            </a:r>
            <a:r>
              <a:rPr lang="zh-CN" altLang="en-US" sz="2000" b="0" noProof="1">
                <a:latin typeface="Arial" pitchFamily="34" charset="0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处理措施</a:t>
            </a:r>
            <a:r>
              <a:rPr lang="en-US" altLang="zh-CN" sz="2000" b="0" noProof="1">
                <a:latin typeface="Arial" pitchFamily="34" charset="0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】</a:t>
            </a:r>
            <a:endParaRPr lang="en-US" altLang="zh-CN" sz="2000" b="0" noProof="1">
              <a:latin typeface="Arial" pitchFamily="34" charset="0"/>
            </a:endParaRPr>
          </a:p>
          <a:p>
            <a:r>
              <a:rPr lang="en-US" altLang="zh-CN" sz="2000" b="0" noProof="1">
                <a:latin typeface="Arial" pitchFamily="34" charset="0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1</a:t>
            </a:r>
            <a:r>
              <a:rPr lang="zh-CN" altLang="en-US" sz="2000" b="0" noProof="1">
                <a:latin typeface="Arial" pitchFamily="34" charset="0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、发生穿刺针眼处出血，可用消毒棉签压迫局部止血，一般</a:t>
            </a:r>
            <a:r>
              <a:rPr lang="en-US" altLang="zh-CN" sz="2000" b="0" noProof="1">
                <a:latin typeface="Arial" pitchFamily="34" charset="0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2-3</a:t>
            </a:r>
            <a:r>
              <a:rPr lang="zh-CN" altLang="en-US" sz="2000" b="0" noProof="1">
                <a:latin typeface="Arial" pitchFamily="34" charset="0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分钟即可。若注射器回抽出血液，立即拔出针头并按压至出血停止。</a:t>
            </a:r>
            <a:endParaRPr lang="zh-CN" altLang="en-US" sz="2000" b="0" noProof="1">
              <a:latin typeface="Arial" pitchFamily="34" charset="0"/>
            </a:endParaRPr>
          </a:p>
          <a:p>
            <a:r>
              <a:rPr lang="en-US" altLang="zh-CN" sz="2000" b="0" noProof="1">
                <a:latin typeface="Arial" pitchFamily="34" charset="0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2</a:t>
            </a:r>
            <a:r>
              <a:rPr lang="zh-CN" altLang="en-US" sz="2000" b="0" noProof="1">
                <a:latin typeface="Arial" pitchFamily="34" charset="0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、发生针体断裂，使患者保持安静，护士用手固定断针处皮肤，血管钳拔出断针。</a:t>
            </a:r>
            <a:endParaRPr lang="zh-CN" altLang="en-US" sz="2000" b="0" noProof="1">
              <a:latin typeface="Arial" pitchFamily="34" charset="0"/>
            </a:endParaRPr>
          </a:p>
          <a:p>
            <a:r>
              <a:rPr lang="en-US" altLang="zh-CN" sz="2000" b="0" noProof="1">
                <a:latin typeface="Arial" pitchFamily="34" charset="0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【</a:t>
            </a:r>
            <a:r>
              <a:rPr lang="zh-CN" altLang="en-US" sz="2000" b="0" noProof="1">
                <a:latin typeface="Arial" pitchFamily="34" charset="0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处理流程</a:t>
            </a:r>
            <a:r>
              <a:rPr lang="en-US" altLang="zh-CN" sz="2000" b="0" noProof="1">
                <a:latin typeface="Arial" pitchFamily="34" charset="0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】</a:t>
            </a:r>
            <a:endParaRPr lang="en-US" altLang="zh-CN" sz="2000" b="0" noProof="1">
              <a:latin typeface="Arial" pitchFamily="34" charset="0"/>
            </a:endParaRPr>
          </a:p>
          <a:p>
            <a:r>
              <a:rPr lang="en-US" altLang="zh-CN" sz="2000" b="0" noProof="1">
                <a:latin typeface="Arial" pitchFamily="34" charset="0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⑴ </a:t>
            </a:r>
            <a:r>
              <a:rPr lang="zh-CN" altLang="en-US" sz="2000" b="0" noProof="1">
                <a:latin typeface="Arial" pitchFamily="34" charset="0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针眼处出血→消毒棉签按压→回抽注射器有血→立即拔针→按压→观察病情</a:t>
            </a:r>
            <a:endParaRPr lang="zh-CN" altLang="en-US" sz="2000" b="0" noProof="1">
              <a:latin typeface="Arial" pitchFamily="34" charset="0"/>
            </a:endParaRPr>
          </a:p>
          <a:p>
            <a:r>
              <a:rPr lang="zh-CN" altLang="en-US" sz="2000" b="0" noProof="1">
                <a:latin typeface="Arial" pitchFamily="34" charset="0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⑵ 针体断裂→保持患者安静→固定断针处皮肤→报告医生→拔出断针→记录→观察病情</a:t>
            </a:r>
            <a:endParaRPr lang="zh-CN" altLang="en-US" sz="2000" b="0" noProof="1">
              <a:latin typeface="Arial" pitchFamily="34" charset="0"/>
              <a:sym typeface="宋体" panose="02010600030101010101" pitchFamily="2" charset="-122"/>
            </a:endParaRPr>
          </a:p>
          <a:p>
            <a:endParaRPr lang="zh-CN" altLang="en-US" sz="2000" b="0" noProof="1">
              <a:latin typeface="Arial" pitchFamily="34" charset="0"/>
            </a:endParaRPr>
          </a:p>
          <a:p>
            <a:endParaRPr lang="zh-CN" altLang="en-US" b="0" noProof="1">
              <a:latin typeface="Arial" pitchFamily="34" charset="0"/>
            </a:endParaRPr>
          </a:p>
          <a:p>
            <a:endParaRPr lang="zh-CN" altLang="en-US" b="0" noProof="1">
              <a:effectLst>
                <a:outerShdw blurRad="38100" dist="38100" dir="2700000">
                  <a:srgbClr val="FFFFFF"/>
                </a:outerShdw>
              </a:effectLst>
              <a:latin typeface="Arial" pitchFamily="34" charset="0"/>
            </a:endParaRPr>
          </a:p>
          <a:p>
            <a:endParaRPr lang="zh-CN" altLang="en-US" noProof="1">
              <a:latin typeface="Arial" pitchFamily="34" charset="0"/>
            </a:endParaRPr>
          </a:p>
          <a:p>
            <a:endParaRPr lang="zh-CN" altLang="en-US" noProof="1">
              <a:latin typeface="Arial" pitchFamily="34" charset="0"/>
            </a:endParaRPr>
          </a:p>
          <a:p>
            <a:endParaRPr lang="zh-CN" altLang="en-US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849" name="文本框 1"/>
          <p:cNvSpPr txBox="1"/>
          <p:nvPr/>
        </p:nvSpPr>
        <p:spPr>
          <a:xfrm>
            <a:off x="666750" y="1066800"/>
            <a:ext cx="10904538" cy="31400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000" b="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三、周围神经损伤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【预防措施】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1、熟练掌握注射技术，注射部位正确。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2、关注病人的主诉。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【处理措施】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1、红外线或电磁波照射、按摩、理疗等处理。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2、遵医嘱使用营养神经的药物。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【处理流程】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报告医生→理疗→遵医嘱给药→观察病情→记录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873" name="文本框 2"/>
          <p:cNvSpPr txBox="1"/>
          <p:nvPr/>
        </p:nvSpPr>
        <p:spPr>
          <a:xfrm>
            <a:off x="307975" y="846138"/>
            <a:ext cx="11706225" cy="43592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000" b="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四、过敏反应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【预防措施】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1、注射前询问有无过敏史。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2、注射后观察30分钟。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3、再次核对患者药物过敏史。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【处理措施】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1、快速正确评估患者病情。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2、一般过敏反应：①安抚患者，取合适体位。②立即通知医生，遵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医嘱对症处理。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3、过敏性休克：①立即停药，病人就地平卧、抢救，呼叫援助，吸氧并注意保暖，快速建立有效静脉通道。②立即皮下注射0.1%盐酸肾上腺素1ml。③心跳骤停者行胸外按压，做好气管插管的准备。④密切观察病情并记录。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【处理流程】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立即停止用药→正确评估病情→通知医生→遵医嘱对症处理→就地抢救→观察生命体征→记录抢救过程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/>
        </p:nvSpPr>
        <p:spPr>
          <a:xfrm>
            <a:off x="322263" y="623888"/>
            <a:ext cx="11166475" cy="823913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/>
            <a:r>
              <a:rPr lang="en-US" altLang="zh-CN" sz="4800" b="0" noProof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rPr>
              <a:t>                   </a:t>
            </a:r>
            <a:endParaRPr lang="zh-CN" altLang="en-US" sz="2400" b="0" noProof="1">
              <a:effectLst>
                <a:outerShdw blurRad="38100" dist="38100" dir="2700000">
                  <a:srgbClr val="C0C0C0"/>
                </a:outerShdw>
              </a:effectLst>
              <a:latin typeface="Arial" pitchFamily="34" charset="0"/>
            </a:endParaRPr>
          </a:p>
        </p:txBody>
      </p:sp>
      <p:sp>
        <p:nvSpPr>
          <p:cNvPr id="80898" name="文本框 5"/>
          <p:cNvSpPr txBox="1"/>
          <p:nvPr/>
        </p:nvSpPr>
        <p:spPr>
          <a:xfrm>
            <a:off x="155575" y="566738"/>
            <a:ext cx="11501438" cy="636905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hlink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 algn="ctr"/>
            <a:r>
              <a:rPr lang="zh-CN" altLang="en-US" sz="2400">
                <a:solidFill>
                  <a:schemeClr val="hlink"/>
                </a:solidFill>
                <a:latin typeface="Arial" pitchFamily="34" charset="0"/>
                <a:ea typeface="宋体" panose="02010600030101010101" pitchFamily="2" charset="-122"/>
              </a:rPr>
              <a:t>第三节  皮内注射技术操作并发症的预防与处理规范</a:t>
            </a:r>
            <a:endParaRPr lang="zh-CN" altLang="en-US" sz="2000">
              <a:solidFill>
                <a:schemeClr val="hlink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000" b="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一、局部组织反应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【预防措施】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1、正确配制药液，剂量准确。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2、严格无菌操作，详细询问过敏史。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3、做好宣教，告知皮内注射目的，勿随意挠抓或揉按局部皮丘。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【处理措施】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1、出现红肿、疼痛、瘙痒等局部反应，报告医生，遵医嘱对症处理。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2、安抚患者，更换注射部位，加强宣教，注意观察局部反应情况。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【处理流程】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出现局部反应→报告医生→对症处理→安抚患者→更换注射部位→宣教与观察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000" b="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二、注射失败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【预防措施】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1、熟练掌握操作技能，做好解释工作，取得配合。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2、充分暴露注射部位，对不合作者，肢体要充分约束和固定。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【处理措施】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注射后无皮丘或皮丘过小等，安抚好患者情绪，取得理解重新选择部位注射。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【处理流程】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000" b="0">
                <a:latin typeface="Arial" pitchFamily="34" charset="0"/>
                <a:ea typeface="宋体" panose="02010600030101010101" pitchFamily="2" charset="-122"/>
              </a:rPr>
              <a:t>注射后无皮丘或皮丘过小等→安抚患者取得理解→重新注射</a:t>
            </a:r>
            <a:endParaRPr lang="zh-CN" altLang="en-US" sz="2000" b="0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21" name="标题 1"/>
          <p:cNvSpPr>
            <a:spLocks noGrp="1"/>
          </p:cNvSpPr>
          <p:nvPr>
            <p:ph type="ctrTitle" idx="4294967295"/>
          </p:nvPr>
        </p:nvSpPr>
        <p:spPr>
          <a:xfrm>
            <a:off x="884238" y="627063"/>
            <a:ext cx="10363200" cy="5087937"/>
          </a:xfrm>
        </p:spPr>
        <p:txBody>
          <a:bodyPr anchor="ctr" anchorCtr="0"/>
          <a:lstStyle/>
          <a:p>
            <a:pPr algn="l">
              <a:buClrTx/>
              <a:buSzTx/>
              <a:buFontTx/>
            </a:pPr>
            <a:r>
              <a:rPr lang="en-US" altLang="zh-CN" sz="2400"/>
              <a:t>                  </a:t>
            </a:r>
            <a:br>
              <a:rPr lang="en-US" altLang="zh-CN" sz="2400"/>
            </a:br>
            <a:r>
              <a:rPr lang="en-US" altLang="zh-CN" sz="2400"/>
              <a:t>               </a:t>
            </a:r>
            <a:r>
              <a:rPr lang="zh-CN" altLang="en-US" sz="2400">
                <a:solidFill>
                  <a:schemeClr val="hlink"/>
                </a:solidFill>
              </a:rPr>
              <a:t>第四节  静脉采血技术操作并发症的预防与处理规范</a:t>
            </a:r>
            <a:br>
              <a:rPr lang="zh-CN" altLang="en-US" sz="2000">
                <a:solidFill>
                  <a:schemeClr val="hlink"/>
                </a:solidFill>
              </a:rPr>
            </a:br>
            <a:br>
              <a:rPr lang="zh-CN" altLang="en-US" sz="2000">
                <a:solidFill>
                  <a:schemeClr val="hlink"/>
                </a:solidFill>
              </a:rPr>
            </a:br>
            <a:r>
              <a:rPr lang="zh-CN" altLang="en-US" sz="2000">
                <a:solidFill>
                  <a:srgbClr val="FF0000"/>
                </a:solidFill>
              </a:rPr>
              <a:t>一、皮下出血</a:t>
            </a:r>
            <a:br>
              <a:rPr lang="zh-CN" altLang="en-US" sz="2000"/>
            </a:br>
            <a:r>
              <a:rPr lang="zh-CN" altLang="en-US" sz="2000"/>
              <a:t>【预防措施】</a:t>
            </a:r>
            <a:br>
              <a:rPr lang="zh-CN" altLang="en-US" sz="2000"/>
            </a:br>
            <a:r>
              <a:rPr lang="zh-CN" altLang="en-US" sz="2000"/>
              <a:t>1、合理选择血管，宜选粗、直、弹性好的静脉，尽量做到一针见血。</a:t>
            </a:r>
            <a:br>
              <a:rPr lang="zh-CN" altLang="en-US" sz="2000"/>
            </a:br>
            <a:r>
              <a:rPr lang="zh-CN" altLang="en-US" sz="2000"/>
              <a:t>2、上肢静脉采血时，若上衣袖口较紧，要求患者脱去衣袖再采血。</a:t>
            </a:r>
            <a:br>
              <a:rPr lang="zh-CN" altLang="en-US" sz="2000"/>
            </a:br>
            <a:r>
              <a:rPr lang="zh-CN" altLang="en-US" sz="2000"/>
              <a:t>3、采血时注意观察询问患者有无不适，并观察采血局部情况。</a:t>
            </a:r>
            <a:br>
              <a:rPr lang="zh-CN" altLang="en-US" sz="2000"/>
            </a:br>
            <a:r>
              <a:rPr lang="zh-CN" altLang="en-US" sz="2000"/>
              <a:t>4、采血后有效按压。</a:t>
            </a:r>
            <a:br>
              <a:rPr lang="zh-CN" altLang="en-US" sz="2000"/>
            </a:br>
            <a:r>
              <a:rPr lang="zh-CN" altLang="en-US" sz="2000"/>
              <a:t>【处理措施】</a:t>
            </a:r>
            <a:br>
              <a:rPr lang="zh-CN" altLang="en-US" sz="2000"/>
            </a:br>
            <a:r>
              <a:rPr lang="zh-CN" altLang="en-US" sz="2000"/>
              <a:t>1、穿刺时出现血肿，立即拔针，静脉贴覆盖穿刺点按压。</a:t>
            </a:r>
            <a:br>
              <a:rPr lang="zh-CN" altLang="en-US" sz="2000"/>
            </a:br>
            <a:r>
              <a:rPr lang="zh-CN" altLang="en-US" sz="2000"/>
              <a:t>2、拔针后出现血肿，安慰病人，如血肿较大，应24h内局部冷敷，24h后可用50%硫酸镁湿热敷。</a:t>
            </a:r>
            <a:br>
              <a:rPr lang="zh-CN" altLang="en-US" sz="2000"/>
            </a:br>
            <a:r>
              <a:rPr lang="zh-CN" altLang="en-US" sz="2000"/>
              <a:t>【处理流程】</a:t>
            </a:r>
            <a:br>
              <a:rPr lang="zh-CN" altLang="en-US" sz="2000"/>
            </a:br>
            <a:r>
              <a:rPr lang="zh-CN" altLang="en-US" sz="2000"/>
              <a:t>⑴ 穿刺时血肿→立即拔针→有效按压穿刺点</a:t>
            </a:r>
            <a:br>
              <a:rPr lang="zh-CN" altLang="en-US" sz="2000"/>
            </a:br>
            <a:r>
              <a:rPr lang="zh-CN" altLang="en-US" sz="2000"/>
              <a:t>⑵ 穿刺后血肿→若血肿较大→报告医生、护士长→24h内局部冷敷→24h后可用50%硫酸镁湿热敷→密切观察做好交接</a:t>
            </a:r>
            <a:endParaRPr lang="zh-CN" altLang="en-US" sz="20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945" name="内容占位符 2"/>
          <p:cNvSpPr>
            <a:spLocks noGrp="1"/>
          </p:cNvSpPr>
          <p:nvPr>
            <p:ph idx="1"/>
          </p:nvPr>
        </p:nvSpPr>
        <p:spPr>
          <a:xfrm>
            <a:off x="479425" y="923925"/>
            <a:ext cx="10972800" cy="4525963"/>
          </a:xfrm>
        </p:spPr>
        <p:txBody>
          <a:bodyPr anchor="t" anchorCtr="0"/>
          <a:lstStyle/>
          <a:p>
            <a:pPr>
              <a:buNone/>
            </a:pPr>
            <a:r>
              <a:rPr lang="zh-CN" altLang="en-US" sz="2000">
                <a:solidFill>
                  <a:srgbClr val="FF0000"/>
                </a:solidFill>
              </a:rPr>
              <a:t>二、晕针或晕血</a:t>
            </a:r>
            <a:endParaRPr lang="zh-CN" altLang="en-US" sz="2000">
              <a:solidFill>
                <a:srgbClr val="FF0000"/>
              </a:solidFill>
            </a:endParaRPr>
          </a:p>
          <a:p>
            <a:pPr>
              <a:buNone/>
            </a:pPr>
            <a:r>
              <a:rPr lang="zh-CN" altLang="en-US" sz="2000"/>
              <a:t>【预防措施】</a:t>
            </a:r>
            <a:endParaRPr lang="zh-CN" altLang="en-US" sz="2000"/>
          </a:p>
          <a:p>
            <a:pPr>
              <a:buNone/>
            </a:pPr>
            <a:r>
              <a:rPr lang="zh-CN" altLang="en-US" sz="2000"/>
              <a:t>1、采血前做好患者评估，采血时与患者适当交流，分散注意力。</a:t>
            </a:r>
            <a:endParaRPr lang="zh-CN" altLang="en-US" sz="2000"/>
          </a:p>
          <a:p>
            <a:pPr>
              <a:buNone/>
            </a:pPr>
            <a:r>
              <a:rPr lang="zh-CN" altLang="en-US" sz="2000"/>
              <a:t>2、协助取适当体位、姿势，熟练掌握操作技术。</a:t>
            </a:r>
            <a:endParaRPr lang="zh-CN" altLang="en-US" sz="2000"/>
          </a:p>
          <a:p>
            <a:pPr>
              <a:buNone/>
            </a:pPr>
            <a:r>
              <a:rPr lang="zh-CN" altLang="en-US" sz="2000"/>
              <a:t>【处理措施】</a:t>
            </a:r>
            <a:endParaRPr lang="zh-CN" altLang="en-US" sz="2000"/>
          </a:p>
          <a:p>
            <a:pPr>
              <a:buNone/>
            </a:pPr>
            <a:r>
              <a:rPr lang="zh-CN" altLang="en-US" sz="2000"/>
              <a:t>患者出现晕针或晕血症状，立即停止采血协助其平卧，按压人中穴等方式刺激患者，并通知医生，遵医嘱采取相应处理。</a:t>
            </a:r>
            <a:endParaRPr lang="zh-CN" altLang="en-US" sz="2000"/>
          </a:p>
          <a:p>
            <a:pPr>
              <a:buNone/>
            </a:pPr>
            <a:r>
              <a:rPr lang="zh-CN" altLang="en-US" sz="2000"/>
              <a:t>【处理流程】</a:t>
            </a:r>
            <a:endParaRPr lang="zh-CN" altLang="en-US" sz="2000"/>
          </a:p>
          <a:p>
            <a:pPr>
              <a:buNone/>
            </a:pPr>
            <a:r>
              <a:rPr lang="zh-CN" altLang="en-US" sz="2000"/>
              <a:t>患者出现晕针或晕血症状→停止采血→协助平卧→按压人中穴→通知医生→遵医嘱处理→观察病情→记录交接</a:t>
            </a:r>
            <a:endParaRPr lang="zh-CN" altLang="en-US" sz="20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969" name="标题 1"/>
          <p:cNvSpPr>
            <a:spLocks noGrp="1"/>
          </p:cNvSpPr>
          <p:nvPr>
            <p:ph type="title"/>
          </p:nvPr>
        </p:nvSpPr>
        <p:spPr>
          <a:xfrm>
            <a:off x="609600" y="536575"/>
            <a:ext cx="10972800" cy="642938"/>
          </a:xfrm>
        </p:spPr>
        <p:txBody>
          <a:bodyPr anchor="ctr" anchorCtr="0"/>
          <a:lstStyle/>
          <a:p>
            <a:br>
              <a:rPr lang="zh-CN" altLang="en-US" sz="2400">
                <a:solidFill>
                  <a:schemeClr val="hlink"/>
                </a:solidFill>
              </a:rPr>
            </a:br>
            <a:r>
              <a:rPr lang="zh-CN" altLang="en-US" sz="2400">
                <a:solidFill>
                  <a:schemeClr val="hlink"/>
                </a:solidFill>
              </a:rPr>
              <a:t>第五节 静脉输液技术操作并发症的预防与处理规范</a:t>
            </a:r>
            <a:endParaRPr lang="zh-CN" altLang="en-US" sz="2400">
              <a:solidFill>
                <a:schemeClr val="hlink"/>
              </a:solidFill>
            </a:endParaRPr>
          </a:p>
        </p:txBody>
      </p:sp>
      <p:sp>
        <p:nvSpPr>
          <p:cNvPr id="83970" name="内容占位符 2"/>
          <p:cNvSpPr>
            <a:spLocks noGrp="1"/>
          </p:cNvSpPr>
          <p:nvPr>
            <p:ph idx="1"/>
          </p:nvPr>
        </p:nvSpPr>
        <p:spPr>
          <a:xfrm>
            <a:off x="381000" y="858838"/>
            <a:ext cx="10972800" cy="5648325"/>
          </a:xfrm>
        </p:spPr>
        <p:txBody>
          <a:bodyPr anchor="t" anchorCtr="0"/>
          <a:lstStyle/>
          <a:p>
            <a:pPr marL="0" indent="0">
              <a:buNone/>
            </a:pPr>
            <a:endParaRPr lang="zh-CN" altLang="en-US" sz="200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zh-CN" altLang="en-US" sz="2000">
                <a:solidFill>
                  <a:srgbClr val="FF0000"/>
                </a:solidFill>
              </a:rPr>
              <a:t>一、发热反应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【预防措施】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1、严格执行查对制度，认真检查配制溶液、药液及输液装置。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2、严格遵守无菌技术操作原则，严格执行一人一针一管。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3、规范药物配制，选择合适注射器，避免微粒污染，保持环境清洁。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4、熟练掌握穿刺技术和固定方法，注意输液滴数，输液中加强巡视。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5、注意药物配伍禁忌。 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【处理措施】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1、反应轻者，减慢输液速度，注意保暖，通知医生对症处理。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2、反应严重者，立即停止输液，更换输液器和接生理盐水维持静脉通路，遵医嘱予物理降温、抗过敏治疗等，保存输液器及药液。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【处理流程】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⑴ 发热反应轻者→减慢输液速度→注意保暖→报告医生→遵医嘱对症处理→观察病情。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⑵ 出现严重发热反应→停止输液→更换输液器、接生理盐水→报告医生→遵医嘱予物理降温、抗过敏等治疗→保存器具及药液→必要时通知医务科封存物品和药液→密切观察及记录→做好交接→上报不良事件</a:t>
            </a:r>
            <a:endParaRPr lang="zh-CN" altLang="en-US" sz="20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993" name="内容占位符 2"/>
          <p:cNvSpPr>
            <a:spLocks noGrp="1"/>
          </p:cNvSpPr>
          <p:nvPr>
            <p:ph idx="1"/>
          </p:nvPr>
        </p:nvSpPr>
        <p:spPr>
          <a:xfrm>
            <a:off x="427038" y="828675"/>
            <a:ext cx="10972800" cy="5200650"/>
          </a:xfrm>
        </p:spPr>
        <p:txBody>
          <a:bodyPr anchor="t" anchorCtr="0"/>
          <a:lstStyle/>
          <a:p>
            <a:pPr marL="0" indent="0">
              <a:buNone/>
            </a:pPr>
            <a:r>
              <a:rPr lang="zh-CN" altLang="en-US" sz="2000">
                <a:solidFill>
                  <a:srgbClr val="FF0000"/>
                </a:solidFill>
              </a:rPr>
              <a:t>二、静脉炎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【预防措施】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1、加强对患者穿刺点皮肤的评估。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2、选择弹性好、回流畅的血管，正确选择输液工具。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3、严格执行无菌操作，长期静脉输液者有计划地更换输液部位。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4、输入刺激性较强的药物慢速输入。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5、加强穿刺部位与静脉管路的护理。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【处理措施】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1、立即停止患处注射，抬高患肢并制动。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2、一般常用50%硫酸镁局部湿热敷或金黄散局部外敷。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3、如全身感染症状，遵医嘱给予抗生素治疗。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【处理流程】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立即拨针→更换输液部位→抬高患肢→报告医生→遵医嘱治疗、处理→记录→观察病情→做好交接</a:t>
            </a:r>
            <a:endParaRPr lang="zh-CN" altLang="en-US" sz="20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017" name="内容占位符 2"/>
          <p:cNvSpPr>
            <a:spLocks noGrp="1"/>
          </p:cNvSpPr>
          <p:nvPr>
            <p:ph idx="1"/>
          </p:nvPr>
        </p:nvSpPr>
        <p:spPr>
          <a:xfrm>
            <a:off x="441325" y="915988"/>
            <a:ext cx="10972800" cy="5899150"/>
          </a:xfrm>
        </p:spPr>
        <p:txBody>
          <a:bodyPr anchor="t" anchorCtr="0"/>
          <a:lstStyle/>
          <a:p>
            <a:pPr marL="0" indent="0">
              <a:buNone/>
            </a:pPr>
            <a:r>
              <a:rPr lang="zh-CN" altLang="en-US" sz="2000">
                <a:solidFill>
                  <a:srgbClr val="FF0000"/>
                </a:solidFill>
              </a:rPr>
              <a:t>三、急性肺水肿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【预防措施】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1、控制输液滴速，避免忽快忽慢。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2、经常巡视患者有无不适，并认真观察患者的输液情况。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【处理措施】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1、立即减慢输液速度或停止输液，使患者取端坐位，两腿下垂，减少静脉回流。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2、20%-30%的酒精湿化吸氧，保持呼吸道通畅，使用镇定、利尿、强心等药物，必要时四肢轮扎。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【处理流程】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立即减慢输液速度或停止输液→报告医师抢救→患者端坐位，两腿下垂→吸氧→遵医嘱给药→必要时四肢轮扎→记录抢救过程→观察病情→重点交接班</a:t>
            </a:r>
            <a:endParaRPr lang="zh-CN" altLang="en-US" sz="20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041" name="内容占位符 2"/>
          <p:cNvSpPr>
            <a:spLocks noGrp="1"/>
          </p:cNvSpPr>
          <p:nvPr>
            <p:ph idx="1"/>
          </p:nvPr>
        </p:nvSpPr>
        <p:spPr>
          <a:xfrm>
            <a:off x="609600" y="881063"/>
            <a:ext cx="10972800" cy="4525962"/>
          </a:xfrm>
        </p:spPr>
        <p:txBody>
          <a:bodyPr anchor="t" anchorCtr="0"/>
          <a:lstStyle/>
          <a:p>
            <a:pPr marL="0" indent="0">
              <a:buNone/>
            </a:pPr>
            <a:r>
              <a:rPr lang="zh-CN" altLang="en-US" sz="2000">
                <a:solidFill>
                  <a:srgbClr val="FF0000"/>
                </a:solidFill>
              </a:rPr>
              <a:t>四、液体渗漏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【预防措施】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1、熟练掌握穿刺技术，正确选择穿刺部位和输液工具。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2、需要中、长期静脉输液的患者，使用留置针或深静脉置管。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3、妥善固定导管，做好宣教和穿刺部位的观察及护理。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【处理措施】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1、发生渗漏时立即停止输液，另选血管重新穿刺，抬高患肢。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2、一般药物外渗可用50%硫酸酸镁湿敷或新鲜土豆片外敷等。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3、特殊药物外渗，则根据渗出药液的性质，遵医嘱采取相应处理。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【处理流程】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立即停止输液→更换输液部位→抬高患肢→报告医生→一般药物予以外敷→特殊药物，遵医嘱对症处理→记录观察→做好交接</a:t>
            </a:r>
            <a:endParaRPr lang="zh-CN" altLang="en-US" sz="20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065" name="内容占位符 2"/>
          <p:cNvSpPr>
            <a:spLocks noGrp="1"/>
          </p:cNvSpPr>
          <p:nvPr>
            <p:ph idx="1"/>
          </p:nvPr>
        </p:nvSpPr>
        <p:spPr>
          <a:xfrm>
            <a:off x="609600" y="881063"/>
            <a:ext cx="10972800" cy="4525962"/>
          </a:xfrm>
        </p:spPr>
        <p:txBody>
          <a:bodyPr anchor="t" anchorCtr="0"/>
          <a:lstStyle/>
          <a:p>
            <a:pPr marL="0" indent="0">
              <a:buNone/>
            </a:pPr>
            <a:r>
              <a:rPr lang="zh-CN" altLang="en-US" sz="2000">
                <a:solidFill>
                  <a:srgbClr val="FF0000"/>
                </a:solidFill>
              </a:rPr>
              <a:t>五、空气栓塞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【预防措施】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1、输液前排尽空气，检查输液器是否连接紧密。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2、输液中加强巡视，及时更换输液瓶，输液完毕及时拔针。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3、如需加压输液，应专人守护。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【处理措施】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1、患者取头低脚高左侧卧位，避免气体阻塞肺动脉口。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2、给予高流量氧气吸入。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【处理流程】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立即夹住静脉通路→头低脚高左侧卧位→高流量吸氧→通知医生、护士长→遵医嘱处理→密切观察病情→安抚患者及家属→做好记录→床旁交接班→上报不良事件</a:t>
            </a:r>
            <a:endParaRPr lang="zh-CN" altLang="en-US" sz="20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089" name="标题 1"/>
          <p:cNvSpPr>
            <a:spLocks noGrp="1"/>
          </p:cNvSpPr>
          <p:nvPr>
            <p:ph type="title"/>
          </p:nvPr>
        </p:nvSpPr>
        <p:spPr>
          <a:xfrm>
            <a:off x="609600" y="409575"/>
            <a:ext cx="10972800" cy="1143000"/>
          </a:xfrm>
        </p:spPr>
        <p:txBody>
          <a:bodyPr anchor="ctr" anchorCtr="0"/>
          <a:lstStyle/>
          <a:p>
            <a:r>
              <a:rPr lang="zh-CN" altLang="en-US" sz="2400">
                <a:solidFill>
                  <a:schemeClr val="hlink"/>
                </a:solidFill>
              </a:rPr>
              <a:t>第六节 静脉输血技术操作并发症的预防与处理规范</a:t>
            </a:r>
            <a:endParaRPr lang="zh-CN" altLang="en-US" sz="2400">
              <a:solidFill>
                <a:schemeClr val="hlink"/>
              </a:solidFill>
            </a:endParaRPr>
          </a:p>
        </p:txBody>
      </p:sp>
      <p:sp>
        <p:nvSpPr>
          <p:cNvPr id="89090" name="内容占位符 2"/>
          <p:cNvSpPr>
            <a:spLocks noGrp="1"/>
          </p:cNvSpPr>
          <p:nvPr>
            <p:ph idx="1"/>
          </p:nvPr>
        </p:nvSpPr>
        <p:spPr>
          <a:xfrm>
            <a:off x="533400" y="1001713"/>
            <a:ext cx="10972800" cy="5734050"/>
          </a:xfrm>
        </p:spPr>
        <p:txBody>
          <a:bodyPr anchor="t" anchorCtr="0"/>
          <a:lstStyle/>
          <a:p>
            <a:pPr marL="0" indent="0">
              <a:buNone/>
            </a:pPr>
            <a:r>
              <a:rPr lang="zh-CN" altLang="en-US" sz="2000">
                <a:solidFill>
                  <a:srgbClr val="FF0000"/>
                </a:solidFill>
              </a:rPr>
              <a:t>一、过敏反应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【预防措施】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1、选用无过敏史的供血者。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2、供血者在采血前4h内不宜吃高蛋白和高脂肪的食物，宜用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清淡饮食或糖水。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3、既往有输血过敏史者尽量避免输血，若确定因病情需要输血时，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可输注洗涤红细胞或冰冻红细胞，输血前半小时口服抗组织胺药或类固醇类药物。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4、输血前详细询问患者过敏史，了解过敏原，寻找对该过敏原无接触史的供血者。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【处理措施】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1、轻者减慢输血速度，给予抗过敏药物，继续观察。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2、严重者立即停止输血，维持静脉输液，保持呼吸道通畅，给予高流量吸氧，有呼吸困难或喉头水肿时，及时行气管插管或气管切开；循环衰竭者，予抗休克治疗。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3、严密观察病人的生命体征，根据医嘱正确给药。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【处理流程】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立即减慢或停止输血→正确评估病情→立即通知医生→遵医嘱对症处理→严重者及时抢救→观察病情并记录→做好交接班→上报不良事件</a:t>
            </a:r>
            <a:endParaRPr lang="zh-CN" altLang="en-US" sz="20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https://d.book118.com/057145142040006052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9_自定义设计方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177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宋体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                             第四节  静脉采血技术操作并发症的预防与处理规范一、皮下出血【预防措施】1、合理选择血管，宜选粗、直、弹性好的静脉，尽量做到一针见血。2、上肢静脉采血时，若上衣袖口较紧，要求患者脱去衣袖再采血。3、采血时注意观察询问患者有无不适，并观察采血局部情况。4、采血后有效按压。【处理措施】1、穿刺时出现血肿，立即拔针，静脉贴覆盖穿刺点按压。2、拔针后出现血肿，安慰病人，如血肿较大，应24h内局部冷敷，24h后可用50%硫酸镁湿热敷。【处理流程】⑴ 穿刺时血肿→立即拔针→有效按压穿刺点⑵ 穿刺后血肿→若血肿较大→报告医生、护士长→24h内局部冷敷→24h后可用50%硫酸镁湿热敷→密切观察做好交接</vt:lpstr>
      <vt:lpstr>PowerPoint Presentation</vt:lpstr>
      <vt:lpstr>第五节 静脉输液技术操作并发症的预防与处理规范</vt:lpstr>
      <vt:lpstr>PowerPoint Presentation</vt:lpstr>
      <vt:lpstr>PowerPoint Presentation</vt:lpstr>
      <vt:lpstr>PowerPoint Presentation</vt:lpstr>
      <vt:lpstr>PowerPoint Presentation</vt:lpstr>
      <vt:lpstr>第六节 静脉输血技术操作并发症的预防与处理规范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2024-09-25T16:28:17.047</cp:lastPrinted>
  <dcterms:created xsi:type="dcterms:W3CDTF">2024-09-25T08:28:17Z</dcterms:created>
  <dcterms:modified xsi:type="dcterms:W3CDTF">2024-09-25T08:28:18Z</dcterms:modified>
</cp:coreProperties>
</file>