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tiff" ContentType="image/tif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0095" cy="685927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" Target="../slides/slide4.xml" TargetMode="Internal" /><Relationship Id="rId4" Type="http://schemas.openxmlformats.org/officeDocument/2006/relationships/slide" Target="../slides/slide14.xml" TargetMode="Internal" /><Relationship Id="rId5" Type="http://schemas.openxmlformats.org/officeDocument/2006/relationships/slide" Target="../slides/slide1.xml" TargetMode="Interna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B604E-01A3-4D18-8F2F-A9B25702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5ECF3-905D-4A02-BF22-784FF21E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9A1E5-3BF6-4C0D-B543-7EBF77831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FE7AF-D883-417B-99D1-329E1FC6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76ADF-3B8A-4BA8-89B3-C634906B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4CAB2-55E4-4FE7-BFF6-236CA292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C9263-884A-41A4-B235-8C10F9E2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381D7-9FA4-4CE5-BF0A-D972F15A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87712-5097-478A-BD5E-5A86FC80B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F7048-A524-455B-9D9A-872CB919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E94A3-D897-49C5-97DB-F0BC4CD8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1" y="2130919"/>
            <a:ext cx="10361851" cy="147036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2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441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883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32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767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209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658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10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541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pic>
        <p:nvPicPr>
          <p:cNvPr id="4" name="Picture 2" descr="云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065588"/>
            <a:ext cx="12201525" cy="279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树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23513" y="4122738"/>
            <a:ext cx="1866900" cy="273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-35169"/>
            <a:ext cx="12190413" cy="569913"/>
          </a:xfrm>
          <a:prstGeom prst="rect">
            <a:avLst/>
          </a:prstGeom>
          <a:gradFill>
            <a:gsLst>
              <a:gs pos="0">
                <a:srgbClr val="0070A7"/>
              </a:gs>
              <a:gs pos="50000">
                <a:srgbClr val="0070A7">
                  <a:gamma/>
                  <a:tint val="85882"/>
                  <a:invGamma/>
                </a:srgbClr>
              </a:gs>
              <a:gs pos="100000">
                <a:srgbClr val="0070A7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713155"/>
          </a:xfrm>
        </p:spPr>
        <p:txBody>
          <a:bodyPr wrap="square">
            <a:spAutoFit/>
          </a:bodyPr>
          <a:lstStyle>
            <a:lvl1pPr marL="0" indent="720090" algn="just" hangingPunct="0">
              <a:lnSpc>
                <a:spcPct val="140000"/>
              </a:lnSpc>
              <a:spcBef>
                <a:spcPct val="0"/>
              </a:spcBef>
              <a:buNone/>
              <a:tabLst>
                <a:tab pos="5557520"/>
                <a:tab pos="9956800"/>
              </a:tabLst>
              <a:defRPr sz="2800" b="1"/>
            </a:lvl1pPr>
            <a:lvl2pPr marL="544195" indent="720090">
              <a:lnSpc>
                <a:spcPct val="140000"/>
              </a:lnSpc>
              <a:buNone/>
              <a:defRPr sz="2800" b="1"/>
            </a:lvl2pPr>
            <a:lvl3pPr marL="1088390" indent="720090">
              <a:lnSpc>
                <a:spcPct val="140000"/>
              </a:lnSpc>
              <a:buNone/>
              <a:defRPr sz="2800" b="1"/>
            </a:lvl3pPr>
            <a:lvl4pPr marL="1632585" indent="720090">
              <a:lnSpc>
                <a:spcPct val="140000"/>
              </a:lnSpc>
              <a:buNone/>
              <a:defRPr sz="2800" b="1"/>
            </a:lvl4pPr>
            <a:lvl5pPr marL="2176780" indent="720090">
              <a:lnSpc>
                <a:spcPct val="140000"/>
              </a:lnSpc>
              <a:buNone/>
              <a:defRPr sz="28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9" name="Line 55"/>
          <p:cNvSpPr>
            <a:spLocks noChangeShapeType="1"/>
          </p:cNvSpPr>
          <p:nvPr userDrawn="1"/>
        </p:nvSpPr>
        <p:spPr bwMode="auto">
          <a:xfrm>
            <a:off x="0" y="569913"/>
            <a:ext cx="12190413" cy="0"/>
          </a:xfrm>
          <a:prstGeom prst="line">
            <a:avLst/>
          </a:prstGeom>
          <a:noFill/>
          <a:ln w="19050">
            <a:solidFill>
              <a:srgbClr val="5F5F5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Text Box 54"/>
          <p:cNvSpPr txBox="1">
            <a:spLocks noChangeArrowheads="1"/>
          </p:cNvSpPr>
          <p:nvPr userDrawn="1"/>
        </p:nvSpPr>
        <p:spPr bwMode="auto">
          <a:xfrm>
            <a:off x="5878513" y="115888"/>
            <a:ext cx="5762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800" smtClean="0">
                <a:solidFill>
                  <a:schemeClr val="bg1"/>
                </a:solidFill>
                <a:ea typeface="微软雅黑" panose="020b0503020204020204" pitchFamily="34" charset="-122"/>
                <a:cs typeface="Times New Roman" panose="02020603050405020304" pitchFamily="18" charset="0"/>
              </a:rPr>
              <a:t>第</a:t>
            </a:r>
            <a:r>
              <a:rPr lang="en-US" altLang="zh-CN" sz="1800" smtClean="0">
                <a:solidFill>
                  <a:schemeClr val="bg1"/>
                </a:solidFill>
                <a:ea typeface="微软雅黑" panose="020b0503020204020204" pitchFamily="34" charset="-122"/>
                <a:cs typeface="Times New Roman" panose="02020603050405020304" pitchFamily="18" charset="0"/>
              </a:rPr>
              <a:t>4</a:t>
            </a:r>
            <a:r>
              <a:rPr lang="zh-CN" altLang="en-US" sz="1800" smtClean="0">
                <a:solidFill>
                  <a:schemeClr val="bg1"/>
                </a:solidFill>
                <a:ea typeface="微软雅黑" panose="020b0503020204020204" pitchFamily="34" charset="-122"/>
                <a:cs typeface="Times New Roman" panose="02020603050405020304" pitchFamily="18" charset="0"/>
              </a:rPr>
              <a:t>章　生物技术的安全性与伦理问题</a:t>
            </a:r>
            <a:endParaRPr lang="zh-CN" altLang="en-US" sz="1800">
              <a:solidFill>
                <a:schemeClr val="bg1"/>
              </a:solidFill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2" name="Text Box 56"/>
          <p:cNvSpPr txBox="1">
            <a:spLocks noChangeArrowheads="1"/>
          </p:cNvSpPr>
          <p:nvPr userDrawn="1"/>
        </p:nvSpPr>
        <p:spPr bwMode="auto">
          <a:xfrm>
            <a:off x="1990750" y="92075"/>
            <a:ext cx="41751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/>
            <a:r>
              <a:rPr lang="zh-CN" altLang="en-US" sz="2000" b="1" smtClean="0">
                <a:solidFill>
                  <a:schemeClr val="bg1"/>
                </a:solidFill>
                <a:latin typeface="+mj-lt"/>
                <a:ea typeface="楷体" panose="02010609060101010101" pitchFamily="49" charset="-122"/>
                <a:cs typeface="Times New Roman" panose="02020603050405020304" pitchFamily="18" charset="0"/>
              </a:rPr>
              <a:t>生物学　选择性必修</a:t>
            </a:r>
            <a:r>
              <a:rPr lang="en-US" altLang="zh-CN" sz="2000" b="1" smtClean="0">
                <a:solidFill>
                  <a:schemeClr val="bg1"/>
                </a:solidFill>
                <a:latin typeface="+mj-lt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2000" b="1" smtClean="0">
                <a:solidFill>
                  <a:schemeClr val="bg1"/>
                </a:solidFill>
                <a:latin typeface="+mj-lt"/>
                <a:ea typeface="楷体" panose="02010609060101010101" pitchFamily="49" charset="-122"/>
                <a:cs typeface="Times New Roman" panose="02020603050405020304" pitchFamily="18" charset="0"/>
              </a:rPr>
              <a:t>　配人教版</a:t>
            </a:r>
            <a:endParaRPr lang="zh-CN" altLang="en-US" sz="2000" b="1">
              <a:solidFill>
                <a:schemeClr val="bg1"/>
              </a:solidFill>
              <a:latin typeface="+mj-lt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60" descr="图片3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39550" y="0"/>
            <a:ext cx="447675" cy="55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收集素材\！！制作样品\全优\全优·新教材做样\图片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5345" y="6383080"/>
            <a:ext cx="2035175" cy="47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 Box 75">
            <a:hlinkClick r:id="rId3" action="ppaction://hlinksldjump"/>
          </p:cNvPr>
          <p:cNvSpPr txBox="1">
            <a:spLocks noChangeArrowheads="1"/>
          </p:cNvSpPr>
          <p:nvPr userDrawn="1"/>
        </p:nvSpPr>
        <p:spPr bwMode="auto">
          <a:xfrm>
            <a:off x="2636965" y="6447924"/>
            <a:ext cx="16652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课前</a:t>
            </a:r>
            <a:r>
              <a:rPr lang="en-US" altLang="zh-CN" sz="1200" smtClean="0">
                <a:solidFill>
                  <a:schemeClr val="tx1"/>
                </a:solidFill>
                <a:latin typeface="+mj-ea"/>
                <a:ea typeface="+mj-ea"/>
              </a:rPr>
              <a:t>·</a:t>
            </a:r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新知导学</a:t>
            </a:r>
            <a:endParaRPr lang="zh-CN" altLang="en-US" sz="1200">
              <a:solidFill>
                <a:schemeClr val="tx1"/>
              </a:solidFill>
              <a:ea typeface="微软雅黑" panose="020b0503020204020204" pitchFamily="34" charset="-122"/>
            </a:endParaRPr>
          </a:p>
        </p:txBody>
      </p:sp>
      <p:pic>
        <p:nvPicPr>
          <p:cNvPr id="15" name="Picture 2" descr="E:\收集素材\！！制作样品\全优\全优·新教材做样\图片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27553" y="6383080"/>
            <a:ext cx="2035175" cy="47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 Box 75">
            <a:hlinkClick r:id="rId4" action="ppaction://hlinksldjump"/>
          </p:cNvPr>
          <p:cNvSpPr txBox="1">
            <a:spLocks noChangeArrowheads="1"/>
          </p:cNvSpPr>
          <p:nvPr userDrawn="1"/>
        </p:nvSpPr>
        <p:spPr bwMode="auto">
          <a:xfrm>
            <a:off x="4509173" y="6447924"/>
            <a:ext cx="16652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课堂</a:t>
            </a:r>
            <a:r>
              <a:rPr lang="en-US" altLang="zh-CN" sz="1200" smtClean="0">
                <a:solidFill>
                  <a:schemeClr val="tx1"/>
                </a:solidFill>
                <a:latin typeface="+mj-ea"/>
                <a:ea typeface="+mj-ea"/>
              </a:rPr>
              <a:t>·</a:t>
            </a:r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重难探究</a:t>
            </a:r>
            <a:endParaRPr lang="zh-CN" altLang="en-US" sz="1200">
              <a:solidFill>
                <a:schemeClr val="tx1"/>
              </a:solidFill>
              <a:ea typeface="微软雅黑" panose="020b0503020204020204" pitchFamily="34" charset="-122"/>
            </a:endParaRPr>
          </a:p>
        </p:txBody>
      </p:sp>
      <p:pic>
        <p:nvPicPr>
          <p:cNvPr id="17" name="Picture 2" descr="E:\收集素材\！！制作样品\全优\全优·新教材做样\图片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08709" y="6383080"/>
            <a:ext cx="2035175" cy="47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Box 75">
            <a:hlinkClick action="ppaction://hlinksldjump?num=22"/>
          </p:cNvPr>
          <p:cNvSpPr txBox="1">
            <a:spLocks noChangeArrowheads="1"/>
          </p:cNvSpPr>
          <p:nvPr userDrawn="1"/>
        </p:nvSpPr>
        <p:spPr bwMode="auto">
          <a:xfrm>
            <a:off x="6390329" y="6447924"/>
            <a:ext cx="16652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课堂</a:t>
            </a:r>
            <a:r>
              <a:rPr lang="en-US" altLang="zh-CN" sz="1200" smtClean="0">
                <a:solidFill>
                  <a:schemeClr val="tx1"/>
                </a:solidFill>
                <a:latin typeface="+mj-ea"/>
                <a:ea typeface="+mj-ea"/>
              </a:rPr>
              <a:t>·</a:t>
            </a:r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延伸提分</a:t>
            </a:r>
            <a:endParaRPr lang="zh-CN" altLang="en-US" sz="1200">
              <a:solidFill>
                <a:schemeClr val="tx1"/>
              </a:solidFill>
              <a:ea typeface="微软雅黑" panose="020b0503020204020204" pitchFamily="34" charset="-122"/>
            </a:endParaRPr>
          </a:p>
        </p:txBody>
      </p:sp>
      <p:pic>
        <p:nvPicPr>
          <p:cNvPr id="19" name="Picture 2" descr="E:\收集素材\！！制作样品\全优\全优·新教材做样\图片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71969" y="6383080"/>
            <a:ext cx="2035175" cy="47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 Box 75">
            <a:hlinkClick action="ppaction://hlinksldjump?num=28"/>
          </p:cNvPr>
          <p:cNvSpPr txBox="1">
            <a:spLocks noChangeArrowheads="1"/>
          </p:cNvSpPr>
          <p:nvPr userDrawn="1"/>
        </p:nvSpPr>
        <p:spPr bwMode="auto">
          <a:xfrm>
            <a:off x="8253589" y="6447924"/>
            <a:ext cx="16652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小练</a:t>
            </a:r>
            <a:r>
              <a:rPr lang="en-US" altLang="zh-CN" sz="1200" smtClean="0">
                <a:solidFill>
                  <a:schemeClr val="tx1"/>
                </a:solidFill>
                <a:latin typeface="+mj-ea"/>
                <a:ea typeface="+mj-ea"/>
              </a:rPr>
              <a:t>·</a:t>
            </a:r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素养达成</a:t>
            </a:r>
            <a:endParaRPr lang="zh-CN" altLang="en-US" sz="1200">
              <a:solidFill>
                <a:schemeClr val="tx1"/>
              </a:solidFill>
              <a:ea typeface="微软雅黑" panose="020b0503020204020204" pitchFamily="34" charset="-122"/>
            </a:endParaRPr>
          </a:p>
        </p:txBody>
      </p:sp>
      <p:pic>
        <p:nvPicPr>
          <p:cNvPr id="22" name="Picture 2" descr="E:\收集素材\！！制作样品\全优\全优·新教材做样\图片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64687" y="6383080"/>
            <a:ext cx="2035175" cy="47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 Box 75">
            <a:hlinkClick r:id="rId5" action="ppaction://hlinksldjump"/>
          </p:cNvPr>
          <p:cNvSpPr txBox="1">
            <a:spLocks noChangeArrowheads="1"/>
          </p:cNvSpPr>
          <p:nvPr userDrawn="1"/>
        </p:nvSpPr>
        <p:spPr bwMode="auto">
          <a:xfrm>
            <a:off x="10146307" y="6447924"/>
            <a:ext cx="16652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ea typeface="微软雅黑" panose="020b0503020204020204" pitchFamily="34" charset="-122"/>
              </a:rPr>
              <a:t>课后提能集训</a:t>
            </a:r>
            <a:endParaRPr lang="zh-CN" altLang="en-US" sz="1200">
              <a:solidFill>
                <a:schemeClr val="tx1"/>
              </a:solidFill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谢谢观赏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85763"/>
            <a:ext cx="12203113" cy="648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6.png" /><Relationship Id="rId6" Type="http://schemas.openxmlformats.org/officeDocument/2006/relationships/image" Target="../media/image7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 vert="horz" lIns="108850" tIns="54425" rIns="108850" bIns="54425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1"/>
            <a:ext cx="10971372" cy="4527011"/>
          </a:xfrm>
          <a:prstGeom prst="rect">
            <a:avLst/>
          </a:prstGeom>
        </p:spPr>
        <p:txBody>
          <a:bodyPr vert="horz" lIns="108850" tIns="54425" rIns="108850" bIns="54425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pic>
        <p:nvPicPr>
          <p:cNvPr id="4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defTabSz="1088390" rtl="0" eaLnBrk="1" latinLnBrk="0" hangingPunct="1">
        <a:spcBef>
          <a:spcPct val="0"/>
        </a:spcBef>
        <a:buNone/>
        <a:defRPr sz="5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305" indent="-408305" algn="l" defTabSz="1088390" rtl="0" eaLnBrk="1" latinLnBrk="0" hangingPunct="1">
        <a:spcBef>
          <a:spcPct val="20000"/>
        </a:spcBef>
        <a:buFont typeface="Arial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1pPr>
      <a:lvl2pPr marL="884555" indent="-340360" algn="l" defTabSz="1088390" rtl="0" eaLnBrk="1" latinLnBrk="0" hangingPunct="1">
        <a:spcBef>
          <a:spcPct val="20000"/>
        </a:spcBef>
        <a:buFont typeface="Arial" pitchFamily="34" charset="0"/>
        <a:buChar char="–"/>
        <a:defRPr sz="3300" kern="1200">
          <a:solidFill>
            <a:schemeClr val="tx1"/>
          </a:solidFill>
          <a:latin typeface="+mn-lt"/>
          <a:ea typeface="+mn-ea"/>
          <a:cs typeface="+mn-cs"/>
        </a:defRPr>
      </a:lvl2pPr>
      <a:lvl3pPr marL="1360805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900" kern="1200">
          <a:solidFill>
            <a:schemeClr val="tx1"/>
          </a:solidFill>
          <a:latin typeface="+mn-lt"/>
          <a:ea typeface="+mn-ea"/>
          <a:cs typeface="+mn-cs"/>
        </a:defRPr>
      </a:lvl3pPr>
      <a:lvl4pPr marL="1905000" indent="-272415" algn="l" defTabSz="108839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9195" indent="-272415" algn="l" defTabSz="108839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3390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7585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780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975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9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39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58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78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97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580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1000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419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8.emf" /><Relationship Id="rId4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tif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tif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tif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tif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tiff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1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31550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262558" y="549474"/>
            <a:ext cx="11711831" cy="963239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zh-CN" altLang="en-US" sz="48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第</a:t>
            </a:r>
            <a:r>
              <a:rPr lang="en-US" altLang="zh-CN" sz="48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4</a:t>
            </a:r>
            <a:r>
              <a:rPr lang="zh-CN" altLang="en-US" sz="48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章　生物技术的安全性与伦理问题</a:t>
            </a:r>
            <a:endParaRPr lang="zh-CN" altLang="en-US" sz="4800" smtClean="0">
              <a:solidFill>
                <a:schemeClr val="tx1"/>
              </a:solidFill>
              <a:latin typeface="方正综艺_GBK" pitchFamily="65" charset="-122"/>
              <a:ea typeface="方正综艺_GBK" pitchFamily="65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>
          <a:xfrm>
            <a:off x="118542" y="2349674"/>
            <a:ext cx="11881320" cy="792088"/>
          </a:xfrm>
        </p:spPr>
        <p:txBody>
          <a:bodyPr>
            <a:noAutofit/>
          </a:bodyPr>
          <a:lstStyle/>
          <a:p>
            <a:pPr indent="266700">
              <a:spcAft>
                <a:spcPct val="0"/>
              </a:spcAft>
            </a:pPr>
            <a:r>
              <a:rPr lang="zh-CN" altLang="en-US" sz="4400" kern="100" smtClean="0">
                <a:solidFill>
                  <a:schemeClr val="tx1"/>
                </a:solidFill>
                <a:latin typeface="+mj-lt"/>
                <a:ea typeface="黑体" panose="02010600030101010101" pitchFamily="2" charset="-122"/>
                <a:cs typeface="Times New Roman" panose="02020603050405020304"/>
              </a:rPr>
              <a:t>第</a:t>
            </a:r>
            <a:r>
              <a:rPr lang="en-US" altLang="zh-CN" sz="4400" kern="100" smtClean="0">
                <a:solidFill>
                  <a:schemeClr val="tx1"/>
                </a:solidFill>
                <a:latin typeface="+mj-lt"/>
                <a:ea typeface="黑体" panose="02010600030101010101" pitchFamily="2" charset="-122"/>
                <a:cs typeface="Times New Roman" panose="02020603050405020304"/>
              </a:rPr>
              <a:t>3</a:t>
            </a:r>
            <a:r>
              <a:rPr lang="zh-CN" altLang="en-US" sz="4400" kern="100" smtClean="0">
                <a:solidFill>
                  <a:schemeClr val="tx1"/>
                </a:solidFill>
                <a:latin typeface="+mj-lt"/>
                <a:ea typeface="黑体" panose="02010600030101010101" pitchFamily="2" charset="-122"/>
                <a:cs typeface="Times New Roman" panose="02020603050405020304"/>
              </a:rPr>
              <a:t>节　禁止生物武器</a:t>
            </a:r>
            <a:endParaRPr lang="zh-CN" altLang="en-US" sz="4400" kern="100" smtClean="0">
              <a:solidFill>
                <a:schemeClr val="tx1"/>
              </a:solidFill>
              <a:effectLst/>
              <a:latin typeface="+mj-lt"/>
              <a:ea typeface="黑体" panose="02010600030101010101" pitchFamily="2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406574" y="1285697"/>
          <a:ext cx="11377264" cy="3573780"/>
        </p:xfrm>
        <a:graphic>
          <a:graphicData uri="http://schemas.openxmlformats.org/drawingml/2006/table">
            <a:tbl>
              <a:tblPr/>
              <a:tblGrid>
                <a:gridCol w="5688632"/>
                <a:gridCol w="5688632"/>
              </a:tblGrid>
              <a:tr h="58674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  <a:tabLst>
                          <a:tab pos="2743200"/>
                        </a:tabLst>
                      </a:pPr>
                      <a:r>
                        <a:rPr lang="zh-CN" altLang="zh-CN" sz="2800" b="1" kern="100" smtClean="0">
                          <a:effectLst/>
                          <a:latin typeface="+mn-lt"/>
                          <a:ea typeface="黑体" panose="02010600030101010101" pitchFamily="2" charset="-122"/>
                          <a:cs typeface="Times New Roman" panose="02020603050405020304"/>
                        </a:rPr>
                        <a:t>课标要点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  <a:tabLst>
                          <a:tab pos="2743200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0030101010101" pitchFamily="2" charset="-122"/>
                          <a:cs typeface="Times New Roman" panose="02020603050405020304"/>
                        </a:rPr>
                        <a:t>学法指导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7408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．列举生物武器的主要种类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algn="just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．举例说明生物武器给人类带来的威胁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algn="just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3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．形成坚决禁止生物武器、维持世界和平的</a:t>
                      </a:r>
                      <a:r>
                        <a:rPr lang="zh-CN" sz="2800" b="1" kern="100" smtClean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态度</a:t>
                      </a: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．通过图片和影像资料认识生物武器给人类带来的威胁</a:t>
                      </a: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科学思维</a:t>
                      </a: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)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algn="just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．通过讨论和交流形成坚决禁止生物武器的态度</a:t>
                      </a: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科学思维</a:t>
                      </a:r>
                      <a:r>
                        <a:rPr lang="en-US" sz="2800" b="1" kern="100" smtClean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406574" y="931286"/>
          <a:ext cx="11377264" cy="4658748"/>
        </p:xfrm>
        <a:graphic>
          <a:graphicData uri="http://schemas.openxmlformats.org/drawingml/2006/table">
            <a:tbl>
              <a:tblPr/>
              <a:tblGrid>
                <a:gridCol w="11377264"/>
              </a:tblGrid>
              <a:tr h="58674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  <a:tabLst>
                          <a:tab pos="2743200"/>
                        </a:tabLst>
                      </a:pPr>
                      <a:r>
                        <a:rPr lang="zh-CN" altLang="en-US" sz="2800" b="1" kern="100" smtClean="0">
                          <a:effectLst/>
                          <a:latin typeface="Times New Roman"/>
                          <a:ea typeface="黑体" panose="02010600030101010101" pitchFamily="2" charset="-122"/>
                          <a:cs typeface="Times New Roman" panose="02020603050405020304"/>
                        </a:rPr>
                        <a:t>知识导图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200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2743200"/>
                        </a:tabLst>
                      </a:pPr>
                      <a:r>
                        <a:rPr lang="en-US" sz="2800" b="1" kern="100">
                          <a:effectLst/>
                          <a:latin typeface="Times New Roman"/>
                          <a:ea typeface="黑体" panose="02010600030101010101" pitchFamily="2" charset="-122"/>
                          <a:cs typeface="Courier New" panose="02070309020205020404"/>
                        </a:rPr>
                        <a:t> </a:t>
                      </a:r>
                      <a:endParaRPr lang="en-US" sz="2800" b="1" kern="100" smtClean="0">
                        <a:effectLst/>
                        <a:latin typeface="Times New Roman"/>
                        <a:ea typeface="黑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2743200"/>
                        </a:tabLst>
                      </a:pPr>
                      <a:endParaRPr lang="zh-CN" sz="2800" kern="100">
                        <a:effectLst/>
                        <a:latin typeface="宋体" panose="02010600030101010101" pitchFamily="2" charset="-122"/>
                        <a:ea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2743200"/>
                        </a:tabLst>
                      </a:pPr>
                      <a:r>
                        <a:rPr lang="en-US" sz="2800" b="1" kern="100">
                          <a:effectLst/>
                          <a:latin typeface="Times New Roman"/>
                          <a:ea typeface="黑体" panose="02010600030101010101" pitchFamily="2" charset="-122"/>
                          <a:cs typeface="Courier New" panose="02070309020205020404"/>
                        </a:rPr>
                        <a:t> 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517525" y="1809055"/>
          <a:ext cx="11155363" cy="36369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11156950" imgH="3639185" progId="Word.Document.12">
                  <p:embed/>
                </p:oleObj>
              </mc:Choice>
              <mc:Fallback>
                <p:oleObj name="文档" r:id="rId2" imgW="11156950" imgH="363918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17525" y="1809055"/>
                        <a:ext cx="11155363" cy="36369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7" name="Picture 3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2718" y="1413570"/>
            <a:ext cx="8764588" cy="412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Box 3" title=""/>
          <p:cNvSpPr txBox="1">
            <a:spLocks noChangeArrowheads="1"/>
          </p:cNvSpPr>
          <p:nvPr/>
        </p:nvSpPr>
        <p:spPr bwMode="auto">
          <a:xfrm>
            <a:off x="2495550" y="3730212"/>
            <a:ext cx="73437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课前</a:t>
            </a:r>
            <a:r>
              <a:rPr lang="en-US" altLang="zh-CN" sz="40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·</a:t>
            </a:r>
            <a:r>
              <a:rPr lang="zh-CN" altLang="en-US" sz="40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新知导学</a:t>
            </a:r>
            <a:endParaRPr lang="zh-CN" altLang="en-US" sz="4000">
              <a:solidFill>
                <a:schemeClr val="tx1"/>
              </a:solidFill>
              <a:latin typeface="方正综艺_GBK" pitchFamily="65" charset="-122"/>
              <a:ea typeface="方正综艺_GBK" pitchFamily="65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079209"/>
            <a:ext cx="11353016" cy="1488752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　　　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生物武器给人类带来的威胁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80000"/>
              </a:lnSpc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 smtClean="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种类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4099" name="Picture 3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169" y="1190278"/>
            <a:ext cx="2218359" cy="49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表格 4" title=""/>
          <p:cNvGraphicFramePr>
            <a:graphicFrameLocks noGrp="1"/>
          </p:cNvGraphicFramePr>
          <p:nvPr/>
        </p:nvGraphicFramePr>
        <p:xfrm>
          <a:off x="406574" y="2624338"/>
          <a:ext cx="11361965" cy="2389632"/>
        </p:xfrm>
        <a:graphic>
          <a:graphicData uri="http://schemas.openxmlformats.org/drawingml/2006/table">
            <a:tbl>
              <a:tblPr/>
              <a:tblGrid>
                <a:gridCol w="3528392"/>
                <a:gridCol w="7833573"/>
              </a:tblGrid>
              <a:tr h="59740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生物武器种类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实例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740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________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类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波特淋菌、霍乱弧菌和</a:t>
                      </a: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__________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740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en-US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________</a:t>
                      </a: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类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天花病毒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740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生化毒剂类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541510"/>
                        </a:tabLst>
                      </a:pPr>
                      <a:r>
                        <a:rPr lang="zh-CN" sz="2800" b="1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肉毒杆菌毒素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Rectangle 3" title=""/>
          <p:cNvSpPr>
            <a:spLocks noChangeArrowheads="1"/>
          </p:cNvSpPr>
          <p:nvPr/>
        </p:nvSpPr>
        <p:spPr bwMode="auto">
          <a:xfrm>
            <a:off x="1365817" y="3213771"/>
            <a:ext cx="16273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致病菌　</a:t>
            </a:r>
            <a:endParaRPr lang="zh-CN" altLang="zh-CN" sz="280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Rectangle 3" title=""/>
          <p:cNvSpPr>
            <a:spLocks noChangeArrowheads="1"/>
          </p:cNvSpPr>
          <p:nvPr/>
        </p:nvSpPr>
        <p:spPr bwMode="auto">
          <a:xfrm>
            <a:off x="8859690" y="3213770"/>
            <a:ext cx="19880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炭疽杆菌　</a:t>
            </a:r>
            <a:endParaRPr lang="zh-CN" altLang="zh-CN" sz="280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0" name="Rectangle 3" title=""/>
          <p:cNvSpPr>
            <a:spLocks noChangeArrowheads="1"/>
          </p:cNvSpPr>
          <p:nvPr/>
        </p:nvSpPr>
        <p:spPr bwMode="auto">
          <a:xfrm>
            <a:off x="1556139" y="3803203"/>
            <a:ext cx="126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病毒　</a:t>
            </a:r>
            <a:endParaRPr lang="zh-CN" altLang="zh-CN" sz="280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539092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 smtClean="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2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 smtClean="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特点</a:t>
            </a:r>
            <a:endParaRPr lang="zh-CN" altLang="zh-CN" sz="1050" kern="100" smtClean="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生物武器的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能力强、攻击范围广；它可以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或者通过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、生活必需品和带菌昆虫等散布，经由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、消化道和皮肤等侵入人、畜体内，造成大规模伤亡，也能大量损害植物。</a:t>
            </a:r>
            <a:endParaRPr lang="zh-CN" altLang="zh-CN" sz="1050" kern="100" smtClean="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 smtClean="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3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 smtClean="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使用实例</a:t>
            </a:r>
            <a:endParaRPr lang="zh-CN" altLang="zh-CN" sz="1050" kern="100" smtClean="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(1)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第二次世界大战期间，侵华日军在中国领土上修建了几十座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工厂，曾用数千名中国人做实验，还曾在中国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20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多个地区使用了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，造成了几十万中国老百姓死亡。日本战败投降时，侵华日军又一次把培养的细菌释放出来，在中国造成传染病大流行。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Rectangle 3" title=""/>
          <p:cNvSpPr>
            <a:spLocks noChangeArrowheads="1"/>
          </p:cNvSpPr>
          <p:nvPr/>
        </p:nvSpPr>
        <p:spPr bwMode="auto">
          <a:xfrm>
            <a:off x="3248969" y="1413570"/>
            <a:ext cx="126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致病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Rectangle 3" title=""/>
          <p:cNvSpPr>
            <a:spLocks noChangeArrowheads="1"/>
          </p:cNvSpPr>
          <p:nvPr/>
        </p:nvSpPr>
        <p:spPr bwMode="auto">
          <a:xfrm>
            <a:off x="9369649" y="1413570"/>
            <a:ext cx="126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直接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Rectangle 3" title=""/>
          <p:cNvSpPr>
            <a:spLocks noChangeArrowheads="1"/>
          </p:cNvSpPr>
          <p:nvPr/>
        </p:nvSpPr>
        <p:spPr bwMode="auto">
          <a:xfrm>
            <a:off x="1160737" y="2025588"/>
            <a:ext cx="126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食物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7" name="Rectangle 3" title=""/>
          <p:cNvSpPr>
            <a:spLocks noChangeArrowheads="1"/>
          </p:cNvSpPr>
          <p:nvPr/>
        </p:nvSpPr>
        <p:spPr bwMode="auto">
          <a:xfrm>
            <a:off x="8469231" y="2025588"/>
            <a:ext cx="16273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呼吸道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8" name="Rectangle 3" title=""/>
          <p:cNvSpPr>
            <a:spLocks noChangeArrowheads="1"/>
          </p:cNvSpPr>
          <p:nvPr/>
        </p:nvSpPr>
        <p:spPr bwMode="auto">
          <a:xfrm>
            <a:off x="622598" y="4418742"/>
            <a:ext cx="19880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细菌武器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Rectangle 3" title=""/>
          <p:cNvSpPr>
            <a:spLocks noChangeArrowheads="1"/>
          </p:cNvSpPr>
          <p:nvPr/>
        </p:nvSpPr>
        <p:spPr bwMode="auto">
          <a:xfrm>
            <a:off x="1260925" y="5013970"/>
            <a:ext cx="19880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细菌武器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284605"/>
            <a:ext cx="11353016" cy="3729365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2)1950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12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月至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1951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月，在中国人民志愿军的打击下，美军从</a:t>
            </a:r>
            <a:r>
              <a:rPr lang="en-US" altLang="zh-CN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三八线</a:t>
            </a:r>
            <a:r>
              <a:rPr lang="en-US" altLang="zh-CN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南撤。在此过程中，他们散布了大量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，使约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3 500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人患上天花，约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350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人死亡。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1952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年初，美军又在志愿军控制区投下了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，散布了大量带有可引起鼠疫、霍乱和伤寒等疾病的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10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多种致病菌的苍蝇、跳蚤等昆虫。随后又将细菌战扩大到我国多个地方。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endParaRPr lang="zh-CN" altLang="en-US"/>
          </a:p>
        </p:txBody>
      </p:sp>
      <p:sp>
        <p:nvSpPr>
          <p:cNvPr id="4" name="Rectangle 3" title=""/>
          <p:cNvSpPr>
            <a:spLocks noChangeArrowheads="1"/>
          </p:cNvSpPr>
          <p:nvPr/>
        </p:nvSpPr>
        <p:spPr bwMode="auto">
          <a:xfrm>
            <a:off x="8615486" y="1932677"/>
            <a:ext cx="19880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天花病毒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Rectangle 3" title=""/>
          <p:cNvSpPr>
            <a:spLocks noChangeArrowheads="1"/>
          </p:cNvSpPr>
          <p:nvPr/>
        </p:nvSpPr>
        <p:spPr bwMode="auto">
          <a:xfrm>
            <a:off x="1124415" y="3132114"/>
            <a:ext cx="16273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细菌弹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608328"/>
            <a:ext cx="11353016" cy="2824502"/>
          </a:xfrm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70000"/>
              </a:lnSpc>
            </a:pPr>
            <a:endParaRPr lang="en-US" altLang="zh-CN" smtClean="0"/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举例说明生物武器是怎样散布的。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_____________________________________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【答案】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生物武器可以直接或者通过食物、生活必需品和带菌昆虫等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散布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622" y="1383696"/>
            <a:ext cx="1689100" cy="44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4873718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　　　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下列关于生物武器的叙述，不正确的是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	(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．生物武器造价昂贵，但却是具有大规模杀伤性的武器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B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．生物武器种类有致病菌类、病毒类和生化毒剂类等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．生物武器可以直接或者间接通过食物、生活必需品等散布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D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．生物武器一旦使用，将对军队和平民造成大规模的杀伤后果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【答案】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A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003399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【解析】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生物武器造价低，技术难度不大，但却是具有大规模杀伤性的武器</a:t>
            </a:r>
            <a:r>
              <a:rPr lang="zh-CN" altLang="zh-CN" kern="100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5579" y="968459"/>
            <a:ext cx="1314298" cy="38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840128"/>
            <a:ext cx="11353016" cy="4461874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　　　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对生物武器的威胁，不能掉以轻心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70000"/>
              </a:lnSpc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生物武器的威胁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(1)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病毒：如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病毒，在年轻人普遍都没有接种天花疫苗的情况下，若有人用天花病毒或某些动物的痘病毒作为生物武器，后果不堪设想。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(2)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转基因新型致病菌：这些致病菌是人类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____________________ ______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可让大批受感染者突然发病，而又无药可医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4100" name="Picture 4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169" y="982749"/>
            <a:ext cx="2219543" cy="49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 title=""/>
          <p:cNvSpPr>
            <a:spLocks noChangeArrowheads="1"/>
          </p:cNvSpPr>
          <p:nvPr/>
        </p:nvSpPr>
        <p:spPr bwMode="auto">
          <a:xfrm>
            <a:off x="3358902" y="2182159"/>
            <a:ext cx="126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天花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Rectangle 3" title=""/>
          <p:cNvSpPr>
            <a:spLocks noChangeArrowheads="1"/>
          </p:cNvSpPr>
          <p:nvPr/>
        </p:nvSpPr>
        <p:spPr bwMode="auto">
          <a:xfrm>
            <a:off x="8208439" y="3982359"/>
            <a:ext cx="379142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从来没有接触过的</a:t>
            </a:r>
            <a:r>
              <a:rPr lang="zh-CN" altLang="zh-CN" sz="2800" b="1" kern="100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致</a:t>
            </a: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Rectangle 3" title=""/>
          <p:cNvSpPr>
            <a:spLocks noChangeArrowheads="1"/>
          </p:cNvSpPr>
          <p:nvPr/>
        </p:nvSpPr>
        <p:spPr bwMode="auto">
          <a:xfrm>
            <a:off x="694606" y="4611267"/>
            <a:ext cx="126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病菌</a:t>
            </a: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212597"/>
            <a:ext cx="11353016" cy="3729365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2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禁止生物武器公约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(1)1972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4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月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10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日，苏联、美国、英国分别在其首都签署了《禁止发展、生产、储存细菌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生物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及毒素武器和销毁此种武器公约》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简称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_______________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(2)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中国在任何情况下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_________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_________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_________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生物武器，并反对生物武器及其技术和设备的扩散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Rectangle 3" title=""/>
          <p:cNvSpPr>
            <a:spLocks noChangeArrowheads="1"/>
          </p:cNvSpPr>
          <p:nvPr/>
        </p:nvSpPr>
        <p:spPr bwMode="auto">
          <a:xfrm>
            <a:off x="502947" y="3046213"/>
            <a:ext cx="415209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《禁止生物武器公约》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Rectangle 3" title=""/>
          <p:cNvSpPr>
            <a:spLocks noChangeArrowheads="1"/>
          </p:cNvSpPr>
          <p:nvPr/>
        </p:nvSpPr>
        <p:spPr bwMode="auto">
          <a:xfrm>
            <a:off x="5012847" y="3641705"/>
            <a:ext cx="16273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不发展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Rectangle 3" title=""/>
          <p:cNvSpPr>
            <a:spLocks noChangeArrowheads="1"/>
          </p:cNvSpPr>
          <p:nvPr/>
        </p:nvSpPr>
        <p:spPr bwMode="auto">
          <a:xfrm>
            <a:off x="7029071" y="3641705"/>
            <a:ext cx="16273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不生产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7" name="Rectangle 3" title=""/>
          <p:cNvSpPr>
            <a:spLocks noChangeArrowheads="1"/>
          </p:cNvSpPr>
          <p:nvPr/>
        </p:nvSpPr>
        <p:spPr bwMode="auto">
          <a:xfrm>
            <a:off x="9045295" y="3641705"/>
            <a:ext cx="16273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ct val="0"/>
              </a:spcAft>
              <a:tabLst>
                <a:tab pos="5581015"/>
                <a:tab pos="9541510"/>
              </a:tabLst>
            </a:pPr>
            <a:r>
              <a:rPr lang="zh-CN" altLang="zh-CN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不储存　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608328"/>
            <a:ext cx="11353016" cy="3341567"/>
          </a:xfrm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50000"/>
              </a:lnSpc>
            </a:pPr>
            <a:endParaRPr lang="en-US" altLang="zh-CN" smtClean="0"/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请举例说明生物武器有哪些威胁。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_____________________________________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【答案】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目前有些恐怖分子用转基因技术制造全新致病菌，可能使感染者突然发病，无药可医，受害国公众极度恐慌，致使受害国一切活动瘫痪。如转基因蜡状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杆菌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622" y="1383696"/>
            <a:ext cx="1689100" cy="44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693490"/>
            <a:ext cx="11353016" cy="5660087"/>
          </a:xfrm>
        </p:spPr>
        <p:txBody>
          <a:bodyPr/>
          <a:lstStyle/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　　　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下列这些行为，我们应该支持的是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	(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．对流感病毒基因进行改造，以使具有某种易感基因的民族感染这种病毒，而施放国的人却不易感染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B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．在任何情况下不发展、不生产、不储存生物武器，反对生物武器及其技术和设备的扩散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．用转基因技术制造全新的致病菌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D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．将蜡状杆菌改造成像炭疽杆菌那样的致病菌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【答案】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B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lnSpc>
                <a:spcPct val="130000"/>
              </a:lnSpc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003399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【解析】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我国在任何情况下不发展、不生产、不储存生物武器，并反对生物武器及其技术和设备的扩散</a:t>
            </a:r>
            <a:r>
              <a:rPr lang="zh-CN" altLang="zh-CN" kern="100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98662" y="887742"/>
            <a:ext cx="1314298" cy="38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7" name="Picture 3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2718" y="1413570"/>
            <a:ext cx="8764588" cy="412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Box 3" title=""/>
          <p:cNvSpPr txBox="1">
            <a:spLocks noChangeArrowheads="1"/>
          </p:cNvSpPr>
          <p:nvPr/>
        </p:nvSpPr>
        <p:spPr bwMode="auto">
          <a:xfrm>
            <a:off x="2495550" y="3730212"/>
            <a:ext cx="73437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课堂</a:t>
            </a:r>
            <a:r>
              <a:rPr lang="en-US" altLang="zh-CN" sz="40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·</a:t>
            </a:r>
            <a:r>
              <a:rPr lang="zh-CN" altLang="en-US" sz="4000">
                <a:latin typeface="方正综艺_GBK" pitchFamily="65" charset="-122"/>
                <a:ea typeface="方正综艺_GBK" pitchFamily="65" charset="-122"/>
              </a:rPr>
              <a:t>重难探究</a:t>
            </a:r>
            <a:endParaRPr lang="zh-CN" altLang="en-US" sz="4000">
              <a:solidFill>
                <a:schemeClr val="tx1"/>
              </a:solidFill>
              <a:latin typeface="方正综艺_GBK" pitchFamily="65" charset="-122"/>
              <a:ea typeface="方正综艺_GBK" pitchFamily="65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内容占位符 2" title=""/>
          <p:cNvSpPr txBox="1"/>
          <p:nvPr/>
        </p:nvSpPr>
        <p:spPr>
          <a:xfrm>
            <a:off x="415522" y="1629594"/>
            <a:ext cx="11353016" cy="662180"/>
          </a:xfrm>
          <a:prstGeom prst="rect">
            <a:avLst/>
          </a:prstGeom>
        </p:spPr>
        <p:txBody>
          <a:bodyPr vert="horz" wrap="square" lIns="108850" tIns="54425" rIns="108850" bIns="54425" rtlCol="0">
            <a:spAutoFit/>
          </a:bodyPr>
          <a:lstStyle>
            <a:defPPr>
              <a:defRPr lang="zh-CN"/>
            </a:defPPr>
            <a:lvl1pPr marL="0" indent="720090" algn="l" defTabSz="1088390" rtl="0" eaLnBrk="1" latinLnBrk="0" hangingPunct="1">
              <a:lnSpc>
                <a:spcPct val="140000"/>
              </a:lnSpc>
              <a:spcBef>
                <a:spcPct val="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3390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37585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081780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25975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altLang="zh-CN" kern="100">
                <a:ea typeface="方正小标宋_GBK"/>
              </a:rPr>
              <a:t>[</a:t>
            </a:r>
            <a:r>
              <a:rPr lang="zh-CN" altLang="zh-CN" kern="100">
                <a:ea typeface="方正小标宋_GBK"/>
                <a:cs typeface="Times New Roman" panose="02020603050405020304"/>
              </a:rPr>
              <a:t>知识归纳</a:t>
            </a:r>
            <a:r>
              <a:rPr lang="en-US" altLang="zh-CN" kern="100">
                <a:ea typeface="方正小标宋_GBK"/>
              </a:rPr>
              <a:t>]</a:t>
            </a:r>
            <a:endParaRPr lang="zh-CN" altLang="en-US"/>
          </a:p>
        </p:txBody>
      </p:sp>
      <p:sp>
        <p:nvSpPr>
          <p:cNvPr id="15" name="内容占位符 2" title=""/>
          <p:cNvSpPr>
            <a:spLocks noGrp="1"/>
          </p:cNvSpPr>
          <p:nvPr>
            <p:ph idx="1"/>
          </p:nvPr>
        </p:nvSpPr>
        <p:spPr>
          <a:xfrm>
            <a:off x="415522" y="2277666"/>
            <a:ext cx="11353016" cy="651023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生物武器的杀伤</a:t>
            </a:r>
            <a:r>
              <a:rPr lang="zh-CN" altLang="zh-CN" kern="100" smtClean="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特点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406574" y="909514"/>
            <a:ext cx="11404173" cy="576064"/>
            <a:chOff x="406574" y="909514"/>
            <a:chExt cx="11404173" cy="576064"/>
          </a:xfrm>
        </p:grpSpPr>
        <p:pic>
          <p:nvPicPr>
            <p:cNvPr id="11" name="Picture 3" descr="G:\小样\全优生物选择性必修2(2021.8.30出教师用书)\复件 重难点一.t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603"/>
            <a:stretch>
              <a:fillRect/>
            </a:stretch>
          </p:blipFill>
          <p:spPr bwMode="auto">
            <a:xfrm>
              <a:off x="1702719" y="909514"/>
              <a:ext cx="10108028" cy="5642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3" descr="G:\小样\全优生物选择性必修2(2021.8.30出教师用书)\复件 重难点一.t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8624" b="-2091"/>
            <a:stretch>
              <a:fillRect/>
            </a:stretch>
          </p:blipFill>
          <p:spPr bwMode="auto">
            <a:xfrm>
              <a:off x="406574" y="909514"/>
              <a:ext cx="1296144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内容占位符 2" title=""/>
          <p:cNvSpPr txBox="1"/>
          <p:nvPr/>
        </p:nvSpPr>
        <p:spPr>
          <a:xfrm>
            <a:off x="1918742" y="944778"/>
            <a:ext cx="9849796" cy="540800"/>
          </a:xfrm>
          <a:prstGeom prst="rect">
            <a:avLst/>
          </a:prstGeom>
        </p:spPr>
        <p:txBody>
          <a:bodyPr vert="horz" wrap="square" lIns="108850" tIns="54425" rIns="108850" bIns="54425" rtlCol="0">
            <a:spAutoFit/>
          </a:bodyPr>
          <a:lstStyle>
            <a:defPPr>
              <a:defRPr lang="zh-CN"/>
            </a:defPPr>
            <a:lvl1pPr marL="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3390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37585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081780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25975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</a:pPr>
            <a:r>
              <a:rPr lang="zh-CN" altLang="zh-CN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生物武器的威胁</a:t>
            </a:r>
            <a:endParaRPr lang="zh-CN" altLang="en-US"/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37655" y="3213770"/>
            <a:ext cx="6508750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274300" y="10223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909514"/>
            <a:ext cx="11353016" cy="4873718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2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生物战剂侵入人体的</a:t>
            </a:r>
            <a:r>
              <a:rPr lang="en-US" altLang="zh-CN" kern="100">
                <a:latin typeface="Times New Roman" panose="02020603050405020304" pitchFamily="18" charset="0"/>
                <a:ea typeface="黑体" panose="02010600030101010101" pitchFamily="2" charset="-122"/>
                <a:cs typeface="Courier New" panose="02070309020205020404" pitchFamily="49" charset="0"/>
              </a:rPr>
              <a:t>4</a:t>
            </a:r>
            <a:r>
              <a:rPr lang="zh-CN" altLang="zh-CN" kern="100"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条途径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(1)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吸入：生物战剂污染空气，通过呼吸道吸入，感染致病。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(2)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误食：食用被生物战剂污染的水、食物而得病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如霍乱、痢疾等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(3)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皮肤接触：生物战剂如炭疽杆菌、鼠疫杆菌，可以直接或间接经过皮肤、黏膜、伤口进入人体。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(4)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昆虫叮咬：人被带有生物战剂的昆虫叮咬后，会因血液被污染而患病</a:t>
            </a:r>
            <a:r>
              <a:rPr lang="zh-CN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276479"/>
            <a:ext cx="11353016" cy="3944809"/>
          </a:xfrm>
          <a:ln>
            <a:solidFill>
              <a:schemeClr val="tx1"/>
            </a:solidFill>
            <a:prstDash val="lgDash"/>
          </a:ln>
        </p:spPr>
        <p:txBody>
          <a:bodyPr/>
          <a:lstStyle/>
          <a:p>
            <a:pPr>
              <a:lnSpc>
                <a:spcPct val="50000"/>
              </a:lnSpc>
            </a:pPr>
            <a:endParaRPr lang="en-US" altLang="zh-CN" smtClean="0"/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对待生物武器的态度与转基因生物的安全性的态度有什么不同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？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为什么我们坚决禁止生物武器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？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CC00CC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提示：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待生物武器的态度是在任何情况下不发展、不生产、不储存生物武器，并反对生物武器及其技术和设备的扩散。对待转基因生物的安全性的态度是趋利避害，而不能因噎废食。坚决禁止生物武器是因为生物武器对人类健康危害极大，且影响持久</a:t>
            </a:r>
            <a:r>
              <a:rPr lang="zh-CN" altLang="zh-CN" kern="100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06" y="1053529"/>
            <a:ext cx="1957270" cy="455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5522" y="1629594"/>
            <a:ext cx="11353016" cy="2460749"/>
          </a:xfrm>
          <a:ln>
            <a:solidFill>
              <a:schemeClr val="tx1"/>
            </a:solidFill>
            <a:prstDash val="lgDash"/>
          </a:ln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．生物武器与常规武器相比有哪些局限性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？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CC00CC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提示：</a:t>
            </a: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(1)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生物武器主要指病原微生物，所以它们的生存、繁殖、死亡易受环境条件的影响。</a:t>
            </a: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(2)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生物武器的使用受地形、风向等多种因素的影响。</a:t>
            </a: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(3)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生物武器的使用不易控制，使用不当可能会威胁己方的安全</a:t>
            </a:r>
            <a:r>
              <a:rPr lang="zh-CN" altLang="zh-CN" kern="100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2" title=""/>
          <p:cNvSpPr txBox="1"/>
          <p:nvPr/>
        </p:nvSpPr>
        <p:spPr>
          <a:xfrm>
            <a:off x="415522" y="621482"/>
            <a:ext cx="11353016" cy="662180"/>
          </a:xfrm>
          <a:prstGeom prst="rect">
            <a:avLst/>
          </a:prstGeom>
        </p:spPr>
        <p:txBody>
          <a:bodyPr vert="horz" wrap="square" lIns="108850" tIns="54425" rIns="108850" bIns="54425" rtlCol="0">
            <a:spAutoFit/>
          </a:bodyPr>
          <a:lstStyle>
            <a:defPPr>
              <a:defRPr lang="zh-CN"/>
            </a:defPPr>
            <a:lvl1pPr marL="0" indent="720090" algn="l" defTabSz="1088390" rtl="0" eaLnBrk="1" latinLnBrk="0" hangingPunct="1">
              <a:lnSpc>
                <a:spcPct val="140000"/>
              </a:lnSpc>
              <a:spcBef>
                <a:spcPct val="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indent="720090" algn="l" defTabSz="1088390" rtl="0" eaLnBrk="1" latinLnBrk="0" hangingPunct="1">
              <a:lnSpc>
                <a:spcPct val="140000"/>
              </a:lnSpc>
              <a:spcBef>
                <a:spcPct val="20000"/>
              </a:spcBef>
              <a:buFont typeface="Arial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3390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37585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081780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25975" indent="-272415" algn="l" defTabSz="108839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altLang="zh-CN" kern="100" smtClean="0">
                <a:ea typeface="方正小标宋_GBK"/>
              </a:rPr>
              <a:t>[</a:t>
            </a:r>
            <a:r>
              <a:rPr lang="zh-CN" altLang="zh-CN" kern="100">
                <a:ea typeface="方正小标宋_GBK"/>
                <a:cs typeface="Times New Roman" panose="02020603050405020304"/>
              </a:rPr>
              <a:t>对点精练</a:t>
            </a:r>
            <a:r>
              <a:rPr lang="en-US" altLang="zh-CN" kern="100" smtClean="0">
                <a:ea typeface="方正小标宋_GBK"/>
              </a:rPr>
              <a:t>]</a:t>
            </a:r>
            <a:endParaRPr lang="zh-CN" altLang="en-US"/>
          </a:p>
        </p:txBody>
      </p:sp>
      <p:sp>
        <p:nvSpPr>
          <p:cNvPr id="7" name="内容占位符 2" title=""/>
          <p:cNvSpPr>
            <a:spLocks noGrp="1"/>
          </p:cNvSpPr>
          <p:nvPr>
            <p:ph idx="1"/>
          </p:nvPr>
        </p:nvSpPr>
        <p:spPr>
          <a:xfrm>
            <a:off x="415522" y="1341562"/>
            <a:ext cx="11353016" cy="4935849"/>
          </a:xfrm>
        </p:spPr>
        <p:txBody>
          <a:bodyPr/>
          <a:lstStyle/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(2022·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广东名校阶段练习</a:t>
            </a: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下列生物中不能作为生物武器的是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	</a:t>
            </a:r>
            <a:r>
              <a:rPr lang="en-US" altLang="zh-CN" kern="100" smtClean="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		(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．伤寒杆菌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	B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．炭疽杆菌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．乳酸菌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	D</a:t>
            </a:r>
            <a:r>
              <a:rPr lang="zh-CN" altLang="zh-CN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．天花病毒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【答案】</a:t>
            </a:r>
            <a:r>
              <a:rPr lang="en-US" altLang="zh-CN" kern="100"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 pitchFamily="49" charset="0"/>
              </a:rPr>
              <a:t>C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  <a:p>
            <a:pPr indent="713740">
              <a:tabLst>
                <a:tab pos="5581015"/>
                <a:tab pos="9541510"/>
              </a:tabLst>
            </a:pPr>
            <a:r>
              <a:rPr lang="zh-CN" altLang="zh-CN" kern="100">
                <a:solidFill>
                  <a:srgbClr val="003399"/>
                </a:solidFill>
                <a:latin typeface="Times New Roman" panose="02020603050405020304" pitchFamily="18" charset="0"/>
                <a:ea typeface="黑体" panose="02010600030101010101" pitchFamily="2" charset="-122"/>
                <a:cs typeface="Times New Roman" panose="02020603050405020304" pitchFamily="18" charset="0"/>
              </a:rPr>
              <a:t>【解析】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生物武器种类包括致病菌、病毒、生化毒剂以及经过基因重组的致病菌，乳酸菌不会使人致病，不能作为生物武器，</a:t>
            </a:r>
            <a:r>
              <a:rPr lang="en-US" altLang="zh-CN" kern="100">
                <a:latin typeface="Times New Roman" panose="02020603050405020304" pitchFamily="18" charset="0"/>
                <a:ea typeface="楷体" panose="0201060906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符合题意</a:t>
            </a:r>
            <a:r>
              <a:rPr lang="zh-CN" altLang="zh-CN" kern="100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等线" panose="02010600030101010101" pitchFamily="2" charset="-122"/>
              <a:ea typeface="等线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https://d.book118.com/057153155061006046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2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Times New Roman</vt:lpstr>
      <vt:lpstr>宋体</vt:lpstr>
      <vt:lpstr>微软雅黑</vt:lpstr>
      <vt:lpstr>楷体</vt:lpstr>
      <vt:lpstr>方正综艺_GBK</vt:lpstr>
      <vt:lpstr>黑体</vt:lpstr>
      <vt:lpstr>Courier New</vt:lpstr>
      <vt:lpstr>等线</vt:lpstr>
      <vt:lpstr>方正小标宋_GBK</vt:lpstr>
      <vt:lpstr>Office Theme</vt:lpstr>
      <vt:lpstr>第4章　生物技术的安全性与伦理问题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2024-09-21T12:12:30.354</cp:lastPrinted>
  <dcterms:created xsi:type="dcterms:W3CDTF">2024-09-21T04:12:30Z</dcterms:created>
  <dcterms:modified xsi:type="dcterms:W3CDTF">2024-09-21T04:12:32Z</dcterms:modified>
</cp:coreProperties>
</file>