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D46935B-015C-4A5B-849C-69C663AFF7C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63F6CBA-5B99-488A-A90E-0D950781368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617452E-F14C-406C-B9EF-151B1AF865C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A7801D8-A24B-4774-99E1-D0EA7147EBD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4F945CD-EFD7-4D8A-8B30-162AAB369E6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7149857-580E-436A-9C55-8949E57C316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B2C54B3-2C64-4A05-9E4F-D5D5E13CC68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4204102-2D12-485D-993A-BE927E7DE39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0BFFCA7-54C0-4CAD-BB99-648F674C1B3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A563A39-678C-4BB0-AE27-5A6A83CD421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F75C47F-043F-4D7D-874F-A18D35E71B8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1.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58003124114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409093" y="4827662"/>
            <a:ext cx="3373814"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FFFFFF">
                    <a:alpha val="100000"/>
                  </a:srgbClr>
                </a:solidFill>
                <a:latin typeface="Microsoft Yahei"/>
                <a:ea typeface="Microsoft Yahei"/>
                <a:cs typeface="Microsoft Yahei"/>
              </a:rPr>
              <a:t>汇报人：AA</a:t>
            </a:r>
          </a:p>
        </p:txBody>
      </p:sp>
      <p:sp>
        <p:nvSpPr>
          <p:cNvPr id="3" name="TextBox 3"/>
          <p:cNvSpPr txBox="1"/>
          <p:nvPr/>
        </p:nvSpPr>
        <p:spPr>
          <a:xfrm>
            <a:off x="1040840" y="3516888"/>
            <a:ext cx="10110320"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rgbClr val="FFFFFF">
                    <a:alpha val="100000"/>
                  </a:srgbClr>
                </a:solidFill>
                <a:latin typeface="Microsoft Yahei"/>
                <a:ea typeface="Microsoft Yahei"/>
                <a:cs typeface="Microsoft Yahei"/>
              </a:rPr>
              <a:t>江苏省专转本计算机__信息技术概述</a:t>
            </a:r>
          </a:p>
        </p:txBody>
      </p:sp>
      <p:sp>
        <p:nvSpPr>
          <p:cNvPr id="4" name="TextBox 4"/>
          <p:cNvSpPr txBox="1"/>
          <p:nvPr/>
        </p:nvSpPr>
        <p:spPr>
          <a:xfrm>
            <a:off x="3825995" y="5328676"/>
            <a:ext cx="4540009"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FFFFFF">
                    <a:alpha val="100000"/>
                  </a:srgbClr>
                </a:solidFill>
                <a:latin typeface="Microsoft Yahei"/>
                <a:ea typeface="Microsoft Yahei"/>
                <a:cs typeface="Microsoft Yahei"/>
              </a:rPr>
              <a:t>2024-01-19</a:t>
            </a:r>
          </a:p>
        </p:txBody>
      </p:sp>
      <p:grpSp>
        <p:nvGrpSpPr>
          <p:cNvPr id="5" name="Group 5"/>
          <p:cNvGrpSpPr/>
          <p:nvPr/>
        </p:nvGrpSpPr>
        <p:grpSpPr>
          <a:xfrm>
            <a:off x="5059558" y="1161765"/>
            <a:ext cx="2072884" cy="2072884"/>
            <a:chOff x="5059558" y="1161765"/>
            <a:chExt cx="2072884" cy="2072884"/>
          </a:xfrm>
        </p:grpSpPr>
        <p:sp>
          <p:nvSpPr>
            <p:cNvPr id="6" name="AutoShape 6"/>
            <p:cNvSpPr/>
            <p:nvPr/>
          </p:nvSpPr>
          <p:spPr>
            <a:xfrm>
              <a:off x="5059558" y="1161765"/>
              <a:ext cx="2072884" cy="2072884"/>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5116739" y="1218945"/>
            <a:ext cx="1958523" cy="1958523"/>
            <a:chOff x="5116739" y="1218945"/>
            <a:chExt cx="1958523" cy="1958523"/>
          </a:xfrm>
        </p:grpSpPr>
        <p:sp>
          <p:nvSpPr>
            <p:cNvPr id="8" name="Freeform 8"/>
            <p:cNvSpPr/>
            <p:nvPr/>
          </p:nvSpPr>
          <p:spPr>
            <a:xfrm>
              <a:off x="5116739" y="1218945"/>
              <a:ext cx="1958523" cy="1958523"/>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116739" y="1218945"/>
              <a:ext cx="1958523" cy="1958523"/>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253411" y="1355617"/>
              <a:ext cx="1685300" cy="1685300"/>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5441229" y="1902429"/>
            <a:ext cx="1309543" cy="896478"/>
            <a:chOff x="5441229" y="1902429"/>
            <a:chExt cx="1309543" cy="896478"/>
          </a:xfrm>
        </p:grpSpPr>
        <p:sp>
          <p:nvSpPr>
            <p:cNvPr id="12" name="Freeform 12"/>
            <p:cNvSpPr/>
            <p:nvPr/>
          </p:nvSpPr>
          <p:spPr>
            <a:xfrm>
              <a:off x="5441229" y="1902429"/>
              <a:ext cx="1309543" cy="896478"/>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AutoShape 13"/>
          <p:cNvSpPr/>
          <p:nvPr/>
        </p:nvSpPr>
        <p:spPr>
          <a:xfrm rot="-5400000">
            <a:off x="10070592" y="3499876"/>
            <a:ext cx="585216" cy="3657600"/>
          </a:xfrm>
          <a:prstGeom prst="round2Same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5400000" flipV="1">
            <a:off x="1536192" y="3499876"/>
            <a:ext cx="585216" cy="3657600"/>
          </a:xfrm>
          <a:prstGeom prst="round2Same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51200" y="495117"/>
            <a:ext cx="757489" cy="757489"/>
            <a:chOff x="551200" y="495117"/>
            <a:chExt cx="757489" cy="757489"/>
          </a:xfrm>
        </p:grpSpPr>
        <p:sp>
          <p:nvSpPr>
            <p:cNvPr id="3" name="AutoShape 3"/>
            <p:cNvSpPr/>
            <p:nvPr/>
          </p:nvSpPr>
          <p:spPr>
            <a:xfrm>
              <a:off x="551200" y="495117"/>
              <a:ext cx="757489" cy="757489"/>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 name="Group 4"/>
          <p:cNvGrpSpPr/>
          <p:nvPr/>
        </p:nvGrpSpPr>
        <p:grpSpPr>
          <a:xfrm>
            <a:off x="572171" y="516087"/>
            <a:ext cx="715670" cy="715670"/>
            <a:chOff x="572171" y="516087"/>
            <a:chExt cx="715670" cy="715670"/>
          </a:xfrm>
        </p:grpSpPr>
        <p:sp>
          <p:nvSpPr>
            <p:cNvPr id="5" name="Freeform 5"/>
            <p:cNvSpPr/>
            <p:nvPr/>
          </p:nvSpPr>
          <p:spPr>
            <a:xfrm>
              <a:off x="572171" y="516087"/>
              <a:ext cx="715670" cy="715670"/>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72171" y="516087"/>
              <a:ext cx="715670" cy="715670"/>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22036" y="565953"/>
              <a:ext cx="615696" cy="615696"/>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8" name="AutoShape 8"/>
          <p:cNvSpPr/>
          <p:nvPr/>
        </p:nvSpPr>
        <p:spPr>
          <a:xfrm>
            <a:off x="1490568" y="1247584"/>
            <a:ext cx="1681506" cy="766756"/>
          </a:xfrm>
          <a:prstGeom prst="rect">
            <a:avLst/>
          </a:prstGeom>
          <a:no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defRPr/>
            </a:pPr>
            <a:r>
              <a:rPr lang="en-US" sz="4425" b="1">
                <a:solidFill>
                  <a:srgbClr val="FFFFFF">
                    <a:alpha val="100000"/>
                  </a:srgbClr>
                </a:solidFill>
                <a:latin typeface="黑体"/>
                <a:ea typeface="黑体"/>
                <a:cs typeface="黑体"/>
              </a:rPr>
              <a:t>目录</a:t>
            </a:r>
            <a:endParaRPr lang="en-US" sz="1100"/>
          </a:p>
        </p:txBody>
      </p:sp>
      <p:cxnSp>
        <p:nvCxnSpPr>
          <p:cNvPr id="9" name="Connector 9"/>
          <p:cNvCxnSpPr/>
          <p:nvPr/>
        </p:nvCxnSpPr>
        <p:spPr>
          <a:xfrm>
            <a:off x="4573574" y="1614170"/>
            <a:ext cx="5237390" cy="0"/>
          </a:xfrm>
          <a:prstGeom prst="line">
            <a:avLst/>
          </a:prstGeom>
          <a:ln w="9525">
            <a:solidFill>
              <a:srgbClr val="FFFFFF">
                <a:alpha val="100000"/>
              </a:srgbClr>
            </a:solidFill>
            <a:prstDash val="solid"/>
            <a:headEnd type="oval"/>
            <a:tailEnd type="none"/>
          </a:ln>
        </p:spPr>
      </p:cxnSp>
      <p:sp>
        <p:nvSpPr>
          <p:cNvPr id="10" name="TextBox 10"/>
          <p:cNvSpPr txBox="1"/>
          <p:nvPr/>
        </p:nvSpPr>
        <p:spPr>
          <a:xfrm>
            <a:off x="4596480" y="1789458"/>
            <a:ext cx="6562725"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信息技术基本概念与发展历程</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计算机硬件系统与组成原理</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计算机软件系统与编程语言</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网络通信技术与互联网应用</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数据库管理系统与数据处理技术</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人工智能、机器学习和深度学习</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01</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信息技术基本概念与发展历程</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1097052" y="1098977"/>
            <a:ext cx="1335306" cy="1335306"/>
            <a:chOff x="1097052" y="1098977"/>
            <a:chExt cx="1335306" cy="1335306"/>
          </a:xfrm>
        </p:grpSpPr>
        <p:sp>
          <p:nvSpPr>
            <p:cNvPr id="10" name="AutoShape 10"/>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133886" y="1135811"/>
            <a:ext cx="1261638" cy="1261638"/>
            <a:chOff x="1133886" y="1135811"/>
            <a:chExt cx="1261638" cy="1261638"/>
          </a:xfrm>
        </p:grpSpPr>
        <p:sp>
          <p:nvSpPr>
            <p:cNvPr id="12" name="Freeform 12"/>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1342916" y="1576096"/>
            <a:ext cx="843579" cy="577491"/>
            <a:chOff x="1342916" y="1576096"/>
            <a:chExt cx="843579" cy="577491"/>
          </a:xfrm>
        </p:grpSpPr>
        <p:sp>
          <p:nvSpPr>
            <p:cNvPr id="16" name="Freeform 16"/>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927123" y="1247319"/>
            <a:ext cx="4955536" cy="4778362"/>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81315" y="1247319"/>
            <a:ext cx="4955536" cy="4778362"/>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83086" y="1565017"/>
            <a:ext cx="4215069"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信息技术定义</a:t>
            </a:r>
          </a:p>
        </p:txBody>
      </p:sp>
      <p:sp>
        <p:nvSpPr>
          <p:cNvPr id="5" name="TextBox 5"/>
          <p:cNvSpPr txBox="1"/>
          <p:nvPr/>
        </p:nvSpPr>
        <p:spPr>
          <a:xfrm>
            <a:off x="1283086" y="2639994"/>
            <a:ext cx="4292478" cy="3124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信息技术（Information Technology，简称IT），是主要用于管理和处理信息所采用的各种技术的总称。它主要是应用计算机科学和通信技术来设计、开发、安装和实施信息系统及应用软件。</a:t>
            </a:r>
          </a:p>
        </p:txBody>
      </p:sp>
      <p:sp>
        <p:nvSpPr>
          <p:cNvPr id="6" name="TextBox 6"/>
          <p:cNvSpPr txBox="1"/>
          <p:nvPr/>
        </p:nvSpPr>
        <p:spPr>
          <a:xfrm>
            <a:off x="6612844" y="1565017"/>
            <a:ext cx="4219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信息技术特点</a:t>
            </a:r>
          </a:p>
        </p:txBody>
      </p:sp>
      <p:sp>
        <p:nvSpPr>
          <p:cNvPr id="7" name="TextBox 7"/>
          <p:cNvSpPr txBox="1"/>
          <p:nvPr/>
        </p:nvSpPr>
        <p:spPr>
          <a:xfrm>
            <a:off x="6612844" y="2639994"/>
            <a:ext cx="4295775" cy="314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信息技术具有技术的一般特征——技术性。具体表现为：方法的科学性，工具设备的先进性，技能的熟练性，经验的丰富性，作用过程的快捷性，功能的高效性等；信息技术具有区别于其它技术的特征——信息性。具体表现为：信息技术的服务主体是信息，核心功能是提高信息处理与利用的效率、效益。由信息的秉性决定信息技术还具有普遍性、客观性、相对性、动态性、共享性、可变换性等特性。</a:t>
            </a:r>
          </a:p>
        </p:txBody>
      </p:sp>
      <p:sp>
        <p:nvSpPr>
          <p:cNvPr id="8" name="AutoShape 8"/>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信息技术定义及特点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信息技术发展历程回顾</a:t>
              </a:r>
            </a:p>
          </p:txBody>
        </p:sp>
      </p:grpSp>
      <p:sp>
        <p:nvSpPr>
          <p:cNvPr id="45" name="TextBox 45"/>
          <p:cNvSpPr txBox="1"/>
          <p:nvPr/>
        </p:nvSpPr>
        <p:spPr>
          <a:xfrm>
            <a:off x="3314700" y="5303594"/>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印刷的发明。印刷术的发明极大地改变了文化传播的方式，对社会发展产生了巨大的推动作用。</a:t>
            </a:r>
          </a:p>
        </p:txBody>
      </p:sp>
      <p:sp>
        <p:nvSpPr>
          <p:cNvPr id="46" name="TextBox 46"/>
          <p:cNvSpPr txBox="1"/>
          <p:nvPr/>
        </p:nvSpPr>
        <p:spPr>
          <a:xfrm>
            <a:off x="3314700" y="4838783"/>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第三次信息技术革命</a:t>
            </a:r>
          </a:p>
        </p:txBody>
      </p:sp>
      <p:sp>
        <p:nvSpPr>
          <p:cNvPr id="47" name="TextBox 47"/>
          <p:cNvSpPr txBox="1"/>
          <p:nvPr/>
        </p:nvSpPr>
        <p:spPr>
          <a:xfrm>
            <a:off x="3456760" y="1771107"/>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语言的创造。语言的产生是历史上最伟大的信息技术革命，其意义不亚于人类开始制造工具和人工取火。</a:t>
            </a:r>
          </a:p>
        </p:txBody>
      </p:sp>
      <p:sp>
        <p:nvSpPr>
          <p:cNvPr id="48" name="TextBox 48"/>
          <p:cNvSpPr txBox="1"/>
          <p:nvPr/>
        </p:nvSpPr>
        <p:spPr>
          <a:xfrm>
            <a:off x="3456760" y="1395927"/>
            <a:ext cx="7293402"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第一次信息技术革命</a:t>
            </a:r>
          </a:p>
        </p:txBody>
      </p:sp>
      <p:sp>
        <p:nvSpPr>
          <p:cNvPr id="49" name="TextBox 49"/>
          <p:cNvSpPr txBox="1"/>
          <p:nvPr/>
        </p:nvSpPr>
        <p:spPr>
          <a:xfrm>
            <a:off x="1704918" y="3545958"/>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文字的创造。由于人脑容易遗忘事情，一旦遗忘，信息就取不出来了。为了便于交流和长期存储信息，就要创造一些代表事物的符号，这些符号就是文字。</a:t>
            </a:r>
          </a:p>
        </p:txBody>
      </p:sp>
      <p:sp>
        <p:nvSpPr>
          <p:cNvPr id="50" name="TextBox 50"/>
          <p:cNvSpPr txBox="1"/>
          <p:nvPr/>
        </p:nvSpPr>
        <p:spPr>
          <a:xfrm>
            <a:off x="1704918" y="3081147"/>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第二次信息技术革命</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28883" y="1711764"/>
            <a:ext cx="4242156" cy="1454089"/>
          </a:xfrm>
          <a:prstGeom prst="roundRect">
            <a:avLst>
              <a:gd name="adj" fmla="val 2049"/>
            </a:avLst>
          </a:prstGeom>
          <a:solidFill>
            <a:schemeClr val="accent1">
              <a:alpha val="100000"/>
            </a:schemeClr>
          </a:solidFill>
          <a:ln w="25432">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996316" y="1711764"/>
            <a:ext cx="4092216" cy="1454089"/>
          </a:xfrm>
          <a:prstGeom prst="roundRect">
            <a:avLst>
              <a:gd name="adj" fmla="val 2049"/>
            </a:avLst>
          </a:prstGeom>
          <a:solidFill>
            <a:schemeClr val="accent2">
              <a:alpha val="100000"/>
            </a:schemeClr>
          </a:solidFill>
          <a:ln w="25432">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6096000" y="3660226"/>
            <a:ext cx="0" cy="2439937"/>
          </a:xfrm>
          <a:prstGeom prst="line">
            <a:avLst/>
          </a:prstGeom>
          <a:ln w="9525">
            <a:solidFill>
              <a:srgbClr val="FFFFFF">
                <a:alpha val="100000"/>
              </a:srgbClr>
            </a:solidFill>
            <a:prstDash val="solid"/>
            <a:headEnd type="none"/>
            <a:tailEnd type="none"/>
          </a:ln>
        </p:spPr>
      </p:cxnSp>
      <p:sp>
        <p:nvSpPr>
          <p:cNvPr id="5" name="AutoShape 5"/>
          <p:cNvSpPr/>
          <p:nvPr/>
        </p:nvSpPr>
        <p:spPr>
          <a:xfrm>
            <a:off x="1128883" y="3468001"/>
            <a:ext cx="4382762" cy="2756521"/>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rgbClr val="FFFFFF">
                    <a:alpha val="100000"/>
                  </a:srgbClr>
                </a:solidFill>
                <a:latin typeface="Microsoft Yahei"/>
                <a:ea typeface="Microsoft Yahei"/>
                <a:cs typeface="Microsoft Yahei"/>
              </a:rPr>
              <a:t>电报、电话、广播、电视的发明和普及。这些发明创造了人类电气通信时代，大大促进了工业革命的胜利。</a:t>
            </a:r>
            <a:endParaRPr lang="en-US" sz="1100"/>
          </a:p>
        </p:txBody>
      </p:sp>
      <p:sp>
        <p:nvSpPr>
          <p:cNvPr id="6" name="AutoShape 6"/>
          <p:cNvSpPr/>
          <p:nvPr/>
        </p:nvSpPr>
        <p:spPr>
          <a:xfrm>
            <a:off x="6851043" y="3468001"/>
            <a:ext cx="4382762" cy="2756521"/>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rgbClr val="FFFFFF">
                    <a:alpha val="100000"/>
                  </a:srgbClr>
                </a:solidFill>
                <a:latin typeface="Microsoft Yahei"/>
                <a:ea typeface="Microsoft Yahei"/>
                <a:cs typeface="Microsoft Yahei"/>
              </a:rPr>
              <a:t>计算机技术与现代通信技术的普及应用。这次以信息技术的数字化、网络化、多媒体化、智能化为主要特征的信息技术革命，正在以排山倒海之势，冲击着社会的各个层面，改变着人类的生产方式、生活方式和思维方式。</a:t>
            </a:r>
            <a:endParaRPr lang="en-US" sz="1100"/>
          </a:p>
        </p:txBody>
      </p:sp>
      <p:sp>
        <p:nvSpPr>
          <p:cNvPr id="7" name="AutoShape 7"/>
          <p:cNvSpPr/>
          <p:nvPr/>
        </p:nvSpPr>
        <p:spPr>
          <a:xfrm>
            <a:off x="1128883" y="2489009"/>
            <a:ext cx="4242156"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第四次信息技术革命</a:t>
            </a:r>
            <a:endParaRPr lang="en-US" sz="1100"/>
          </a:p>
        </p:txBody>
      </p:sp>
      <p:sp>
        <p:nvSpPr>
          <p:cNvPr id="8" name="AutoShape 8"/>
          <p:cNvSpPr/>
          <p:nvPr/>
        </p:nvSpPr>
        <p:spPr>
          <a:xfrm>
            <a:off x="6996316" y="2489009"/>
            <a:ext cx="4092216"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第五次信息技术革命</a:t>
            </a:r>
            <a:endParaRPr lang="en-US" sz="1100"/>
          </a:p>
        </p:txBody>
      </p:sp>
      <p:sp>
        <p:nvSpPr>
          <p:cNvPr id="9" name="Freeform 9"/>
          <p:cNvSpPr/>
          <p:nvPr/>
        </p:nvSpPr>
        <p:spPr>
          <a:xfrm>
            <a:off x="3032529" y="2003945"/>
            <a:ext cx="434864" cy="434864"/>
          </a:xfrm>
          <a:custGeom>
            <a:rect l="l" t="t" r="r" b="b"/>
            <a:pathLst>
              <a:path w="9753600" h="9753600">
                <a:moveTo>
                  <a:pt x="8367503" y="4412961"/>
                </a:moveTo>
                <a:cubicBezTo>
                  <a:pt x="8156175" y="3938286"/>
                  <a:pt x="7853813" y="3517798"/>
                  <a:pt x="7469088" y="3164500"/>
                </a:cubicBezTo>
                <a:lnTo>
                  <a:pt x="7153722" y="2875143"/>
                </a:lnTo>
                <a:cubicBezTo>
                  <a:pt x="7107121" y="2833961"/>
                  <a:pt x="7033428" y="2852385"/>
                  <a:pt x="7012836" y="2910906"/>
                </a:cubicBezTo>
                <a:lnTo>
                  <a:pt x="6871951" y="3315139"/>
                </a:lnTo>
                <a:cubicBezTo>
                  <a:pt x="6784169" y="3568732"/>
                  <a:pt x="6622692" y="3827745"/>
                  <a:pt x="6394025" y="4082422"/>
                </a:cubicBezTo>
                <a:cubicBezTo>
                  <a:pt x="6378853" y="4098678"/>
                  <a:pt x="6361513" y="4103013"/>
                  <a:pt x="6349592" y="4104097"/>
                </a:cubicBezTo>
                <a:cubicBezTo>
                  <a:pt x="6337671" y="4105181"/>
                  <a:pt x="6319247" y="4103013"/>
                  <a:pt x="6302991" y="4087841"/>
                </a:cubicBezTo>
                <a:cubicBezTo>
                  <a:pt x="6287819" y="4074836"/>
                  <a:pt x="6280233" y="4055329"/>
                  <a:pt x="6281317" y="4035822"/>
                </a:cubicBezTo>
                <a:cubicBezTo>
                  <a:pt x="6321415" y="3383415"/>
                  <a:pt x="6126343" y="2647563"/>
                  <a:pt x="5699351" y="1846682"/>
                </a:cubicBezTo>
                <a:cubicBezTo>
                  <a:pt x="5346059" y="1181271"/>
                  <a:pt x="4855121" y="662161"/>
                  <a:pt x="4241730" y="300194"/>
                </a:cubicBezTo>
                <a:lnTo>
                  <a:pt x="3794148" y="36847"/>
                </a:lnTo>
                <a:cubicBezTo>
                  <a:pt x="3735627" y="2167"/>
                  <a:pt x="3660849" y="47684"/>
                  <a:pt x="3664101" y="115959"/>
                </a:cubicBezTo>
                <a:lnTo>
                  <a:pt x="3687943" y="636151"/>
                </a:lnTo>
                <a:cubicBezTo>
                  <a:pt x="3704199" y="991615"/>
                  <a:pt x="3663017" y="1305898"/>
                  <a:pt x="3565481" y="1567078"/>
                </a:cubicBezTo>
                <a:cubicBezTo>
                  <a:pt x="3446270" y="1886778"/>
                  <a:pt x="3275041" y="2183722"/>
                  <a:pt x="3056126" y="2450320"/>
                </a:cubicBezTo>
                <a:cubicBezTo>
                  <a:pt x="2902236" y="2636723"/>
                  <a:pt x="2729922" y="2804701"/>
                  <a:pt x="2541353" y="2949922"/>
                </a:cubicBezTo>
                <a:cubicBezTo>
                  <a:pt x="2085102" y="3299967"/>
                  <a:pt x="1709046" y="3756220"/>
                  <a:pt x="1454369" y="4266658"/>
                </a:cubicBezTo>
                <a:cubicBezTo>
                  <a:pt x="1197521" y="4782512"/>
                  <a:pt x="1062057" y="5360146"/>
                  <a:pt x="1062057" y="5938857"/>
                </a:cubicBezTo>
                <a:cubicBezTo>
                  <a:pt x="1062057" y="6450379"/>
                  <a:pt x="1162843" y="6945649"/>
                  <a:pt x="1362250" y="7412736"/>
                </a:cubicBezTo>
                <a:cubicBezTo>
                  <a:pt x="1555154" y="7862486"/>
                  <a:pt x="1830423" y="8267802"/>
                  <a:pt x="2180469" y="8614601"/>
                </a:cubicBezTo>
                <a:cubicBezTo>
                  <a:pt x="2531598" y="8961395"/>
                  <a:pt x="2939082" y="9234496"/>
                  <a:pt x="3393163" y="9424149"/>
                </a:cubicBezTo>
                <a:cubicBezTo>
                  <a:pt x="3863511" y="9621393"/>
                  <a:pt x="4362031" y="9721120"/>
                  <a:pt x="4876800" y="9721120"/>
                </a:cubicBezTo>
                <a:cubicBezTo>
                  <a:pt x="5391569" y="9721120"/>
                  <a:pt x="5890089" y="9621416"/>
                  <a:pt x="6360433" y="9425261"/>
                </a:cubicBezTo>
                <a:cubicBezTo>
                  <a:pt x="6814517" y="9235608"/>
                  <a:pt x="7223085" y="8963591"/>
                  <a:pt x="7573127" y="8615712"/>
                </a:cubicBezTo>
                <a:cubicBezTo>
                  <a:pt x="7924257" y="8268917"/>
                  <a:pt x="8199526" y="7863601"/>
                  <a:pt x="8391346" y="7413848"/>
                </a:cubicBezTo>
                <a:cubicBezTo>
                  <a:pt x="8590753" y="6946759"/>
                  <a:pt x="8691540" y="6451489"/>
                  <a:pt x="8691540" y="5939968"/>
                </a:cubicBezTo>
                <a:cubicBezTo>
                  <a:pt x="8691540" y="5411106"/>
                  <a:pt x="8583166" y="4897419"/>
                  <a:pt x="8367503" y="441298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8832836" y="2019632"/>
            <a:ext cx="419176" cy="419176"/>
          </a:xfrm>
          <a:custGeom>
            <a:rect l="l" t="t" r="r" b="b"/>
            <a:pathLst>
              <a:path w="9753600" h="9753600">
                <a:moveTo>
                  <a:pt x="9713690" y="5376882"/>
                </a:moveTo>
                <a:lnTo>
                  <a:pt x="8390668" y="876176"/>
                </a:lnTo>
                <a:cubicBezTo>
                  <a:pt x="8308131" y="628565"/>
                  <a:pt x="8110284" y="462277"/>
                  <a:pt x="7845680" y="462277"/>
                </a:cubicBezTo>
                <a:cubicBezTo>
                  <a:pt x="7581075" y="462277"/>
                  <a:pt x="7366236" y="611572"/>
                  <a:pt x="7283699" y="859184"/>
                </a:cubicBezTo>
                <a:lnTo>
                  <a:pt x="6407348" y="3473672"/>
                </a:lnTo>
                <a:lnTo>
                  <a:pt x="3349866" y="3473672"/>
                </a:lnTo>
                <a:lnTo>
                  <a:pt x="2473509" y="860398"/>
                </a:lnTo>
                <a:cubicBezTo>
                  <a:pt x="2390972" y="612787"/>
                  <a:pt x="2176133" y="463491"/>
                  <a:pt x="1911528" y="463491"/>
                </a:cubicBezTo>
                <a:cubicBezTo>
                  <a:pt x="1646924" y="463491"/>
                  <a:pt x="1432085" y="628565"/>
                  <a:pt x="1366540" y="877391"/>
                </a:cubicBezTo>
                <a:lnTo>
                  <a:pt x="44737" y="5376882"/>
                </a:lnTo>
                <a:cubicBezTo>
                  <a:pt x="-5029" y="5541956"/>
                  <a:pt x="61730" y="5724023"/>
                  <a:pt x="194031" y="5823553"/>
                </a:cubicBezTo>
                <a:lnTo>
                  <a:pt x="4871949" y="9331382"/>
                </a:lnTo>
                <a:lnTo>
                  <a:pt x="9565641" y="5823553"/>
                </a:lnTo>
                <a:cubicBezTo>
                  <a:pt x="9696730" y="5725237"/>
                  <a:pt x="9763487" y="5543169"/>
                  <a:pt x="9713722" y="5376882"/>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信息技术发展历程回顾</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01267"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1412120"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864738"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3675592"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01267" y="1641445"/>
            <a:ext cx="1114425"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14" b="1">
                <a:solidFill>
                  <a:srgbClr val="FFFFFF">
                    <a:alpha val="100000"/>
                  </a:srgbClr>
                </a:solidFill>
                <a:latin typeface="Microsoft Yahei"/>
                <a:ea typeface="Microsoft Yahei"/>
                <a:cs typeface="Microsoft Yahei"/>
              </a:rPr>
              <a:t>01</a:t>
            </a:r>
          </a:p>
        </p:txBody>
      </p:sp>
      <p:sp>
        <p:nvSpPr>
          <p:cNvPr id="7" name="TextBox 7"/>
          <p:cNvSpPr txBox="1"/>
          <p:nvPr/>
        </p:nvSpPr>
        <p:spPr>
          <a:xfrm>
            <a:off x="2864738" y="1641445"/>
            <a:ext cx="1114425"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14" b="1">
                <a:solidFill>
                  <a:srgbClr val="FFFFFF">
                    <a:alpha val="100000"/>
                  </a:srgbClr>
                </a:solidFill>
                <a:latin typeface="Microsoft Yahei"/>
                <a:ea typeface="Microsoft Yahei"/>
                <a:cs typeface="Microsoft Yahei"/>
              </a:rPr>
              <a:t>02</a:t>
            </a:r>
          </a:p>
        </p:txBody>
      </p:sp>
      <p:sp>
        <p:nvSpPr>
          <p:cNvPr id="8" name="TextBox 8"/>
          <p:cNvSpPr txBox="1"/>
          <p:nvPr/>
        </p:nvSpPr>
        <p:spPr>
          <a:xfrm>
            <a:off x="454963"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信息技术在办公自动化中…</a:t>
            </a:r>
          </a:p>
        </p:txBody>
      </p:sp>
      <p:sp>
        <p:nvSpPr>
          <p:cNvPr id="9" name="TextBox 9"/>
          <p:cNvSpPr txBox="1"/>
          <p:nvPr/>
        </p:nvSpPr>
        <p:spPr>
          <a:xfrm>
            <a:off x="454963"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办公自动化是计算机的一项重要应用，办公自动化还没有统一的定义，凡是在传统的办公室中采用各种新技术、新机器、新设备从事办公业务，都属于办公自动化的领域。</a:t>
            </a:r>
          </a:p>
        </p:txBody>
      </p:sp>
      <p:sp>
        <p:nvSpPr>
          <p:cNvPr id="10" name="TextBox 10"/>
          <p:cNvSpPr txBox="1"/>
          <p:nvPr/>
        </p:nvSpPr>
        <p:spPr>
          <a:xfrm>
            <a:off x="2734570"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信息技术在辅助设计（C…</a:t>
            </a:r>
          </a:p>
        </p:txBody>
      </p:sp>
      <p:sp>
        <p:nvSpPr>
          <p:cNvPr id="11" name="TextBox 11"/>
          <p:cNvSpPr txBox="1"/>
          <p:nvPr/>
        </p:nvSpPr>
        <p:spPr>
          <a:xfrm>
            <a:off x="2734570"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CAD是用计算机帮助设计人员进行设计，CAM是用计算机进行生产设备的管理、控制和操作的过程。</a:t>
            </a:r>
          </a:p>
        </p:txBody>
      </p:sp>
      <p:sp>
        <p:nvSpPr>
          <p:cNvPr id="12" name="TextBox 12"/>
          <p:cNvSpPr txBox="1"/>
          <p:nvPr/>
        </p:nvSpPr>
        <p:spPr>
          <a:xfrm>
            <a:off x="5021895"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信息技术在过程控制中的…</a:t>
            </a:r>
          </a:p>
        </p:txBody>
      </p:sp>
      <p:sp>
        <p:nvSpPr>
          <p:cNvPr id="13" name="TextBox 13"/>
          <p:cNvSpPr txBox="1"/>
          <p:nvPr/>
        </p:nvSpPr>
        <p:spPr>
          <a:xfrm>
            <a:off x="5021895"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过程控制是利用计算机及时采集检测数据，按最优值迅速地对控制对象进行自动调节或自动控制。</a:t>
            </a:r>
          </a:p>
        </p:txBody>
      </p:sp>
      <p:sp>
        <p:nvSpPr>
          <p:cNvPr id="14" name="TextBox 14"/>
          <p:cNvSpPr txBox="1"/>
          <p:nvPr/>
        </p:nvSpPr>
        <p:spPr>
          <a:xfrm>
            <a:off x="7289688"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信息技术在教育和培训中…</a:t>
            </a:r>
          </a:p>
        </p:txBody>
      </p:sp>
      <p:sp>
        <p:nvSpPr>
          <p:cNvPr id="15" name="TextBox 15"/>
          <p:cNvSpPr txBox="1"/>
          <p:nvPr/>
        </p:nvSpPr>
        <p:spPr>
          <a:xfrm>
            <a:off x="7289688"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多媒体技术的应用，结合网络技术的发展，使远程教育和培训得以实现，现代教育进入了以计算机和网络技术为基础的新阶段。</a:t>
            </a:r>
          </a:p>
        </p:txBody>
      </p:sp>
      <p:sp>
        <p:nvSpPr>
          <p:cNvPr id="16" name="TextBox 16"/>
          <p:cNvSpPr txBox="1"/>
          <p:nvPr/>
        </p:nvSpPr>
        <p:spPr>
          <a:xfrm>
            <a:off x="9527896"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信息技术在娱乐和游戏中…</a:t>
            </a:r>
          </a:p>
        </p:txBody>
      </p:sp>
      <p:sp>
        <p:nvSpPr>
          <p:cNvPr id="17" name="TextBox 17"/>
          <p:cNvSpPr txBox="1"/>
          <p:nvPr/>
        </p:nvSpPr>
        <p:spPr>
          <a:xfrm>
            <a:off x="9527896"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多媒体系统提供了非常有利于形象思维和创造思维的环境。</a:t>
            </a:r>
          </a:p>
        </p:txBody>
      </p:sp>
      <p:sp>
        <p:nvSpPr>
          <p:cNvPr id="18" name="AutoShape 18"/>
          <p:cNvSpPr/>
          <p:nvPr/>
        </p:nvSpPr>
        <p:spPr>
          <a:xfrm>
            <a:off x="5193089"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6003942"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469028"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8279882"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710204"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10521058"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5193089" y="1641445"/>
            <a:ext cx="1114425"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03</a:t>
            </a:r>
          </a:p>
        </p:txBody>
      </p:sp>
      <p:sp>
        <p:nvSpPr>
          <p:cNvPr id="25" name="TextBox 25"/>
          <p:cNvSpPr txBox="1"/>
          <p:nvPr/>
        </p:nvSpPr>
        <p:spPr>
          <a:xfrm>
            <a:off x="7469028" y="1641445"/>
            <a:ext cx="1107608"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04</a:t>
            </a:r>
          </a:p>
        </p:txBody>
      </p:sp>
      <p:sp>
        <p:nvSpPr>
          <p:cNvPr id="26" name="TextBox 26"/>
          <p:cNvSpPr txBox="1"/>
          <p:nvPr/>
        </p:nvSpPr>
        <p:spPr>
          <a:xfrm>
            <a:off x="9710204" y="1641445"/>
            <a:ext cx="1049888"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14" b="1">
                <a:solidFill>
                  <a:srgbClr val="FFFFFF">
                    <a:alpha val="100000"/>
                  </a:srgbClr>
                </a:solidFill>
                <a:latin typeface="Microsoft Yahei"/>
                <a:ea typeface="Microsoft Yahei"/>
                <a:cs typeface="Microsoft Yahei"/>
              </a:rPr>
              <a:t>05</a:t>
            </a:r>
          </a:p>
        </p:txBody>
      </p:sp>
      <p:grpSp>
        <p:nvGrpSpPr>
          <p:cNvPr id="27" name="Group 27"/>
          <p:cNvGrpSpPr/>
          <p:nvPr/>
        </p:nvGrpSpPr>
        <p:grpSpPr>
          <a:xfrm>
            <a:off x="454963" y="93878"/>
            <a:ext cx="10641129" cy="914400"/>
            <a:chOff x="454963" y="93878"/>
            <a:chExt cx="10641129" cy="914400"/>
          </a:xfrm>
        </p:grpSpPr>
        <p:sp>
          <p:nvSpPr>
            <p:cNvPr id="28" name="AutoShape 2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当前信息技术应用领域</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02</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计算机硬件系统与组成原理</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1097052" y="1098977"/>
            <a:ext cx="1335306" cy="1335306"/>
            <a:chOff x="1097052" y="1098977"/>
            <a:chExt cx="1335306" cy="1335306"/>
          </a:xfrm>
        </p:grpSpPr>
        <p:sp>
          <p:nvSpPr>
            <p:cNvPr id="10" name="AutoShape 10"/>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133886" y="1135811"/>
            <a:ext cx="1261638" cy="1261638"/>
            <a:chOff x="1133886" y="1135811"/>
            <a:chExt cx="1261638" cy="1261638"/>
          </a:xfrm>
        </p:grpSpPr>
        <p:sp>
          <p:nvSpPr>
            <p:cNvPr id="12" name="Freeform 12"/>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1342916" y="1576096"/>
            <a:ext cx="843579" cy="577491"/>
            <a:chOff x="1342916" y="1576096"/>
            <a:chExt cx="843579" cy="577491"/>
          </a:xfrm>
        </p:grpSpPr>
        <p:sp>
          <p:nvSpPr>
            <p:cNvPr id="16" name="Freeform 16"/>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硬件系统组成</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计算机硬件系统由中央处理器（CPU）、存储器、输入输出设备等组成。</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硬件功能</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硬件系统是实现计算机各种功能的基础，包括数据处理、存储、传输等。</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硬件与软件的关系</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硬件是计算机系统的物质基础，软件则在硬件上运行，二者相互依存。</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计算机硬件系统概述</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710961" y="2341885"/>
            <a:ext cx="2777010" cy="508827"/>
          </a:xfrm>
          <a:prstGeom prst="parallelogram">
            <a:avLst>
              <a:gd name="adj" fmla="val 173829"/>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10962" y="3323311"/>
            <a:ext cx="2777011" cy="508365"/>
          </a:xfrm>
          <a:prstGeom prst="parallelogram">
            <a:avLst>
              <a:gd name="adj" fmla="val 175043"/>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710962" y="4305090"/>
            <a:ext cx="2777011" cy="512001"/>
          </a:xfrm>
          <a:prstGeom prst="parallelogram">
            <a:avLst>
              <a:gd name="adj" fmla="val 173641"/>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flipH="1">
            <a:off x="4504183" y="1872458"/>
            <a:ext cx="2983790" cy="469888"/>
          </a:xfrm>
          <a:custGeom>
            <a:rect l="l" t="t" r="r" b="b"/>
            <a:pathLst>
              <a:path w="3663132" h="576871">
                <a:moveTo>
                  <a:pt x="3374697" y="0"/>
                </a:moveTo>
                <a:lnTo>
                  <a:pt x="584833" y="0"/>
                </a:lnTo>
                <a:lnTo>
                  <a:pt x="0" y="576871"/>
                </a:lnTo>
                <a:lnTo>
                  <a:pt x="3374697" y="576871"/>
                </a:lnTo>
                <a:lnTo>
                  <a:pt x="3663132" y="28843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4710962" y="2854349"/>
            <a:ext cx="2777011" cy="468963"/>
          </a:xfrm>
          <a:custGeom>
            <a:rect l="l" t="t" r="r" b="b"/>
            <a:pathLst>
              <a:path w="3409274" h="575735">
                <a:moveTo>
                  <a:pt x="0" y="0"/>
                </a:moveTo>
                <a:lnTo>
                  <a:pt x="2825593" y="0"/>
                </a:lnTo>
                <a:lnTo>
                  <a:pt x="3409274" y="575735"/>
                </a:lnTo>
                <a:lnTo>
                  <a:pt x="583682" y="5757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4710962" y="3835313"/>
            <a:ext cx="2777011" cy="468963"/>
          </a:xfrm>
          <a:custGeom>
            <a:rect l="l" t="t" r="r" b="b"/>
            <a:pathLst>
              <a:path w="3409274" h="575735">
                <a:moveTo>
                  <a:pt x="0" y="0"/>
                </a:moveTo>
                <a:lnTo>
                  <a:pt x="2825593" y="0"/>
                </a:lnTo>
                <a:lnTo>
                  <a:pt x="3409274" y="575735"/>
                </a:lnTo>
                <a:lnTo>
                  <a:pt x="583682" y="57573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4710962" y="4816276"/>
            <a:ext cx="2777011" cy="468963"/>
          </a:xfrm>
          <a:custGeom>
            <a:rect l="l" t="t" r="r" b="b"/>
            <a:pathLst>
              <a:path w="3409274" h="575735">
                <a:moveTo>
                  <a:pt x="0" y="0"/>
                </a:moveTo>
                <a:lnTo>
                  <a:pt x="2825593" y="0"/>
                </a:lnTo>
                <a:lnTo>
                  <a:pt x="3409274" y="575735"/>
                </a:lnTo>
                <a:lnTo>
                  <a:pt x="583682" y="5757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411224" y="4511544"/>
            <a:ext cx="2926080" cy="158496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CPU从存储器中读取指令，解码后执行相应的操作，然后将结果写回存储器。</a:t>
            </a:r>
            <a:endParaRPr lang="en-US" sz="1100"/>
          </a:p>
        </p:txBody>
      </p:sp>
      <p:sp>
        <p:nvSpPr>
          <p:cNvPr id="10" name="AutoShape 10"/>
          <p:cNvSpPr/>
          <p:nvPr/>
        </p:nvSpPr>
        <p:spPr>
          <a:xfrm>
            <a:off x="1411224" y="2644137"/>
            <a:ext cx="2926080" cy="158496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执行算术运算和逻辑运算的部件，包括加法器、乘法器等。</a:t>
            </a:r>
            <a:endParaRPr lang="en-US" sz="1100"/>
          </a:p>
        </p:txBody>
      </p:sp>
      <p:sp>
        <p:nvSpPr>
          <p:cNvPr id="11" name="AutoShape 11"/>
          <p:cNvSpPr/>
          <p:nvPr/>
        </p:nvSpPr>
        <p:spPr>
          <a:xfrm>
            <a:off x="7965938" y="1476145"/>
            <a:ext cx="2926080" cy="158496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CPU主要由运算器、控制器和寄存器组等构成。</a:t>
            </a:r>
            <a:endParaRPr lang="en-US" sz="1100"/>
          </a:p>
        </p:txBody>
      </p:sp>
      <p:sp>
        <p:nvSpPr>
          <p:cNvPr id="12" name="AutoShape 12"/>
          <p:cNvSpPr/>
          <p:nvPr/>
        </p:nvSpPr>
        <p:spPr>
          <a:xfrm>
            <a:off x="8078669" y="3640986"/>
            <a:ext cx="2926080" cy="158496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控制计算机各部件协调工作的部件，包括指令寄存器、程序计数器等。</a:t>
            </a:r>
            <a:endParaRPr lang="en-US" sz="1100"/>
          </a:p>
        </p:txBody>
      </p:sp>
      <p:sp>
        <p:nvSpPr>
          <p:cNvPr id="13" name="AutoShape 13"/>
          <p:cNvSpPr/>
          <p:nvPr/>
        </p:nvSpPr>
        <p:spPr>
          <a:xfrm>
            <a:off x="5078274" y="2850712"/>
            <a:ext cx="2048256" cy="438912"/>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运算器</a:t>
            </a:r>
            <a:endParaRPr lang="en-US" sz="1100"/>
          </a:p>
        </p:txBody>
      </p:sp>
      <p:sp>
        <p:nvSpPr>
          <p:cNvPr id="14" name="AutoShape 14"/>
          <p:cNvSpPr/>
          <p:nvPr/>
        </p:nvSpPr>
        <p:spPr>
          <a:xfrm>
            <a:off x="4799914" y="1872460"/>
            <a:ext cx="2253828" cy="438912"/>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CPU结构</a:t>
            </a:r>
            <a:endParaRPr lang="en-US" sz="1100"/>
          </a:p>
        </p:txBody>
      </p:sp>
      <p:sp>
        <p:nvSpPr>
          <p:cNvPr id="15" name="AutoShape 15"/>
          <p:cNvSpPr/>
          <p:nvPr/>
        </p:nvSpPr>
        <p:spPr>
          <a:xfrm>
            <a:off x="5070960" y="3831676"/>
            <a:ext cx="2050081"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控制器</a:t>
            </a:r>
            <a:endParaRPr lang="en-US" sz="1100"/>
          </a:p>
        </p:txBody>
      </p:sp>
      <p:sp>
        <p:nvSpPr>
          <p:cNvPr id="16" name="AutoShape 16"/>
          <p:cNvSpPr/>
          <p:nvPr/>
        </p:nvSpPr>
        <p:spPr>
          <a:xfrm>
            <a:off x="5070960" y="4817092"/>
            <a:ext cx="2050081"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工作原理</a:t>
            </a:r>
            <a:endParaRPr lang="en-US" sz="1100"/>
          </a:p>
        </p:txBody>
      </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CPU结构与工作原理</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内存储器</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包括随机存取存储器（RAM）和只读存储器（ROM），用于暂时存储数据和程序。</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外存储器</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包括硬盘、光盘、U盘等，用于永久存储数据和程序。</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读写原理</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内存储器通过总线与CPU连接，实现数据的快速读写；外存储器则通过接口电路与主机连接，实现数据的长期保存和读取。</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存储设备及其读写原理</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rot="16200000">
            <a:off x="2007200" y="2256367"/>
            <a:ext cx="2931584" cy="2931584"/>
          </a:xfrm>
          <a:custGeom>
            <a:rect l="l" t="t" r="r" b="b"/>
            <a:pathLst>
              <a:path w="21600" h="21600">
                <a:moveTo>
                  <a:pt x="2950" y="15226"/>
                </a:moveTo>
                <a:cubicBezTo>
                  <a:pt x="2188" y="13875"/>
                  <a:pt x="1788" y="12351"/>
                  <a:pt x="1788" y="10800"/>
                </a:cubicBezTo>
                <a:cubicBezTo>
                  <a:pt x="1788" y="5822"/>
                  <a:pt x="5822" y="1788"/>
                  <a:pt x="10800" y="1788"/>
                </a:cubicBezTo>
                <a:cubicBezTo>
                  <a:pt x="15777" y="1788"/>
                  <a:pt x="19812" y="5822"/>
                  <a:pt x="19812" y="10800"/>
                </a:cubicBezTo>
                <a:cubicBezTo>
                  <a:pt x="19811" y="12351"/>
                  <a:pt x="19411" y="13875"/>
                  <a:pt x="18649" y="15226"/>
                </a:cubicBezTo>
                <a:lnTo>
                  <a:pt x="20207" y="16105"/>
                </a:lnTo>
                <a:cubicBezTo>
                  <a:pt x="21120" y="14486"/>
                  <a:pt x="21600" y="12658"/>
                  <a:pt x="21600" y="10800"/>
                </a:cubicBezTo>
                <a:cubicBezTo>
                  <a:pt x="21600" y="4835"/>
                  <a:pt x="16764" y="0"/>
                  <a:pt x="10800" y="0"/>
                </a:cubicBezTo>
                <a:cubicBezTo>
                  <a:pt x="4835" y="0"/>
                  <a:pt x="0" y="4835"/>
                  <a:pt x="0" y="10800"/>
                </a:cubicBezTo>
                <a:cubicBezTo>
                  <a:pt x="-1" y="12658"/>
                  <a:pt x="479" y="14486"/>
                  <a:pt x="1392" y="16105"/>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rot="16426183">
            <a:off x="2243210" y="2494492"/>
            <a:ext cx="2432049" cy="2434167"/>
          </a:xfrm>
          <a:custGeom>
            <a:rect l="l" t="t" r="r" b="b"/>
            <a:pathLst>
              <a:path w="21600" h="21600">
                <a:moveTo>
                  <a:pt x="2643" y="7715"/>
                </a:moveTo>
                <a:cubicBezTo>
                  <a:pt x="3926" y="4323"/>
                  <a:pt x="7173" y="2080"/>
                  <a:pt x="10799" y="2080"/>
                </a:cubicBezTo>
                <a:cubicBezTo>
                  <a:pt x="14426" y="2080"/>
                  <a:pt x="17673" y="4323"/>
                  <a:pt x="18956" y="7715"/>
                </a:cubicBezTo>
                <a:lnTo>
                  <a:pt x="20901" y="6979"/>
                </a:lnTo>
                <a:cubicBezTo>
                  <a:pt x="19313" y="2779"/>
                  <a:pt x="15290" y="-1"/>
                  <a:pt x="10800" y="-1"/>
                </a:cubicBezTo>
                <a:cubicBezTo>
                  <a:pt x="6309" y="-1"/>
                  <a:pt x="2286" y="2779"/>
                  <a:pt x="698" y="6979"/>
                </a:cubicBez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5400000">
            <a:off x="1752143" y="2015067"/>
            <a:ext cx="3414183" cy="3414184"/>
          </a:xfrm>
          <a:custGeom>
            <a:rect l="l" t="t" r="r" b="b"/>
            <a:pathLst>
              <a:path w="21600" h="21600">
                <a:moveTo>
                  <a:pt x="6106" y="18536"/>
                </a:moveTo>
                <a:cubicBezTo>
                  <a:pt x="3402" y="16896"/>
                  <a:pt x="1751" y="13962"/>
                  <a:pt x="1751" y="10800"/>
                </a:cubicBezTo>
                <a:cubicBezTo>
                  <a:pt x="1751" y="5802"/>
                  <a:pt x="5802" y="1751"/>
                  <a:pt x="10800" y="1751"/>
                </a:cubicBezTo>
                <a:cubicBezTo>
                  <a:pt x="15797" y="1751"/>
                  <a:pt x="19849" y="5802"/>
                  <a:pt x="19849" y="10800"/>
                </a:cubicBezTo>
                <a:cubicBezTo>
                  <a:pt x="19848" y="13962"/>
                  <a:pt x="18197" y="16896"/>
                  <a:pt x="15493" y="18536"/>
                </a:cubicBezTo>
                <a:lnTo>
                  <a:pt x="16401" y="20033"/>
                </a:lnTo>
                <a:cubicBezTo>
                  <a:pt x="19628" y="18075"/>
                  <a:pt x="21600" y="14574"/>
                  <a:pt x="21600" y="10800"/>
                </a:cubicBezTo>
                <a:cubicBezTo>
                  <a:pt x="21600" y="4835"/>
                  <a:pt x="16764" y="0"/>
                  <a:pt x="10800" y="0"/>
                </a:cubicBezTo>
                <a:cubicBezTo>
                  <a:pt x="4835" y="0"/>
                  <a:pt x="0" y="4835"/>
                  <a:pt x="0" y="10800"/>
                </a:cubicBezTo>
                <a:cubicBezTo>
                  <a:pt x="-1" y="14574"/>
                  <a:pt x="1971" y="18075"/>
                  <a:pt x="5198" y="20033"/>
                </a:cubicBezTo>
                <a:lnTo>
                  <a:pt x="6106" y="18536"/>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510528" y="1542295"/>
            <a:ext cx="480060" cy="382734"/>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511480" y="3223760"/>
            <a:ext cx="478346" cy="399410"/>
            <a:chOff x="6511480" y="3223760"/>
            <a:chExt cx="478346" cy="399410"/>
          </a:xfrm>
        </p:grpSpPr>
        <p:sp>
          <p:nvSpPr>
            <p:cNvPr id="7" name="AutoShape 7"/>
            <p:cNvSpPr/>
            <p:nvPr/>
          </p:nvSpPr>
          <p:spPr>
            <a:xfrm>
              <a:off x="6511480" y="3223760"/>
              <a:ext cx="478346" cy="39941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511480" y="4805669"/>
            <a:ext cx="478346" cy="413650"/>
            <a:chOff x="6511480" y="4805669"/>
            <a:chExt cx="478346" cy="413650"/>
          </a:xfrm>
        </p:grpSpPr>
        <p:sp>
          <p:nvSpPr>
            <p:cNvPr id="9" name="AutoShape 9"/>
            <p:cNvSpPr/>
            <p:nvPr/>
          </p:nvSpPr>
          <p:spPr>
            <a:xfrm>
              <a:off x="6511480" y="4805669"/>
              <a:ext cx="478346" cy="413650"/>
            </a:xfrm>
            <a:prstGeom prst="rect">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0" name="Freeform 10"/>
          <p:cNvSpPr/>
          <p:nvPr/>
        </p:nvSpPr>
        <p:spPr>
          <a:xfrm>
            <a:off x="2802998" y="2871591"/>
            <a:ext cx="1701137" cy="1701137"/>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输入输出设备简介</a:t>
              </a:r>
            </a:p>
          </p:txBody>
        </p:sp>
      </p:grpSp>
      <p:grpSp>
        <p:nvGrpSpPr>
          <p:cNvPr id="33" name="Group 33"/>
          <p:cNvGrpSpPr/>
          <p:nvPr/>
        </p:nvGrpSpPr>
        <p:grpSpPr>
          <a:xfrm>
            <a:off x="6384512" y="2015068"/>
            <a:ext cx="5082159" cy="1071601"/>
            <a:chOff x="6384512" y="2015068"/>
            <a:chExt cx="5082159" cy="1071601"/>
          </a:xfrm>
        </p:grpSpPr>
        <p:sp>
          <p:nvSpPr>
            <p:cNvPr id="34" name="TextBox 34"/>
            <p:cNvSpPr txBox="1"/>
            <p:nvPr/>
          </p:nvSpPr>
          <p:spPr>
            <a:xfrm>
              <a:off x="6384512" y="2015068"/>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将外部信息转换为计算机能识别的二进制代码的设备，如键盘、鼠标、扫描仪等。</a:t>
              </a:r>
            </a:p>
          </p:txBody>
        </p:sp>
      </p:grpSp>
      <p:grpSp>
        <p:nvGrpSpPr>
          <p:cNvPr id="35" name="Group 35"/>
          <p:cNvGrpSpPr/>
          <p:nvPr/>
        </p:nvGrpSpPr>
        <p:grpSpPr>
          <a:xfrm>
            <a:off x="7116604" y="3155950"/>
            <a:ext cx="4476083" cy="490334"/>
            <a:chOff x="7116604" y="3155950"/>
            <a:chExt cx="4476083" cy="490334"/>
          </a:xfrm>
        </p:grpSpPr>
        <p:sp>
          <p:nvSpPr>
            <p:cNvPr id="36" name="TextBox 36"/>
            <p:cNvSpPr txBox="1"/>
            <p:nvPr/>
          </p:nvSpPr>
          <p:spPr>
            <a:xfrm>
              <a:off x="7116604" y="3155950"/>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输出设备</a:t>
              </a:r>
            </a:p>
          </p:txBody>
        </p:sp>
      </p:grpSp>
      <p:grpSp>
        <p:nvGrpSpPr>
          <p:cNvPr id="37" name="Group 37"/>
          <p:cNvGrpSpPr/>
          <p:nvPr/>
        </p:nvGrpSpPr>
        <p:grpSpPr>
          <a:xfrm>
            <a:off x="6510528" y="3652633"/>
            <a:ext cx="5082159" cy="1071601"/>
            <a:chOff x="6510528" y="3652633"/>
            <a:chExt cx="5082159" cy="1071601"/>
          </a:xfrm>
        </p:grpSpPr>
        <p:sp>
          <p:nvSpPr>
            <p:cNvPr id="38" name="TextBox 38"/>
            <p:cNvSpPr txBox="1"/>
            <p:nvPr/>
          </p:nvSpPr>
          <p:spPr>
            <a:xfrm>
              <a:off x="6510528" y="3652633"/>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将计算机处理后的结果转换为人们能识别的信息的设备，如显示器、打印机、音响等。</a:t>
              </a:r>
            </a:p>
          </p:txBody>
        </p:sp>
      </p:grpSp>
      <p:grpSp>
        <p:nvGrpSpPr>
          <p:cNvPr id="39" name="Group 39"/>
          <p:cNvGrpSpPr/>
          <p:nvPr/>
        </p:nvGrpSpPr>
        <p:grpSpPr>
          <a:xfrm>
            <a:off x="7116604" y="4743284"/>
            <a:ext cx="4476083" cy="490334"/>
            <a:chOff x="7116604" y="4743284"/>
            <a:chExt cx="4476083" cy="490334"/>
          </a:xfrm>
        </p:grpSpPr>
        <p:sp>
          <p:nvSpPr>
            <p:cNvPr id="40" name="TextBox 40"/>
            <p:cNvSpPr txBox="1"/>
            <p:nvPr/>
          </p:nvSpPr>
          <p:spPr>
            <a:xfrm>
              <a:off x="7116604" y="4743284"/>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工作原理</a:t>
              </a:r>
            </a:p>
          </p:txBody>
        </p:sp>
      </p:grpSp>
      <p:grpSp>
        <p:nvGrpSpPr>
          <p:cNvPr id="41" name="Group 41"/>
          <p:cNvGrpSpPr/>
          <p:nvPr/>
        </p:nvGrpSpPr>
        <p:grpSpPr>
          <a:xfrm>
            <a:off x="6510528" y="5239966"/>
            <a:ext cx="5082159" cy="1071601"/>
            <a:chOff x="6510528" y="5239966"/>
            <a:chExt cx="5082159" cy="1071601"/>
          </a:xfrm>
        </p:grpSpPr>
        <p:sp>
          <p:nvSpPr>
            <p:cNvPr id="42" name="TextBox 42"/>
            <p:cNvSpPr txBox="1"/>
            <p:nvPr/>
          </p:nvSpPr>
          <p:spPr>
            <a:xfrm>
              <a:off x="6510528" y="5239966"/>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输入设备通过接口电路将信号转换为数字信号，然后送入计算机进行处理；输出设备则将计算机输出的数字信号转换为模拟信号或相应的文字、图像等信息。</a:t>
              </a:r>
            </a:p>
          </p:txBody>
        </p:sp>
      </p:grpSp>
      <p:grpSp>
        <p:nvGrpSpPr>
          <p:cNvPr id="43" name="Group 43"/>
          <p:cNvGrpSpPr/>
          <p:nvPr/>
        </p:nvGrpSpPr>
        <p:grpSpPr>
          <a:xfrm>
            <a:off x="7116604" y="1472796"/>
            <a:ext cx="4476083" cy="490334"/>
            <a:chOff x="7116604" y="1472796"/>
            <a:chExt cx="4476083" cy="490334"/>
          </a:xfrm>
        </p:grpSpPr>
        <p:sp>
          <p:nvSpPr>
            <p:cNvPr id="44" name="TextBox 44"/>
            <p:cNvSpPr txBox="1"/>
            <p:nvPr/>
          </p:nvSpPr>
          <p:spPr>
            <a:xfrm>
              <a:off x="7116604" y="1472796"/>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输入设备</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03</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计算机软件系统与编程语言</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1097052" y="1098977"/>
            <a:ext cx="1335306" cy="1335306"/>
            <a:chOff x="1097052" y="1098977"/>
            <a:chExt cx="1335306" cy="1335306"/>
          </a:xfrm>
        </p:grpSpPr>
        <p:sp>
          <p:nvSpPr>
            <p:cNvPr id="10" name="AutoShape 10"/>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133886" y="1135811"/>
            <a:ext cx="1261638" cy="1261638"/>
            <a:chOff x="1133886" y="1135811"/>
            <a:chExt cx="1261638" cy="1261638"/>
          </a:xfrm>
        </p:grpSpPr>
        <p:sp>
          <p:nvSpPr>
            <p:cNvPr id="12" name="Freeform 12"/>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1342916" y="1576096"/>
            <a:ext cx="843579" cy="577491"/>
            <a:chOff x="1342916" y="1576096"/>
            <a:chExt cx="843579" cy="577491"/>
          </a:xfrm>
        </p:grpSpPr>
        <p:sp>
          <p:nvSpPr>
            <p:cNvPr id="16" name="Freeform 16"/>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软件定义</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软件是一系列按照特定顺序组织的计算机数据和指令的集合，是计算机的无形部分。</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软件分类</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根据功能的不同，软件可分为系统软件和应用软件两大类。</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软件工程</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软件工程是研究和应用如何以系统性的、规范化的、可定量的过程化方法去开发和维护软件，以及如何把经过时间考验而证明正确的管理技术和当前能够得到的最好的技术方法结合起来。</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计算机软件系统概述</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操作系统是一组主管并控制计算机操作、运用和运行硬件、软件资源和提供公共服务来组织用户交互的相互关联的系统软件程序。根据运行的环境，操作系统可以分为桌面操作系统，手机操作系统，服务器操作系统，嵌入式操作系统等。</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操作系统功能</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根据所运行的环境和提供的服务不同，操作系统可分为批处理操作系统、分时操作系统、实时操作系统、网络操作系统、分布式操作系统等。</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操作系统分类</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操作系统功能及分类</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000" r="1600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从最初的机器语言到汇编语言，再到高级语言，编程语言经历了从低级到高级的发展历程。高级语言又可分为面向过程的语言和面向对象的语言。</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编程语言发展历程</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各类编程语言有其独特的特点和适用场景。例如，C语言简洁高效，适用于系统级编程；Java语言跨平台且面向对象，适用于大型软件开发；Python语言简洁易读且拥有丰富的库支持，适用于数据分析、人工智能等领域。</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编程语言特点</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编程语言发展历程及特点</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https://d.book118.com/058003124114006032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103</Paragraphs>
  <Slides>17</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17</vt:i4>
      </vt:variant>
    </vt:vector>
  </HeadingPairs>
  <TitlesOfParts>
    <vt:vector baseType="lpstr" size="22">
      <vt:lpstr>Arial</vt:lpstr>
      <vt:lpstr>Calibri</vt:lpstr>
      <vt:lpstr>Microsoft Yahei</vt:lpstr>
      <vt:lpstr>黑体</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2024-09-10T09:13:32.125</cp:lastPrinted>
  <dcterms:created xsi:type="dcterms:W3CDTF">2024-09-10T01:13:32Z</dcterms:created>
  <dcterms:modified xsi:type="dcterms:W3CDTF">2024-09-10T01:13:34Z</dcterms:modified>
</cp:coreProperties>
</file>