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19E6D3B-D57B-4C10-A2AD-AC7776B4B9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0500286-4B09-4CA2-92B1-628BA3E3E1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636B991-8555-49EB-BF3B-611A36B8B2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B9FB06A-068B-4D99-BDA4-B54AF2128E9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E2E8586-8176-4BD9-8DDC-6A7D3C13330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B9A51A4-B05D-416B-8909-62A69E545EB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8F20DA6-2A66-49FF-AA0B-CB0E8C6D1BB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E662DF5-E184-4401-9D58-8A4BA3050CF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D3BF555-5F98-41C8-A651-CF242FEFD31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59ABF5A-E366-41B9-BD3E-CE2454506E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81FAF17-C630-47CE-AE78-2B83308DE7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5800401602300603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13443552" y="5298017"/>
            <a:ext cx="309880" cy="46037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3" name="Connector 3"/>
          <p:cNvCxnSpPr/>
          <p:nvPr/>
        </p:nvCxnSpPr>
        <p:spPr>
          <a:xfrm>
            <a:off x="1311557" y="3754267"/>
            <a:ext cx="9379662" cy="0"/>
          </a:xfrm>
          <a:prstGeom prst="line">
            <a:avLst/>
          </a:prstGeom>
          <a:ln w="28575">
            <a:solidFill>
              <a:srgbClr val="FFFFFF">
                <a:alpha val="100000"/>
              </a:srgbClr>
            </a:solidFill>
            <a:prstDash val="solid"/>
            <a:headEnd type="none"/>
            <a:tailEnd type="none"/>
          </a:ln>
        </p:spPr>
      </p:cxnSp>
      <p:sp>
        <p:nvSpPr>
          <p:cNvPr id="4" name="AutoShape 4"/>
          <p:cNvSpPr/>
          <p:nvPr/>
        </p:nvSpPr>
        <p:spPr>
          <a:xfrm>
            <a:off x="1311557" y="1950146"/>
            <a:ext cx="9400476" cy="1714909"/>
          </a:xfrm>
          <a:prstGeom prst="rect">
            <a:avLst/>
          </a:prstGeom>
          <a:solidFill>
            <a:srgbClr val="FFFFFF">
              <a:alpha val="19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1311557" y="2075454"/>
            <a:ext cx="9400476" cy="146429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950" b="1">
                <a:solidFill>
                  <a:srgbClr val="FFFDFD">
                    <a:alpha val="100000"/>
                  </a:srgbClr>
                </a:solidFill>
                <a:latin typeface="Microsoft Yahei"/>
                <a:ea typeface="Microsoft Yahei"/>
                <a:cs typeface="Microsoft Yahei"/>
              </a:rPr>
              <a:t>MMT注意事项</a:t>
            </a:r>
          </a:p>
        </p:txBody>
      </p:sp>
      <p:cxnSp>
        <p:nvCxnSpPr>
          <p:cNvPr id="6" name="Connector 6"/>
          <p:cNvCxnSpPr/>
          <p:nvPr/>
        </p:nvCxnSpPr>
        <p:spPr>
          <a:xfrm>
            <a:off x="1311557" y="1848443"/>
            <a:ext cx="9379662" cy="0"/>
          </a:xfrm>
          <a:prstGeom prst="line">
            <a:avLst/>
          </a:prstGeom>
          <a:ln w="28575">
            <a:solidFill>
              <a:srgbClr val="FFFFFF">
                <a:alpha val="100000"/>
              </a:srgbClr>
            </a:solidFill>
            <a:prstDash val="solid"/>
            <a:headEnd type="none"/>
            <a:tailEnd type="none"/>
          </a:ln>
        </p:spPr>
      </p:cxnSp>
      <p:sp>
        <p:nvSpPr>
          <p:cNvPr id="7" name="TextBox 7"/>
          <p:cNvSpPr txBox="1"/>
          <p:nvPr/>
        </p:nvSpPr>
        <p:spPr>
          <a:xfrm>
            <a:off x="3399708" y="4301515"/>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1500">
                <a:solidFill>
                  <a:srgbClr val="FFFFFF">
                    <a:alpha val="100000"/>
                  </a:srgbClr>
                </a:solidFill>
                <a:latin typeface="Microsoft Yahei"/>
                <a:ea typeface="Microsoft Yahei"/>
                <a:cs typeface="Microsoft Yahei"/>
              </a:rPr>
              <a:t>汇报人：AA</a:t>
            </a:r>
          </a:p>
        </p:txBody>
      </p:sp>
      <p:sp>
        <p:nvSpPr>
          <p:cNvPr id="8" name="TextBox 8"/>
          <p:cNvSpPr txBox="1"/>
          <p:nvPr/>
        </p:nvSpPr>
        <p:spPr>
          <a:xfrm>
            <a:off x="6155002" y="4301515"/>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1500">
                <a:solidFill>
                  <a:srgbClr val="FFFFFF">
                    <a:alpha val="100000"/>
                  </a:srgbClr>
                </a:solidFill>
                <a:latin typeface="Microsoft Yahei"/>
                <a:ea typeface="Microsoft Yahei"/>
                <a:cs typeface="Microsoft Yahei"/>
              </a:rPr>
              <a:t>2024-01-29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33375" y="3484033"/>
            <a:ext cx="3881973" cy="1001619"/>
          </a:xfrm>
          <a:prstGeom prst="rect">
            <a:avLst/>
          </a:prstGeom>
          <a:noFill/>
        </p:spPr>
        <p:txBody>
          <a:bodyPr vert="horz" wrap="non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800" b="1">
                <a:solidFill>
                  <a:srgbClr val="FFFFFF">
                    <a:alpha val="100000"/>
                  </a:srgbClr>
                </a:solidFill>
                <a:latin typeface="Microsoft Yahei"/>
                <a:ea typeface="Microsoft Yahei"/>
                <a:cs typeface="Microsoft Yahei"/>
              </a:rPr>
              <a:t>Contents</a:t>
            </a:r>
            <a:endParaRPr lang="en-US" sz="1100"/>
          </a:p>
        </p:txBody>
      </p:sp>
      <p:sp>
        <p:nvSpPr>
          <p:cNvPr id="4" name="AutoShape 4"/>
          <p:cNvSpPr/>
          <p:nvPr/>
        </p:nvSpPr>
        <p:spPr>
          <a:xfrm>
            <a:off x="1258959" y="2520951"/>
            <a:ext cx="2065299" cy="993775"/>
          </a:xfrm>
          <a:prstGeom prst="rect">
            <a:avLst/>
          </a:prstGeom>
          <a:solidFill>
            <a:srgbClr val="FFFFFF">
              <a:alpha val="18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623781" y="2516293"/>
            <a:ext cx="3335655" cy="1005840"/>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rgbClr val="FFFFFF">
                    <a:alpha val="100000"/>
                  </a:srgbClr>
                </a:solidFill>
                <a:latin typeface="微软雅黑"/>
                <a:ea typeface="微软雅黑"/>
                <a:cs typeface="微软雅黑"/>
              </a:rPr>
              <a:t>目录</a:t>
            </a:r>
          </a:p>
        </p:txBody>
      </p:sp>
      <p:sp>
        <p:nvSpPr>
          <p:cNvPr id="6" name="TextBox 6"/>
          <p:cNvSpPr txBox="1"/>
          <p:nvPr/>
        </p:nvSpPr>
        <p:spPr>
          <a:xfrm>
            <a:off x="4671623" y="1175236"/>
            <a:ext cx="6516705"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MMT基本概念及原理</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MMT操作前准备</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MMT操作过程注意事项</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MMT后处理及随访建议</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常见问题解答与故障排除</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总结回顾与展望未来发展趋势</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alpha val="100000"/>
                  </a:srgbClr>
                </a:solidFill>
                <a:latin typeface="Microsoft Yahei"/>
                <a:ea typeface="Microsoft Yahei"/>
                <a:cs typeface="Microsoft Yahei"/>
              </a:rPr>
              <a:t>MMT基本概念及原理</a:t>
            </a:r>
          </a:p>
        </p:txBody>
      </p:sp>
      <p:sp>
        <p:nvSpPr>
          <p:cNvPr id="4" name="TextBox 4"/>
          <p:cNvSpPr txBox="1"/>
          <p:nvPr/>
        </p:nvSpPr>
        <p:spPr>
          <a:xfrm>
            <a:off x="1290034" y="2474335"/>
            <a:ext cx="3067716" cy="1714909"/>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9600" b="1">
                <a:solidFill>
                  <a:srgbClr val="FFFFFF">
                    <a:alpha val="100000"/>
                  </a:srgbClr>
                </a:solidFill>
                <a:latin typeface="Microsoft Yahei"/>
                <a:ea typeface="Microsoft Yahei"/>
                <a:cs typeface="Microsoft Yahei"/>
              </a:rPr>
              <a:t>01</a:t>
            </a:r>
          </a:p>
        </p:txBody>
      </p:sp>
      <p:cxnSp>
        <p:nvCxnSpPr>
          <p:cNvPr id="5" name="Connector 5"/>
          <p:cNvCxnSpPr/>
          <p:nvPr/>
        </p:nvCxnSpPr>
        <p:spPr>
          <a:xfrm>
            <a:off x="1310956" y="2387805"/>
            <a:ext cx="9520123" cy="0"/>
          </a:xfrm>
          <a:prstGeom prst="line">
            <a:avLst/>
          </a:prstGeom>
          <a:ln w="19050">
            <a:solidFill>
              <a:srgbClr val="FFFFFF">
                <a:alpha val="100000"/>
              </a:srgbClr>
            </a:solidFill>
            <a:prstDash val="solid"/>
            <a:headEnd type="none"/>
            <a:tailEnd type="none"/>
          </a:ln>
        </p:spPr>
      </p:cxnSp>
      <p:cxnSp>
        <p:nvCxnSpPr>
          <p:cNvPr id="6" name="Connector 6"/>
          <p:cNvCxnSpPr/>
          <p:nvPr/>
        </p:nvCxnSpPr>
        <p:spPr>
          <a:xfrm>
            <a:off x="1310956" y="4280471"/>
            <a:ext cx="9520123" cy="0"/>
          </a:xfrm>
          <a:prstGeom prst="line">
            <a:avLst/>
          </a:prstGeom>
          <a:ln w="19050">
            <a:solidFill>
              <a:srgbClr val="FFFFFF">
                <a:alpha val="100000"/>
              </a:srgbClr>
            </a:solidFill>
            <a:prstDash val="solid"/>
            <a:headEnd type="none"/>
            <a:tailEnd type="none"/>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MMT（Modern Monetary Theory，现代货币理论）是一种宏观经济理论，主张国家通过财政政策来刺激经济增长，同时认为在特定条件下，国家可以无限制地发行货币而不会引发通货膨胀。</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作用</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MMT强调了财政政策在促进经济增长、实现充分就业以及维护社会稳定等方面的重要作用。该理论为政府实施积极的财政政策提供了理论支持。</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10534" r="1053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MMT定义及作用</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TextBox 11"/>
          <p:cNvSpPr txBox="1"/>
          <p:nvPr/>
        </p:nvSpPr>
        <p:spPr>
          <a:xfrm>
            <a:off x="2272111" y="133234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货币发行机制</a:t>
            </a:r>
          </a:p>
        </p:txBody>
      </p:sp>
      <p:sp>
        <p:nvSpPr>
          <p:cNvPr id="12" name="TextBox 12"/>
          <p:cNvSpPr txBox="1"/>
          <p:nvPr/>
        </p:nvSpPr>
        <p:spPr>
          <a:xfrm>
            <a:off x="2260628" y="2068171"/>
            <a:ext cx="8972550" cy="763780"/>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MMT认为，在浮动汇率制度下，国家可以无限制地发行货币，因为货币的价值取决于其购买力，而购买力又与国家的经济实力和信用状况密切相关。</a:t>
            </a:r>
          </a:p>
        </p:txBody>
      </p:sp>
      <p:sp>
        <p:nvSpPr>
          <p:cNvPr id="13" name="TextBox 13"/>
          <p:cNvSpPr txBox="1"/>
          <p:nvPr/>
        </p:nvSpPr>
        <p:spPr>
          <a:xfrm>
            <a:off x="2292537" y="311240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财政政策与货币政策协同</a:t>
            </a:r>
          </a:p>
        </p:txBody>
      </p:sp>
      <p:sp>
        <p:nvSpPr>
          <p:cNvPr id="14" name="TextBox 14"/>
          <p:cNvSpPr txBox="1"/>
          <p:nvPr/>
        </p:nvSpPr>
        <p:spPr>
          <a:xfrm>
            <a:off x="2260628" y="3840062"/>
            <a:ext cx="8972550" cy="763538"/>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MMT主张财政政策与货币政策应协同工作。在经济增长乏力时，政府可以通过增加财政支出和减少税收来刺激总需求，同时央行可以通过降低利率和提供流动性支持来配合财政政策的实施。</a:t>
            </a:r>
          </a:p>
        </p:txBody>
      </p:sp>
      <p:sp>
        <p:nvSpPr>
          <p:cNvPr id="15" name="TextBox 15"/>
          <p:cNvSpPr txBox="1"/>
          <p:nvPr/>
        </p:nvSpPr>
        <p:spPr>
          <a:xfrm>
            <a:off x="2329113" y="4825747"/>
            <a:ext cx="8766979" cy="644550"/>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功能性财政政策</a:t>
            </a:r>
          </a:p>
        </p:txBody>
      </p:sp>
      <p:sp>
        <p:nvSpPr>
          <p:cNvPr id="16" name="TextBox 16"/>
          <p:cNvSpPr txBox="1"/>
          <p:nvPr/>
        </p:nvSpPr>
        <p:spPr>
          <a:xfrm>
            <a:off x="2260628" y="5562499"/>
            <a:ext cx="8972550" cy="764985"/>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MMT强调财政政策的功能性，即政府应根据经济社会的需要来制定相应的财政政策，以实现特定的经济和社会目标。</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MMT工作原理</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4833" r="4833"/>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MMT适用于那些拥有独立货币主权、采用浮动汇率制度且央行能够实施独立货币政策的国家。</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适用范围</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虽然MMT认为国家可以无限制地发行货币，但这并不意味着可以随意挥霍。在实践中，政府需要关注债务的可持续性、通胀水平以及国际收支状况等因素。此外，MMT的实施还需要相应的制度保障和政治支持。</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限制条件</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适用范围与限制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alpha val="100000"/>
                  </a:srgbClr>
                </a:solidFill>
                <a:latin typeface="Microsoft Yahei"/>
                <a:ea typeface="Microsoft Yahei"/>
                <a:cs typeface="Microsoft Yahei"/>
              </a:rPr>
              <a:t>MMT操作前准备</a:t>
            </a:r>
          </a:p>
        </p:txBody>
      </p:sp>
      <p:sp>
        <p:nvSpPr>
          <p:cNvPr id="4" name="TextBox 4"/>
          <p:cNvSpPr txBox="1"/>
          <p:nvPr/>
        </p:nvSpPr>
        <p:spPr>
          <a:xfrm>
            <a:off x="1290034" y="2474335"/>
            <a:ext cx="3067716" cy="1714909"/>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9600" b="1">
                <a:solidFill>
                  <a:srgbClr val="FFFFFF">
                    <a:alpha val="100000"/>
                  </a:srgbClr>
                </a:solidFill>
                <a:latin typeface="Microsoft Yahei"/>
                <a:ea typeface="Microsoft Yahei"/>
                <a:cs typeface="Microsoft Yahei"/>
              </a:rPr>
              <a:t>02</a:t>
            </a:r>
          </a:p>
        </p:txBody>
      </p:sp>
      <p:cxnSp>
        <p:nvCxnSpPr>
          <p:cNvPr id="5" name="Connector 5"/>
          <p:cNvCxnSpPr/>
          <p:nvPr/>
        </p:nvCxnSpPr>
        <p:spPr>
          <a:xfrm>
            <a:off x="1310956" y="2387805"/>
            <a:ext cx="9520123" cy="0"/>
          </a:xfrm>
          <a:prstGeom prst="line">
            <a:avLst/>
          </a:prstGeom>
          <a:ln w="19050">
            <a:solidFill>
              <a:srgbClr val="FFFFFF">
                <a:alpha val="100000"/>
              </a:srgbClr>
            </a:solidFill>
            <a:prstDash val="solid"/>
            <a:headEnd type="none"/>
            <a:tailEnd type="none"/>
          </a:ln>
        </p:spPr>
      </p:cxnSp>
      <p:cxnSp>
        <p:nvCxnSpPr>
          <p:cNvPr id="6" name="Connector 6"/>
          <p:cNvCxnSpPr/>
          <p:nvPr/>
        </p:nvCxnSpPr>
        <p:spPr>
          <a:xfrm>
            <a:off x="1310956" y="4280471"/>
            <a:ext cx="9520123" cy="0"/>
          </a:xfrm>
          <a:prstGeom prst="line">
            <a:avLst/>
          </a:prstGeom>
          <a:ln w="19050">
            <a:solidFill>
              <a:srgbClr val="FFFFFF">
                <a:alpha val="100000"/>
              </a:srgbClr>
            </a:solidFill>
            <a:prstDash val="solid"/>
            <a:headEnd type="none"/>
            <a:tailEnd type="none"/>
          </a:ln>
        </p:spPr>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16625" r="16625"/>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rcRect l="16667" r="16667"/>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检查MMT设备是否完好无损，包括显示屏、按键、连接线等。</a:t>
            </a:r>
          </a:p>
        </p:txBody>
      </p:sp>
      <p:pic>
        <p:nvPicPr>
          <p:cNvPr id="5" name="Picture 5"/>
          <p:cNvPicPr>
            <a:picLocks noChangeAspect="1"/>
          </p:cNvPicPr>
          <p:nvPr/>
        </p:nvPicPr>
        <p:blipFill>
          <a:blip r:embed="rId4"/>
          <a:srcRect t="7000" b="7000"/>
          <a:stretch>
            <a:fillRect/>
          </a:stretch>
        </p:blipFill>
        <p:spPr>
          <a:xfrm>
            <a:off x="8413043"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确保设备已正确连接电源，并开启设备进行自检。</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根据治疗需求，调试设备的参数和模式，确保设备处于最佳工作状态。</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设备检查与调试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患者评估与沟通</a:t>
              </a:r>
            </a:p>
          </p:txBody>
        </p:sp>
      </p:grpSp>
      <p:sp>
        <p:nvSpPr>
          <p:cNvPr id="28" name="AutoShape 28"/>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TextBox 29"/>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sp>
        <p:nvSpPr>
          <p:cNvPr id="30" name="TextBox 30"/>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对患者进行全面的身体评估，包括病史、过敏史、身体状况等。</a:t>
            </a:r>
          </a:p>
        </p:txBody>
      </p:sp>
      <p:sp>
        <p:nvSpPr>
          <p:cNvPr id="31" name="AutoShape 31"/>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TextBox 32"/>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sp>
        <p:nvSpPr>
          <p:cNvPr id="33" name="TextBox 33"/>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与患者进行充分沟通，了解其治疗需求和期望，以及可能的担忧和疑虑。</a:t>
            </a:r>
          </a:p>
        </p:txBody>
      </p:sp>
      <p:sp>
        <p:nvSpPr>
          <p:cNvPr id="34" name="AutoShape 34"/>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TextBox 35"/>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根据患者情况，制定相应的治疗方案和计划，并向患者详细解释治疗过程和注意事项。</a:t>
            </a:r>
          </a:p>
        </p:txBody>
      </p:sp>
      <p:sp>
        <p:nvSpPr>
          <p:cNvPr id="36" name="TextBox 36"/>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1127474" y="2630710"/>
            <a:ext cx="2226278" cy="22262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3" name="Connector 3"/>
          <p:cNvCxnSpPr/>
          <p:nvPr/>
        </p:nvCxnSpPr>
        <p:spPr>
          <a:xfrm>
            <a:off x="3728313" y="2422931"/>
            <a:ext cx="1246133" cy="0"/>
          </a:xfrm>
          <a:prstGeom prst="line">
            <a:avLst/>
          </a:prstGeom>
          <a:ln w="12700">
            <a:solidFill>
              <a:schemeClr val="accent1"/>
            </a:solidFill>
            <a:prstDash val="dash"/>
            <a:headEnd type="none"/>
            <a:tailEnd type="oval"/>
          </a:ln>
        </p:spPr>
        <p:style>
          <a:lnRef idx="0">
            <a:schemeClr val="accent1"/>
          </a:lnRef>
          <a:fillRef idx="1">
            <a:schemeClr val="accent1"/>
          </a:fillRef>
          <a:effectRef idx="0">
            <a:schemeClr val="accent1"/>
          </a:effectRef>
          <a:fontRef idx="minor">
            <a:schemeClr val="lt1"/>
          </a:fontRef>
        </p:style>
      </p:cxnSp>
      <p:cxnSp>
        <p:nvCxnSpPr>
          <p:cNvPr id="4" name="Connector 4"/>
          <p:cNvCxnSpPr/>
          <p:nvPr/>
        </p:nvCxnSpPr>
        <p:spPr>
          <a:xfrm>
            <a:off x="4309187" y="3726659"/>
            <a:ext cx="665253" cy="0"/>
          </a:xfrm>
          <a:prstGeom prst="line">
            <a:avLst/>
          </a:prstGeom>
          <a:ln w="12700">
            <a:solidFill>
              <a:schemeClr val="accent4"/>
            </a:solidFill>
            <a:prstDash val="dash"/>
            <a:headEnd type="none"/>
            <a:tailEnd type="oval"/>
          </a:ln>
        </p:spPr>
        <p:style>
          <a:lnRef idx="0">
            <a:schemeClr val="accent4"/>
          </a:lnRef>
          <a:fillRef idx="1">
            <a:schemeClr val="accent4"/>
          </a:fillRef>
          <a:effectRef idx="0">
            <a:schemeClr val="accent4"/>
          </a:effectRef>
          <a:fontRef idx="minor">
            <a:schemeClr val="lt1"/>
          </a:fontRef>
        </p:style>
      </p:cxnSp>
      <p:cxnSp>
        <p:nvCxnSpPr>
          <p:cNvPr id="5" name="Connector 5"/>
          <p:cNvCxnSpPr/>
          <p:nvPr/>
        </p:nvCxnSpPr>
        <p:spPr>
          <a:xfrm>
            <a:off x="3728313" y="5030388"/>
            <a:ext cx="1246133" cy="0"/>
          </a:xfrm>
          <a:prstGeom prst="line">
            <a:avLst/>
          </a:prstGeom>
          <a:ln w="12700">
            <a:solidFill>
              <a:schemeClr val="accent1"/>
            </a:solidFill>
            <a:prstDash val="dash"/>
            <a:headEnd type="none"/>
            <a:tailEnd type="oval"/>
          </a:ln>
        </p:spPr>
        <p:style>
          <a:lnRef idx="0">
            <a:schemeClr val="accent1"/>
          </a:lnRef>
          <a:fillRef idx="1">
            <a:schemeClr val="accent1"/>
          </a:fillRef>
          <a:effectRef idx="0">
            <a:schemeClr val="accent1"/>
          </a:effectRef>
          <a:fontRef idx="minor">
            <a:schemeClr val="lt1"/>
          </a:fontRef>
        </p:style>
      </p:cxnSp>
      <p:sp>
        <p:nvSpPr>
          <p:cNvPr id="6" name="AutoShape 6"/>
          <p:cNvSpPr/>
          <p:nvPr/>
        </p:nvSpPr>
        <p:spPr>
          <a:xfrm>
            <a:off x="3098006" y="4715256"/>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7" name="Group 7"/>
          <p:cNvGrpSpPr/>
          <p:nvPr/>
        </p:nvGrpSpPr>
        <p:grpSpPr>
          <a:xfrm>
            <a:off x="3242405" y="4895659"/>
            <a:ext cx="352711" cy="269463"/>
            <a:chOff x="3242405" y="4895659"/>
            <a:chExt cx="352711" cy="269463"/>
          </a:xfrm>
        </p:grpSpPr>
        <p:sp>
          <p:nvSpPr>
            <p:cNvPr id="8" name="Freeform 8"/>
            <p:cNvSpPr/>
            <p:nvPr/>
          </p:nvSpPr>
          <p:spPr>
            <a:xfrm>
              <a:off x="3242405" y="4895659"/>
              <a:ext cx="283845" cy="220980"/>
            </a:xfrm>
            <a:custGeom>
              <a:rect l="l" t="t" r="r" b="b"/>
              <a:pathLst>
                <a:path w="141" h="110">
                  <a:moveTo>
                    <a:pt x="92" y="95"/>
                  </a:moveTo>
                  <a:cubicBezTo>
                    <a:pt x="105" y="92"/>
                    <a:pt x="117" y="87"/>
                    <a:pt x="126" y="77"/>
                  </a:cubicBezTo>
                  <a:cubicBezTo>
                    <a:pt x="137" y="66"/>
                    <a:pt x="141" y="53"/>
                    <a:pt x="136" y="38"/>
                  </a:cubicBezTo>
                  <a:cubicBezTo>
                    <a:pt x="132" y="25"/>
                    <a:pt x="123" y="17"/>
                    <a:pt x="111" y="10"/>
                  </a:cubicBezTo>
                  <a:cubicBezTo>
                    <a:pt x="100" y="4"/>
                    <a:pt x="87" y="1"/>
                    <a:pt x="75" y="1"/>
                  </a:cubicBezTo>
                  <a:cubicBezTo>
                    <a:pt x="54" y="0"/>
                    <a:pt x="35" y="5"/>
                    <a:pt x="20" y="19"/>
                  </a:cubicBezTo>
                  <a:cubicBezTo>
                    <a:pt x="1" y="35"/>
                    <a:pt x="0" y="59"/>
                    <a:pt x="17" y="77"/>
                  </a:cubicBezTo>
                  <a:cubicBezTo>
                    <a:pt x="20" y="81"/>
                    <a:pt x="25" y="84"/>
                    <a:pt x="30" y="88"/>
                  </a:cubicBezTo>
                  <a:cubicBezTo>
                    <a:pt x="30" y="88"/>
                    <a:pt x="30" y="88"/>
                    <a:pt x="29" y="88"/>
                  </a:cubicBezTo>
                  <a:cubicBezTo>
                    <a:pt x="27" y="94"/>
                    <a:pt x="23" y="99"/>
                    <a:pt x="19" y="103"/>
                  </a:cubicBezTo>
                  <a:cubicBezTo>
                    <a:pt x="17" y="105"/>
                    <a:pt x="16" y="106"/>
                    <a:pt x="17" y="108"/>
                  </a:cubicBezTo>
                  <a:cubicBezTo>
                    <a:pt x="18" y="110"/>
                    <a:pt x="20" y="110"/>
                    <a:pt x="22" y="110"/>
                  </a:cubicBezTo>
                  <a:cubicBezTo>
                    <a:pt x="33" y="108"/>
                    <a:pt x="43" y="104"/>
                    <a:pt x="53" y="98"/>
                  </a:cubicBezTo>
                  <a:cubicBezTo>
                    <a:pt x="54" y="97"/>
                    <a:pt x="56" y="96"/>
                    <a:pt x="58" y="97"/>
                  </a:cubicBezTo>
                  <a:cubicBezTo>
                    <a:pt x="69" y="98"/>
                    <a:pt x="81" y="98"/>
                    <a:pt x="92" y="95"/>
                  </a:cubicBezTo>
                  <a:close/>
                  <a:moveTo>
                    <a:pt x="55" y="84"/>
                  </a:moveTo>
                  <a:cubicBezTo>
                    <a:pt x="53" y="84"/>
                    <a:pt x="51" y="84"/>
                    <a:pt x="50" y="85"/>
                  </a:cubicBezTo>
                  <a:cubicBezTo>
                    <a:pt x="47" y="87"/>
                    <a:pt x="45" y="88"/>
                    <a:pt x="43" y="90"/>
                  </a:cubicBezTo>
                  <a:cubicBezTo>
                    <a:pt x="43" y="89"/>
                    <a:pt x="42" y="89"/>
                    <a:pt x="42" y="89"/>
                  </a:cubicBezTo>
                  <a:cubicBezTo>
                    <a:pt x="43" y="87"/>
                    <a:pt x="44" y="85"/>
                    <a:pt x="45" y="82"/>
                  </a:cubicBezTo>
                  <a:cubicBezTo>
                    <a:pt x="42" y="80"/>
                    <a:pt x="40" y="79"/>
                    <a:pt x="37" y="77"/>
                  </a:cubicBezTo>
                  <a:cubicBezTo>
                    <a:pt x="31" y="74"/>
                    <a:pt x="26" y="70"/>
                    <a:pt x="22" y="64"/>
                  </a:cubicBezTo>
                  <a:cubicBezTo>
                    <a:pt x="14" y="53"/>
                    <a:pt x="16" y="40"/>
                    <a:pt x="25" y="30"/>
                  </a:cubicBezTo>
                  <a:cubicBezTo>
                    <a:pt x="35" y="20"/>
                    <a:pt x="48" y="15"/>
                    <a:pt x="62" y="14"/>
                  </a:cubicBezTo>
                  <a:cubicBezTo>
                    <a:pt x="76" y="12"/>
                    <a:pt x="90" y="14"/>
                    <a:pt x="103" y="20"/>
                  </a:cubicBezTo>
                  <a:cubicBezTo>
                    <a:pt x="112" y="24"/>
                    <a:pt x="119" y="30"/>
                    <a:pt x="123" y="38"/>
                  </a:cubicBezTo>
                  <a:cubicBezTo>
                    <a:pt x="128" y="47"/>
                    <a:pt x="127" y="56"/>
                    <a:pt x="121" y="64"/>
                  </a:cubicBezTo>
                  <a:cubicBezTo>
                    <a:pt x="113" y="75"/>
                    <a:pt x="102" y="81"/>
                    <a:pt x="89" y="84"/>
                  </a:cubicBezTo>
                  <a:cubicBezTo>
                    <a:pt x="78" y="86"/>
                    <a:pt x="66" y="86"/>
                    <a:pt x="55" y="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Freeform 9"/>
            <p:cNvSpPr/>
            <p:nvPr/>
          </p:nvSpPr>
          <p:spPr>
            <a:xfrm>
              <a:off x="3371564" y="4966240"/>
              <a:ext cx="223552" cy="198882"/>
            </a:xfrm>
            <a:custGeom>
              <a:rect l="l" t="t" r="r" b="b"/>
              <a:pathLst>
                <a:path w="110" h="99">
                  <a:moveTo>
                    <a:pt x="94" y="90"/>
                  </a:moveTo>
                  <a:cubicBezTo>
                    <a:pt x="91" y="86"/>
                    <a:pt x="87" y="82"/>
                    <a:pt x="85" y="77"/>
                  </a:cubicBezTo>
                  <a:cubicBezTo>
                    <a:pt x="100" y="68"/>
                    <a:pt x="111" y="56"/>
                    <a:pt x="110" y="38"/>
                  </a:cubicBezTo>
                  <a:cubicBezTo>
                    <a:pt x="110" y="20"/>
                    <a:pt x="99" y="9"/>
                    <a:pt x="84" y="0"/>
                  </a:cubicBezTo>
                  <a:cubicBezTo>
                    <a:pt x="85" y="1"/>
                    <a:pt x="85" y="2"/>
                    <a:pt x="85" y="3"/>
                  </a:cubicBezTo>
                  <a:cubicBezTo>
                    <a:pt x="86" y="9"/>
                    <a:pt x="87" y="15"/>
                    <a:pt x="86" y="21"/>
                  </a:cubicBezTo>
                  <a:cubicBezTo>
                    <a:pt x="84" y="35"/>
                    <a:pt x="77" y="46"/>
                    <a:pt x="66" y="55"/>
                  </a:cubicBezTo>
                  <a:cubicBezTo>
                    <a:pt x="54" y="66"/>
                    <a:pt x="39" y="71"/>
                    <a:pt x="23" y="74"/>
                  </a:cubicBezTo>
                  <a:cubicBezTo>
                    <a:pt x="16" y="75"/>
                    <a:pt x="8" y="75"/>
                    <a:pt x="0" y="75"/>
                  </a:cubicBezTo>
                  <a:cubicBezTo>
                    <a:pt x="3" y="77"/>
                    <a:pt x="7" y="79"/>
                    <a:pt x="10" y="81"/>
                  </a:cubicBezTo>
                  <a:cubicBezTo>
                    <a:pt x="26" y="87"/>
                    <a:pt x="42" y="88"/>
                    <a:pt x="58" y="86"/>
                  </a:cubicBezTo>
                  <a:cubicBezTo>
                    <a:pt x="60" y="86"/>
                    <a:pt x="61" y="86"/>
                    <a:pt x="62" y="87"/>
                  </a:cubicBezTo>
                  <a:cubicBezTo>
                    <a:pt x="72" y="93"/>
                    <a:pt x="82" y="97"/>
                    <a:pt x="94" y="99"/>
                  </a:cubicBezTo>
                  <a:cubicBezTo>
                    <a:pt x="95" y="99"/>
                    <a:pt x="97" y="98"/>
                    <a:pt x="98" y="97"/>
                  </a:cubicBezTo>
                  <a:cubicBezTo>
                    <a:pt x="98" y="97"/>
                    <a:pt x="98" y="95"/>
                    <a:pt x="97" y="93"/>
                  </a:cubicBezTo>
                  <a:cubicBezTo>
                    <a:pt x="97" y="92"/>
                    <a:pt x="95" y="91"/>
                    <a:pt x="94" y="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0" name="Group 10"/>
          <p:cNvGrpSpPr/>
          <p:nvPr/>
        </p:nvGrpSpPr>
        <p:grpSpPr>
          <a:xfrm>
            <a:off x="3098006" y="2107787"/>
            <a:ext cx="630365" cy="630269"/>
            <a:chOff x="3098006" y="2107787"/>
            <a:chExt cx="630365" cy="630269"/>
          </a:xfrm>
        </p:grpSpPr>
        <p:sp>
          <p:nvSpPr>
            <p:cNvPr id="11" name="AutoShape 11"/>
            <p:cNvSpPr/>
            <p:nvPr/>
          </p:nvSpPr>
          <p:spPr>
            <a:xfrm>
              <a:off x="3098006" y="2107787"/>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Freeform 12"/>
            <p:cNvSpPr/>
            <p:nvPr/>
          </p:nvSpPr>
          <p:spPr>
            <a:xfrm>
              <a:off x="3310033" y="2255329"/>
              <a:ext cx="234601" cy="304229"/>
            </a:xfrm>
            <a:custGeom>
              <a:rect l="l" t="t" r="r" b="b"/>
              <a:pathLst>
                <a:path w="438150" h="568325">
                  <a:moveTo>
                    <a:pt x="344255" y="320246"/>
                  </a:moveTo>
                  <a:cubicBezTo>
                    <a:pt x="393080" y="312737"/>
                    <a:pt x="434394" y="346528"/>
                    <a:pt x="438150" y="399092"/>
                  </a:cubicBezTo>
                  <a:cubicBezTo>
                    <a:pt x="438150" y="399092"/>
                    <a:pt x="438150" y="402847"/>
                    <a:pt x="438150" y="406601"/>
                  </a:cubicBezTo>
                  <a:cubicBezTo>
                    <a:pt x="438150" y="451656"/>
                    <a:pt x="438150" y="496711"/>
                    <a:pt x="438150" y="545520"/>
                  </a:cubicBezTo>
                  <a:cubicBezTo>
                    <a:pt x="438150" y="545520"/>
                    <a:pt x="438150" y="545520"/>
                    <a:pt x="438150" y="549275"/>
                  </a:cubicBezTo>
                  <a:cubicBezTo>
                    <a:pt x="438150" y="549275"/>
                    <a:pt x="438150" y="549275"/>
                    <a:pt x="284162" y="549275"/>
                  </a:cubicBezTo>
                  <a:cubicBezTo>
                    <a:pt x="284162" y="549275"/>
                    <a:pt x="284162" y="545520"/>
                    <a:pt x="284162" y="545520"/>
                  </a:cubicBezTo>
                  <a:cubicBezTo>
                    <a:pt x="284162" y="496711"/>
                    <a:pt x="284162" y="451656"/>
                    <a:pt x="284162" y="402847"/>
                  </a:cubicBezTo>
                  <a:cubicBezTo>
                    <a:pt x="284162" y="361546"/>
                    <a:pt x="310453" y="327755"/>
                    <a:pt x="344255" y="320246"/>
                  </a:cubicBezTo>
                  <a:close/>
                  <a:moveTo>
                    <a:pt x="352879" y="200025"/>
                  </a:moveTo>
                  <a:cubicBezTo>
                    <a:pt x="352879" y="200025"/>
                    <a:pt x="352879" y="200025"/>
                    <a:pt x="356621" y="200025"/>
                  </a:cubicBezTo>
                  <a:cubicBezTo>
                    <a:pt x="356621" y="200025"/>
                    <a:pt x="356621" y="200025"/>
                    <a:pt x="367847" y="200025"/>
                  </a:cubicBezTo>
                  <a:cubicBezTo>
                    <a:pt x="371589" y="200025"/>
                    <a:pt x="375330" y="203767"/>
                    <a:pt x="379072" y="203767"/>
                  </a:cubicBezTo>
                  <a:cubicBezTo>
                    <a:pt x="401524" y="211251"/>
                    <a:pt x="412750" y="237445"/>
                    <a:pt x="409008" y="263638"/>
                  </a:cubicBezTo>
                  <a:cubicBezTo>
                    <a:pt x="405266" y="286090"/>
                    <a:pt x="386556" y="304800"/>
                    <a:pt x="360363" y="304800"/>
                  </a:cubicBezTo>
                  <a:cubicBezTo>
                    <a:pt x="337911" y="304800"/>
                    <a:pt x="319201" y="286090"/>
                    <a:pt x="311717" y="263638"/>
                  </a:cubicBezTo>
                  <a:cubicBezTo>
                    <a:pt x="307975" y="233703"/>
                    <a:pt x="326685" y="207509"/>
                    <a:pt x="352879" y="200025"/>
                  </a:cubicBezTo>
                  <a:close/>
                  <a:moveTo>
                    <a:pt x="100853" y="196018"/>
                  </a:moveTo>
                  <a:cubicBezTo>
                    <a:pt x="175559" y="180975"/>
                    <a:pt x="246529" y="241146"/>
                    <a:pt x="254000" y="320120"/>
                  </a:cubicBezTo>
                  <a:cubicBezTo>
                    <a:pt x="254000" y="323881"/>
                    <a:pt x="254000" y="327642"/>
                    <a:pt x="254000" y="331402"/>
                  </a:cubicBezTo>
                  <a:cubicBezTo>
                    <a:pt x="254000" y="406616"/>
                    <a:pt x="254000" y="481829"/>
                    <a:pt x="254000" y="557043"/>
                  </a:cubicBezTo>
                  <a:cubicBezTo>
                    <a:pt x="254000" y="557043"/>
                    <a:pt x="254000" y="557043"/>
                    <a:pt x="254000" y="568325"/>
                  </a:cubicBezTo>
                  <a:cubicBezTo>
                    <a:pt x="254000" y="568325"/>
                    <a:pt x="254000" y="568325"/>
                    <a:pt x="0" y="568325"/>
                  </a:cubicBezTo>
                  <a:cubicBezTo>
                    <a:pt x="0" y="564564"/>
                    <a:pt x="0" y="564564"/>
                    <a:pt x="0" y="560804"/>
                  </a:cubicBezTo>
                  <a:cubicBezTo>
                    <a:pt x="0" y="485590"/>
                    <a:pt x="0" y="406616"/>
                    <a:pt x="0" y="327642"/>
                  </a:cubicBezTo>
                  <a:cubicBezTo>
                    <a:pt x="0" y="263710"/>
                    <a:pt x="44823" y="211060"/>
                    <a:pt x="100853" y="196018"/>
                  </a:cubicBezTo>
                  <a:close/>
                  <a:moveTo>
                    <a:pt x="112091" y="0"/>
                  </a:moveTo>
                  <a:cubicBezTo>
                    <a:pt x="115818" y="0"/>
                    <a:pt x="115818" y="0"/>
                    <a:pt x="115818" y="0"/>
                  </a:cubicBezTo>
                  <a:cubicBezTo>
                    <a:pt x="115818" y="0"/>
                    <a:pt x="115818" y="0"/>
                    <a:pt x="138181" y="0"/>
                  </a:cubicBezTo>
                  <a:cubicBezTo>
                    <a:pt x="141909" y="0"/>
                    <a:pt x="149363" y="3762"/>
                    <a:pt x="153090" y="3762"/>
                  </a:cubicBezTo>
                  <a:cubicBezTo>
                    <a:pt x="190362" y="18808"/>
                    <a:pt x="212725" y="60187"/>
                    <a:pt x="205271" y="101566"/>
                  </a:cubicBezTo>
                  <a:cubicBezTo>
                    <a:pt x="197816" y="139183"/>
                    <a:pt x="164272" y="169276"/>
                    <a:pt x="127000" y="169276"/>
                  </a:cubicBezTo>
                  <a:cubicBezTo>
                    <a:pt x="89728" y="173038"/>
                    <a:pt x="56184" y="142944"/>
                    <a:pt x="48729" y="101566"/>
                  </a:cubicBezTo>
                  <a:cubicBezTo>
                    <a:pt x="41275" y="52664"/>
                    <a:pt x="71092" y="7523"/>
                    <a:pt x="11209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13" name="AutoShape 13"/>
          <p:cNvSpPr/>
          <p:nvPr/>
        </p:nvSpPr>
        <p:spPr>
          <a:xfrm>
            <a:off x="3678841" y="3411474"/>
            <a:ext cx="630365" cy="630269"/>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14" name="Group 14"/>
          <p:cNvGrpSpPr/>
          <p:nvPr/>
        </p:nvGrpSpPr>
        <p:grpSpPr>
          <a:xfrm>
            <a:off x="3842099" y="3569779"/>
            <a:ext cx="313754" cy="313849"/>
            <a:chOff x="3842099" y="3569779"/>
            <a:chExt cx="313754" cy="313849"/>
          </a:xfrm>
        </p:grpSpPr>
        <p:sp>
          <p:nvSpPr>
            <p:cNvPr id="15" name="Freeform 15"/>
            <p:cNvSpPr/>
            <p:nvPr/>
          </p:nvSpPr>
          <p:spPr>
            <a:xfrm>
              <a:off x="3842099" y="3598926"/>
              <a:ext cx="284702" cy="284702"/>
            </a:xfrm>
            <a:custGeom>
              <a:rect l="l" t="t" r="r" b="b"/>
              <a:pathLst>
                <a:path w="184" h="184">
                  <a:moveTo>
                    <a:pt x="92" y="184"/>
                  </a:moveTo>
                  <a:cubicBezTo>
                    <a:pt x="143" y="184"/>
                    <a:pt x="184" y="143"/>
                    <a:pt x="184" y="92"/>
                  </a:cubicBezTo>
                  <a:cubicBezTo>
                    <a:pt x="184" y="76"/>
                    <a:pt x="180" y="62"/>
                    <a:pt x="173" y="49"/>
                  </a:cubicBezTo>
                  <a:cubicBezTo>
                    <a:pt x="172" y="49"/>
                    <a:pt x="172" y="49"/>
                    <a:pt x="171" y="49"/>
                  </a:cubicBezTo>
                  <a:cubicBezTo>
                    <a:pt x="170" y="49"/>
                    <a:pt x="170" y="49"/>
                    <a:pt x="170" y="49"/>
                  </a:cubicBezTo>
                  <a:cubicBezTo>
                    <a:pt x="158" y="48"/>
                    <a:pt x="158" y="48"/>
                    <a:pt x="158" y="48"/>
                  </a:cubicBezTo>
                  <a:cubicBezTo>
                    <a:pt x="149" y="56"/>
                    <a:pt x="149" y="56"/>
                    <a:pt x="149" y="56"/>
                  </a:cubicBezTo>
                  <a:cubicBezTo>
                    <a:pt x="156" y="67"/>
                    <a:pt x="160" y="79"/>
                    <a:pt x="160" y="92"/>
                  </a:cubicBezTo>
                  <a:cubicBezTo>
                    <a:pt x="160" y="129"/>
                    <a:pt x="129" y="160"/>
                    <a:pt x="92" y="160"/>
                  </a:cubicBezTo>
                  <a:cubicBezTo>
                    <a:pt x="55" y="160"/>
                    <a:pt x="24" y="129"/>
                    <a:pt x="24" y="92"/>
                  </a:cubicBezTo>
                  <a:cubicBezTo>
                    <a:pt x="24" y="55"/>
                    <a:pt x="55" y="24"/>
                    <a:pt x="92" y="24"/>
                  </a:cubicBezTo>
                  <a:cubicBezTo>
                    <a:pt x="105" y="24"/>
                    <a:pt x="117" y="28"/>
                    <a:pt x="128" y="35"/>
                  </a:cubicBezTo>
                  <a:cubicBezTo>
                    <a:pt x="135" y="27"/>
                    <a:pt x="135" y="27"/>
                    <a:pt x="135" y="27"/>
                  </a:cubicBezTo>
                  <a:cubicBezTo>
                    <a:pt x="134" y="14"/>
                    <a:pt x="134" y="14"/>
                    <a:pt x="134" y="14"/>
                  </a:cubicBezTo>
                  <a:cubicBezTo>
                    <a:pt x="134" y="12"/>
                    <a:pt x="134" y="11"/>
                    <a:pt x="134" y="10"/>
                  </a:cubicBezTo>
                  <a:cubicBezTo>
                    <a:pt x="122" y="4"/>
                    <a:pt x="107" y="0"/>
                    <a:pt x="92" y="0"/>
                  </a:cubicBezTo>
                  <a:cubicBezTo>
                    <a:pt x="41" y="0"/>
                    <a:pt x="0" y="41"/>
                    <a:pt x="0" y="92"/>
                  </a:cubicBezTo>
                  <a:cubicBezTo>
                    <a:pt x="0" y="143"/>
                    <a:pt x="41" y="184"/>
                    <a:pt x="92" y="184"/>
                  </a:cubicBezTo>
                  <a:close/>
                  <a:moveTo>
                    <a:pt x="92" y="184"/>
                  </a:moveTo>
                  <a:cubicBezTo>
                    <a:pt x="92" y="184"/>
                    <a:pt x="92" y="184"/>
                    <a:pt x="92" y="18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3914965" y="3671697"/>
              <a:ext cx="139065" cy="139065"/>
            </a:xfrm>
            <a:custGeom>
              <a:rect l="l" t="t" r="r" b="b"/>
              <a:pathLst>
                <a:path w="90" h="90">
                  <a:moveTo>
                    <a:pt x="45" y="21"/>
                  </a:moveTo>
                  <a:cubicBezTo>
                    <a:pt x="46" y="21"/>
                    <a:pt x="46" y="21"/>
                    <a:pt x="47" y="21"/>
                  </a:cubicBezTo>
                  <a:cubicBezTo>
                    <a:pt x="64" y="4"/>
                    <a:pt x="64" y="4"/>
                    <a:pt x="64" y="4"/>
                  </a:cubicBezTo>
                  <a:cubicBezTo>
                    <a:pt x="64" y="4"/>
                    <a:pt x="64" y="4"/>
                    <a:pt x="64" y="4"/>
                  </a:cubicBezTo>
                  <a:cubicBezTo>
                    <a:pt x="58" y="1"/>
                    <a:pt x="52" y="0"/>
                    <a:pt x="45" y="0"/>
                  </a:cubicBezTo>
                  <a:cubicBezTo>
                    <a:pt x="20" y="0"/>
                    <a:pt x="0" y="20"/>
                    <a:pt x="0" y="45"/>
                  </a:cubicBezTo>
                  <a:cubicBezTo>
                    <a:pt x="0" y="70"/>
                    <a:pt x="20" y="90"/>
                    <a:pt x="45" y="90"/>
                  </a:cubicBezTo>
                  <a:cubicBezTo>
                    <a:pt x="70" y="90"/>
                    <a:pt x="90" y="70"/>
                    <a:pt x="90" y="45"/>
                  </a:cubicBezTo>
                  <a:cubicBezTo>
                    <a:pt x="90" y="38"/>
                    <a:pt x="89" y="32"/>
                    <a:pt x="86" y="26"/>
                  </a:cubicBezTo>
                  <a:cubicBezTo>
                    <a:pt x="86" y="26"/>
                    <a:pt x="86" y="26"/>
                    <a:pt x="86" y="26"/>
                  </a:cubicBezTo>
                  <a:cubicBezTo>
                    <a:pt x="69" y="43"/>
                    <a:pt x="69" y="43"/>
                    <a:pt x="69" y="43"/>
                  </a:cubicBezTo>
                  <a:cubicBezTo>
                    <a:pt x="69" y="44"/>
                    <a:pt x="69" y="44"/>
                    <a:pt x="69" y="45"/>
                  </a:cubicBezTo>
                  <a:cubicBezTo>
                    <a:pt x="69" y="58"/>
                    <a:pt x="58" y="69"/>
                    <a:pt x="45" y="69"/>
                  </a:cubicBezTo>
                  <a:cubicBezTo>
                    <a:pt x="32" y="69"/>
                    <a:pt x="21" y="58"/>
                    <a:pt x="21" y="45"/>
                  </a:cubicBezTo>
                  <a:cubicBezTo>
                    <a:pt x="21" y="32"/>
                    <a:pt x="32" y="21"/>
                    <a:pt x="45" y="21"/>
                  </a:cubicBezTo>
                  <a:close/>
                  <a:moveTo>
                    <a:pt x="45" y="21"/>
                  </a:moveTo>
                  <a:cubicBezTo>
                    <a:pt x="45" y="21"/>
                    <a:pt x="45" y="21"/>
                    <a:pt x="45" y="2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Freeform 17"/>
            <p:cNvSpPr/>
            <p:nvPr/>
          </p:nvSpPr>
          <p:spPr>
            <a:xfrm>
              <a:off x="3998309" y="3569779"/>
              <a:ext cx="157544" cy="157544"/>
            </a:xfrm>
            <a:custGeom>
              <a:rect l="l" t="t" r="r" b="b"/>
              <a:pathLst>
                <a:path w="102" h="102">
                  <a:moveTo>
                    <a:pt x="86" y="28"/>
                  </a:moveTo>
                  <a:cubicBezTo>
                    <a:pt x="91" y="23"/>
                    <a:pt x="91" y="23"/>
                    <a:pt x="91" y="23"/>
                  </a:cubicBezTo>
                  <a:cubicBezTo>
                    <a:pt x="93" y="20"/>
                    <a:pt x="93" y="17"/>
                    <a:pt x="91" y="14"/>
                  </a:cubicBezTo>
                  <a:cubicBezTo>
                    <a:pt x="87" y="11"/>
                    <a:pt x="87" y="11"/>
                    <a:pt x="87" y="11"/>
                  </a:cubicBezTo>
                  <a:cubicBezTo>
                    <a:pt x="86" y="10"/>
                    <a:pt x="85" y="9"/>
                    <a:pt x="83" y="9"/>
                  </a:cubicBezTo>
                  <a:cubicBezTo>
                    <a:pt x="82" y="9"/>
                    <a:pt x="80" y="10"/>
                    <a:pt x="79" y="11"/>
                  </a:cubicBezTo>
                  <a:cubicBezTo>
                    <a:pt x="74" y="17"/>
                    <a:pt x="74" y="17"/>
                    <a:pt x="74" y="17"/>
                  </a:cubicBezTo>
                  <a:cubicBezTo>
                    <a:pt x="72" y="2"/>
                    <a:pt x="72" y="2"/>
                    <a:pt x="72" y="2"/>
                  </a:cubicBezTo>
                  <a:cubicBezTo>
                    <a:pt x="72" y="0"/>
                    <a:pt x="71" y="0"/>
                    <a:pt x="70" y="0"/>
                  </a:cubicBezTo>
                  <a:cubicBezTo>
                    <a:pt x="70" y="0"/>
                    <a:pt x="69" y="0"/>
                    <a:pt x="69" y="0"/>
                  </a:cubicBezTo>
                  <a:cubicBezTo>
                    <a:pt x="47" y="23"/>
                    <a:pt x="47" y="23"/>
                    <a:pt x="47" y="23"/>
                  </a:cubicBezTo>
                  <a:cubicBezTo>
                    <a:pt x="45" y="25"/>
                    <a:pt x="44" y="28"/>
                    <a:pt x="44" y="30"/>
                  </a:cubicBezTo>
                  <a:cubicBezTo>
                    <a:pt x="44" y="31"/>
                    <a:pt x="44" y="31"/>
                    <a:pt x="44" y="31"/>
                  </a:cubicBezTo>
                  <a:cubicBezTo>
                    <a:pt x="45" y="45"/>
                    <a:pt x="45" y="45"/>
                    <a:pt x="45" y="45"/>
                  </a:cubicBezTo>
                  <a:cubicBezTo>
                    <a:pt x="37" y="53"/>
                    <a:pt x="37" y="53"/>
                    <a:pt x="37" y="53"/>
                  </a:cubicBezTo>
                  <a:cubicBezTo>
                    <a:pt x="22" y="68"/>
                    <a:pt x="22" y="68"/>
                    <a:pt x="22" y="68"/>
                  </a:cubicBezTo>
                  <a:cubicBezTo>
                    <a:pt x="22" y="68"/>
                    <a:pt x="22" y="68"/>
                    <a:pt x="22" y="68"/>
                  </a:cubicBezTo>
                  <a:cubicBezTo>
                    <a:pt x="8" y="82"/>
                    <a:pt x="8" y="82"/>
                    <a:pt x="8" y="82"/>
                  </a:cubicBezTo>
                  <a:cubicBezTo>
                    <a:pt x="2" y="89"/>
                    <a:pt x="2" y="89"/>
                    <a:pt x="2" y="89"/>
                  </a:cubicBezTo>
                  <a:cubicBezTo>
                    <a:pt x="1" y="90"/>
                    <a:pt x="0" y="91"/>
                    <a:pt x="0" y="92"/>
                  </a:cubicBezTo>
                  <a:cubicBezTo>
                    <a:pt x="0" y="97"/>
                    <a:pt x="0" y="97"/>
                    <a:pt x="0" y="97"/>
                  </a:cubicBezTo>
                  <a:cubicBezTo>
                    <a:pt x="0" y="100"/>
                    <a:pt x="2" y="102"/>
                    <a:pt x="5" y="102"/>
                  </a:cubicBezTo>
                  <a:cubicBezTo>
                    <a:pt x="5" y="102"/>
                    <a:pt x="5" y="102"/>
                    <a:pt x="5" y="102"/>
                  </a:cubicBezTo>
                  <a:cubicBezTo>
                    <a:pt x="10" y="102"/>
                    <a:pt x="10" y="102"/>
                    <a:pt x="10" y="102"/>
                  </a:cubicBezTo>
                  <a:cubicBezTo>
                    <a:pt x="11" y="102"/>
                    <a:pt x="12" y="101"/>
                    <a:pt x="13" y="100"/>
                  </a:cubicBezTo>
                  <a:cubicBezTo>
                    <a:pt x="57" y="56"/>
                    <a:pt x="57" y="56"/>
                    <a:pt x="57" y="56"/>
                  </a:cubicBezTo>
                  <a:cubicBezTo>
                    <a:pt x="70" y="57"/>
                    <a:pt x="70" y="57"/>
                    <a:pt x="70" y="57"/>
                  </a:cubicBezTo>
                  <a:cubicBezTo>
                    <a:pt x="71" y="57"/>
                    <a:pt x="71" y="57"/>
                    <a:pt x="71" y="57"/>
                  </a:cubicBezTo>
                  <a:cubicBezTo>
                    <a:pt x="71" y="57"/>
                    <a:pt x="71" y="57"/>
                    <a:pt x="71" y="57"/>
                  </a:cubicBezTo>
                  <a:cubicBezTo>
                    <a:pt x="74" y="57"/>
                    <a:pt x="77" y="56"/>
                    <a:pt x="78" y="54"/>
                  </a:cubicBezTo>
                  <a:cubicBezTo>
                    <a:pt x="101" y="32"/>
                    <a:pt x="101" y="32"/>
                    <a:pt x="101" y="32"/>
                  </a:cubicBezTo>
                  <a:cubicBezTo>
                    <a:pt x="102" y="31"/>
                    <a:pt x="101" y="29"/>
                    <a:pt x="100" y="29"/>
                  </a:cubicBezTo>
                  <a:lnTo>
                    <a:pt x="86" y="28"/>
                  </a:lnTo>
                  <a:close/>
                  <a:moveTo>
                    <a:pt x="86" y="28"/>
                  </a:moveTo>
                  <a:cubicBezTo>
                    <a:pt x="86" y="28"/>
                    <a:pt x="86" y="28"/>
                    <a:pt x="86" y="2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18" name="Freeform 18"/>
          <p:cNvSpPr/>
          <p:nvPr/>
        </p:nvSpPr>
        <p:spPr>
          <a:xfrm rot="16200000" flipH="1">
            <a:off x="7464743" y="-536734"/>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Freeform 19"/>
          <p:cNvSpPr/>
          <p:nvPr/>
        </p:nvSpPr>
        <p:spPr>
          <a:xfrm rot="16200000" flipH="1">
            <a:off x="4751927"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Freeform 20"/>
          <p:cNvSpPr/>
          <p:nvPr/>
        </p:nvSpPr>
        <p:spPr>
          <a:xfrm rot="5400000">
            <a:off x="10177558"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TextBox 21"/>
          <p:cNvSpPr txBox="1"/>
          <p:nvPr/>
        </p:nvSpPr>
        <p:spPr>
          <a:xfrm>
            <a:off x="5650706" y="2152763"/>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01</a:t>
            </a:r>
          </a:p>
        </p:txBody>
      </p:sp>
      <p:sp>
        <p:nvSpPr>
          <p:cNvPr id="22" name="Freeform 22"/>
          <p:cNvSpPr/>
          <p:nvPr/>
        </p:nvSpPr>
        <p:spPr>
          <a:xfrm rot="16200000" flipH="1">
            <a:off x="7464743" y="766953"/>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4">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Freeform 23"/>
          <p:cNvSpPr/>
          <p:nvPr/>
        </p:nvSpPr>
        <p:spPr>
          <a:xfrm rot="16200000" flipH="1">
            <a:off x="4751927"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Freeform 24"/>
          <p:cNvSpPr/>
          <p:nvPr/>
        </p:nvSpPr>
        <p:spPr>
          <a:xfrm rot="5400000">
            <a:off x="10177558"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TextBox 25"/>
          <p:cNvSpPr txBox="1"/>
          <p:nvPr/>
        </p:nvSpPr>
        <p:spPr>
          <a:xfrm>
            <a:off x="5650706" y="3472386"/>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02</a:t>
            </a:r>
          </a:p>
        </p:txBody>
      </p:sp>
      <p:sp>
        <p:nvSpPr>
          <p:cNvPr id="26" name="Freeform 26"/>
          <p:cNvSpPr/>
          <p:nvPr/>
        </p:nvSpPr>
        <p:spPr>
          <a:xfrm rot="16200000" flipH="1">
            <a:off x="7464743" y="2070735"/>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Freeform 27"/>
          <p:cNvSpPr/>
          <p:nvPr/>
        </p:nvSpPr>
        <p:spPr>
          <a:xfrm rot="16200000" flipH="1">
            <a:off x="4751927"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Freeform 28"/>
          <p:cNvSpPr/>
          <p:nvPr/>
        </p:nvSpPr>
        <p:spPr>
          <a:xfrm rot="5400000">
            <a:off x="10177558"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TextBox 29"/>
          <p:cNvSpPr txBox="1"/>
          <p:nvPr/>
        </p:nvSpPr>
        <p:spPr>
          <a:xfrm>
            <a:off x="5650706" y="4802600"/>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03</a:t>
            </a:r>
          </a:p>
        </p:txBody>
      </p:sp>
      <p:sp>
        <p:nvSpPr>
          <p:cNvPr id="30" name="Freeform 30"/>
          <p:cNvSpPr/>
          <p:nvPr/>
        </p:nvSpPr>
        <p:spPr>
          <a:xfrm>
            <a:off x="1877711" y="3429001"/>
            <a:ext cx="725805" cy="725805"/>
          </a:xfrm>
          <a:custGeom>
            <a:rect l="l" t="t" r="r" b="b"/>
            <a:pathLst>
              <a:path w="442" h="445">
                <a:moveTo>
                  <a:pt x="70" y="400"/>
                </a:moveTo>
                <a:lnTo>
                  <a:pt x="70" y="400"/>
                </a:lnTo>
                <a:cubicBezTo>
                  <a:pt x="70" y="426"/>
                  <a:pt x="98" y="444"/>
                  <a:pt x="124" y="444"/>
                </a:cubicBezTo>
                <a:cubicBezTo>
                  <a:pt x="151" y="444"/>
                  <a:pt x="168" y="426"/>
                  <a:pt x="168" y="400"/>
                </a:cubicBezTo>
                <a:cubicBezTo>
                  <a:pt x="168" y="373"/>
                  <a:pt x="151" y="346"/>
                  <a:pt x="124" y="346"/>
                </a:cubicBezTo>
                <a:cubicBezTo>
                  <a:pt x="98" y="346"/>
                  <a:pt x="70" y="373"/>
                  <a:pt x="70" y="400"/>
                </a:cubicBezTo>
                <a:close/>
                <a:moveTo>
                  <a:pt x="319" y="400"/>
                </a:moveTo>
                <a:lnTo>
                  <a:pt x="319" y="400"/>
                </a:lnTo>
                <a:cubicBezTo>
                  <a:pt x="319" y="426"/>
                  <a:pt x="345" y="444"/>
                  <a:pt x="372" y="444"/>
                </a:cubicBezTo>
                <a:cubicBezTo>
                  <a:pt x="399" y="444"/>
                  <a:pt x="417" y="426"/>
                  <a:pt x="417" y="400"/>
                </a:cubicBezTo>
                <a:cubicBezTo>
                  <a:pt x="417" y="373"/>
                  <a:pt x="399" y="346"/>
                  <a:pt x="372" y="346"/>
                </a:cubicBezTo>
                <a:cubicBezTo>
                  <a:pt x="345" y="346"/>
                  <a:pt x="319" y="373"/>
                  <a:pt x="319" y="400"/>
                </a:cubicBezTo>
                <a:close/>
                <a:moveTo>
                  <a:pt x="159" y="284"/>
                </a:moveTo>
                <a:lnTo>
                  <a:pt x="159" y="284"/>
                </a:lnTo>
                <a:cubicBezTo>
                  <a:pt x="434" y="204"/>
                  <a:pt x="434" y="204"/>
                  <a:pt x="434" y="204"/>
                </a:cubicBezTo>
                <a:cubicBezTo>
                  <a:pt x="443" y="204"/>
                  <a:pt x="443" y="195"/>
                  <a:pt x="443" y="187"/>
                </a:cubicBezTo>
                <a:cubicBezTo>
                  <a:pt x="443" y="54"/>
                  <a:pt x="443" y="54"/>
                  <a:pt x="443" y="54"/>
                </a:cubicBezTo>
                <a:cubicBezTo>
                  <a:pt x="98" y="54"/>
                  <a:pt x="98" y="54"/>
                  <a:pt x="98" y="54"/>
                </a:cubicBezTo>
                <a:cubicBezTo>
                  <a:pt x="98" y="10"/>
                  <a:pt x="98" y="10"/>
                  <a:pt x="98" y="10"/>
                </a:cubicBezTo>
                <a:lnTo>
                  <a:pt x="89" y="0"/>
                </a:lnTo>
                <a:cubicBezTo>
                  <a:pt x="9" y="0"/>
                  <a:pt x="9" y="0"/>
                  <a:pt x="9" y="0"/>
                </a:cubicBezTo>
                <a:cubicBezTo>
                  <a:pt x="0" y="0"/>
                  <a:pt x="0" y="10"/>
                  <a:pt x="0" y="10"/>
                </a:cubicBezTo>
                <a:cubicBezTo>
                  <a:pt x="0" y="54"/>
                  <a:pt x="0" y="54"/>
                  <a:pt x="0" y="54"/>
                </a:cubicBezTo>
                <a:cubicBezTo>
                  <a:pt x="45" y="54"/>
                  <a:pt x="45" y="54"/>
                  <a:pt x="45" y="54"/>
                </a:cubicBezTo>
                <a:cubicBezTo>
                  <a:pt x="98" y="275"/>
                  <a:pt x="98" y="275"/>
                  <a:pt x="98" y="275"/>
                </a:cubicBezTo>
                <a:cubicBezTo>
                  <a:pt x="98" y="302"/>
                  <a:pt x="98" y="302"/>
                  <a:pt x="98" y="302"/>
                </a:cubicBezTo>
                <a:cubicBezTo>
                  <a:pt x="98" y="338"/>
                  <a:pt x="98" y="338"/>
                  <a:pt x="98" y="338"/>
                </a:cubicBezTo>
                <a:cubicBezTo>
                  <a:pt x="98" y="346"/>
                  <a:pt x="106" y="346"/>
                  <a:pt x="106" y="346"/>
                </a:cubicBezTo>
                <a:cubicBezTo>
                  <a:pt x="124" y="346"/>
                  <a:pt x="124" y="346"/>
                  <a:pt x="124" y="346"/>
                </a:cubicBezTo>
                <a:cubicBezTo>
                  <a:pt x="372" y="346"/>
                  <a:pt x="372" y="346"/>
                  <a:pt x="372" y="346"/>
                </a:cubicBezTo>
                <a:cubicBezTo>
                  <a:pt x="434" y="346"/>
                  <a:pt x="434" y="346"/>
                  <a:pt x="434" y="346"/>
                </a:cubicBezTo>
                <a:cubicBezTo>
                  <a:pt x="443" y="346"/>
                  <a:pt x="443" y="346"/>
                  <a:pt x="443" y="338"/>
                </a:cubicBezTo>
                <a:cubicBezTo>
                  <a:pt x="443" y="302"/>
                  <a:pt x="443" y="302"/>
                  <a:pt x="443" y="302"/>
                </a:cubicBezTo>
                <a:cubicBezTo>
                  <a:pt x="168" y="302"/>
                  <a:pt x="168" y="302"/>
                  <a:pt x="168" y="302"/>
                </a:cubicBezTo>
                <a:cubicBezTo>
                  <a:pt x="133" y="302"/>
                  <a:pt x="133" y="284"/>
                  <a:pt x="159" y="284"/>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6342361" y="1913983"/>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根据患者的病情和身体状况，选择合适的治疗方案和目标。</a:t>
            </a:r>
            <a:endParaRPr lang="en-US" sz="1100"/>
          </a:p>
        </p:txBody>
      </p:sp>
      <p:sp>
        <p:nvSpPr>
          <p:cNvPr id="32" name="AutoShape 32"/>
          <p:cNvSpPr/>
          <p:nvPr/>
        </p:nvSpPr>
        <p:spPr>
          <a:xfrm>
            <a:off x="6329284" y="3234910"/>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与医生和其他医疗团队成员充分讨论和协商，确保治疗方案的合理性和可行性。</a:t>
            </a:r>
            <a:endParaRPr lang="en-US" sz="1100"/>
          </a:p>
        </p:txBody>
      </p:sp>
      <p:sp>
        <p:nvSpPr>
          <p:cNvPr id="33" name="AutoShape 33"/>
          <p:cNvSpPr/>
          <p:nvPr/>
        </p:nvSpPr>
        <p:spPr>
          <a:xfrm>
            <a:off x="6329284" y="4521452"/>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将治疗方案和目标详细记录在患者的病历和治疗计划中，以便后续跟踪和评估。</a:t>
            </a:r>
            <a:endParaRPr lang="en-US" sz="1100"/>
          </a:p>
        </p:txBody>
      </p:sp>
      <p:grpSp>
        <p:nvGrpSpPr>
          <p:cNvPr id="34" name="Group 34"/>
          <p:cNvGrpSpPr/>
          <p:nvPr/>
        </p:nvGrpSpPr>
        <p:grpSpPr>
          <a:xfrm>
            <a:off x="454963" y="93878"/>
            <a:ext cx="10641129" cy="914400"/>
            <a:chOff x="454963" y="93878"/>
            <a:chExt cx="10641129" cy="914400"/>
          </a:xfrm>
        </p:grpSpPr>
        <p:sp>
          <p:nvSpPr>
            <p:cNvPr id="35" name="AutoShape 3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AutoShape 4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AutoShape 4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6" name="AutoShape 4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7" name="AutoShape 4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8" name="AutoShape 4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9" name="AutoShape 4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0" name="AutoShape 5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1" name="AutoShape 5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2" name="AutoShape 5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3" name="AutoShape 5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4" name="AutoShape 5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5" name="TextBox 5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确定治疗方案和目标</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alpha val="100000"/>
                  </a:srgbClr>
                </a:solidFill>
                <a:latin typeface="Microsoft Yahei"/>
                <a:ea typeface="Microsoft Yahei"/>
                <a:cs typeface="Microsoft Yahei"/>
              </a:rPr>
              <a:t>MMT操作过程注意事项</a:t>
            </a:r>
          </a:p>
        </p:txBody>
      </p:sp>
      <p:sp>
        <p:nvSpPr>
          <p:cNvPr id="4" name="TextBox 4"/>
          <p:cNvSpPr txBox="1"/>
          <p:nvPr/>
        </p:nvSpPr>
        <p:spPr>
          <a:xfrm>
            <a:off x="1290034" y="2474335"/>
            <a:ext cx="3067716" cy="1714909"/>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9600" b="1">
                <a:solidFill>
                  <a:srgbClr val="FFFFFF">
                    <a:alpha val="100000"/>
                  </a:srgbClr>
                </a:solidFill>
                <a:latin typeface="Microsoft Yahei"/>
                <a:ea typeface="Microsoft Yahei"/>
                <a:cs typeface="Microsoft Yahei"/>
              </a:rPr>
              <a:t>03</a:t>
            </a:r>
          </a:p>
        </p:txBody>
      </p:sp>
      <p:cxnSp>
        <p:nvCxnSpPr>
          <p:cNvPr id="5" name="Connector 5"/>
          <p:cNvCxnSpPr/>
          <p:nvPr/>
        </p:nvCxnSpPr>
        <p:spPr>
          <a:xfrm>
            <a:off x="1310956" y="2387805"/>
            <a:ext cx="9520123" cy="0"/>
          </a:xfrm>
          <a:prstGeom prst="line">
            <a:avLst/>
          </a:prstGeom>
          <a:ln w="19050">
            <a:solidFill>
              <a:srgbClr val="FFFFFF">
                <a:alpha val="100000"/>
              </a:srgbClr>
            </a:solidFill>
            <a:prstDash val="solid"/>
            <a:headEnd type="none"/>
            <a:tailEnd type="none"/>
          </a:ln>
        </p:spPr>
      </p:cxnSp>
      <p:cxnSp>
        <p:nvCxnSpPr>
          <p:cNvPr id="6" name="Connector 6"/>
          <p:cNvCxnSpPr/>
          <p:nvPr/>
        </p:nvCxnSpPr>
        <p:spPr>
          <a:xfrm>
            <a:off x="1310956" y="4280471"/>
            <a:ext cx="9520123" cy="0"/>
          </a:xfrm>
          <a:prstGeom prst="line">
            <a:avLst/>
          </a:prstGeom>
          <a:ln w="19050">
            <a:solidFill>
              <a:srgbClr val="FFFFFF">
                <a:alpha val="100000"/>
              </a:srgbClr>
            </a:solidFill>
            <a:prstDash val="solid"/>
            <a:headEnd type="none"/>
            <a:tailEnd type="none"/>
          </a:ln>
        </p:spPr>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7092557"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确保设备与患者身体部位正确对应，避免错位或压迫。</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调整设备松紧度，确保舒适且不会滑落。</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在使用前检查设备是否完好，如有损坏应及时更换。</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正确佩戴和使用设备</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1218874" y="1354848"/>
            <a:ext cx="4394883" cy="1340950"/>
            <a:chOff x="1218874" y="1354848"/>
            <a:chExt cx="4394883" cy="1340950"/>
          </a:xfrm>
        </p:grpSpPr>
        <p:sp>
          <p:nvSpPr>
            <p:cNvPr id="3" name="AutoShape 3"/>
            <p:cNvSpPr/>
            <p:nvPr/>
          </p:nvSpPr>
          <p:spPr>
            <a:xfrm>
              <a:off x="1218874" y="1354848"/>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TextBox 4"/>
            <p:cNvSpPr txBox="1"/>
            <p:nvPr/>
          </p:nvSpPr>
          <p:spPr>
            <a:xfrm>
              <a:off x="1218874" y="1993615"/>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密切关注患者表情、呼吸等生理指标，及时发现不适。</a:t>
              </a:r>
            </a:p>
          </p:txBody>
        </p:sp>
        <p:sp>
          <p:nvSpPr>
            <p:cNvPr id="5" name="Freeform 5"/>
            <p:cNvSpPr/>
            <p:nvPr/>
          </p:nvSpPr>
          <p:spPr>
            <a:xfrm>
              <a:off x="1303561" y="1482500"/>
              <a:ext cx="469392" cy="383462"/>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6" name="Group 6"/>
          <p:cNvGrpSpPr/>
          <p:nvPr/>
        </p:nvGrpSpPr>
        <p:grpSpPr>
          <a:xfrm>
            <a:off x="1218874" y="3134853"/>
            <a:ext cx="4394883" cy="1304934"/>
            <a:chOff x="1218874" y="3134853"/>
            <a:chExt cx="4394883" cy="1304934"/>
          </a:xfrm>
        </p:grpSpPr>
        <p:sp>
          <p:nvSpPr>
            <p:cNvPr id="7" name="AutoShape 7"/>
            <p:cNvSpPr/>
            <p:nvPr/>
          </p:nvSpPr>
          <p:spPr>
            <a:xfrm>
              <a:off x="1218874" y="313485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1358514" y="3274494"/>
              <a:ext cx="359485" cy="35948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TextBox 9"/>
            <p:cNvSpPr txBox="1"/>
            <p:nvPr/>
          </p:nvSpPr>
          <p:spPr>
            <a:xfrm>
              <a:off x="1218874" y="373760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询问患者感受，了解是否有疼痛、麻木等异常感觉。</a:t>
              </a:r>
            </a:p>
          </p:txBody>
        </p:sp>
      </p:grpSp>
      <p:grpSp>
        <p:nvGrpSpPr>
          <p:cNvPr id="10" name="Group 10"/>
          <p:cNvGrpSpPr/>
          <p:nvPr/>
        </p:nvGrpSpPr>
        <p:grpSpPr>
          <a:xfrm>
            <a:off x="1218874" y="4878843"/>
            <a:ext cx="4394883" cy="1316184"/>
            <a:chOff x="1218874" y="4878843"/>
            <a:chExt cx="4394883" cy="1316184"/>
          </a:xfrm>
        </p:grpSpPr>
        <p:sp>
          <p:nvSpPr>
            <p:cNvPr id="11" name="AutoShape 11"/>
            <p:cNvSpPr/>
            <p:nvPr/>
          </p:nvSpPr>
          <p:spPr>
            <a:xfrm>
              <a:off x="1218874" y="487884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Freeform 12"/>
            <p:cNvSpPr/>
            <p:nvPr/>
          </p:nvSpPr>
          <p:spPr>
            <a:xfrm>
              <a:off x="1372678" y="5037742"/>
              <a:ext cx="331158" cy="320969"/>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TextBox 13"/>
            <p:cNvSpPr txBox="1"/>
            <p:nvPr/>
          </p:nvSpPr>
          <p:spPr>
            <a:xfrm>
              <a:off x="1218874" y="549284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根据患者反馈调整治疗方案，确保治疗安全有效。</a:t>
              </a:r>
            </a:p>
          </p:txBody>
        </p:sp>
      </p:grpSp>
      <p:pic>
        <p:nvPicPr>
          <p:cNvPr id="14" name="Picture 14"/>
          <p:cNvPicPr>
            <a:picLocks noChangeAspect="1"/>
          </p:cNvPicPr>
          <p:nvPr/>
        </p:nvPicPr>
        <p:blipFill>
          <a:blip r:embed="rId2"/>
          <a:srcRect l="16675" r="16675"/>
          <a:stretch>
            <a:fillRect/>
          </a:stretch>
        </p:blipFill>
        <p:spPr>
          <a:xfrm>
            <a:off x="6603343" y="1773672"/>
            <a:ext cx="4619078" cy="4619078"/>
          </a:xfrm>
          <a:prstGeom prst="ellipse">
            <a:avLst/>
          </a:prstGeom>
        </p:spPr>
      </p:pic>
      <p:pic>
        <p:nvPicPr>
          <p:cNvPr id="15" name="Picture 15"/>
          <p:cNvPicPr>
            <a:picLocks noChangeAspect="1"/>
          </p:cNvPicPr>
          <p:nvPr/>
        </p:nvPicPr>
        <p:blipFill>
          <a:blip r:embed="rId3"/>
          <a:srcRect t="19200" b="19200"/>
          <a:stretch>
            <a:fillRect/>
          </a:stretch>
        </p:blipFill>
        <p:spPr>
          <a:xfrm>
            <a:off x="9353197" y="779822"/>
            <a:ext cx="2231507" cy="2231507"/>
          </a:xfrm>
          <a:prstGeom prst="ellipse">
            <a:avLst/>
          </a:prstGeom>
        </p:spPr>
      </p:pic>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观察患者反应和舒适度</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https://d.book118.com/058004016023006037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A0237"/>
      </a:lt1>
      <a:dk2>
        <a:srgbClr val="E4E7FF"/>
      </a:dk2>
      <a:lt2>
        <a:srgbClr val="000000"/>
      </a:lt2>
      <a:accent1>
        <a:srgbClr val="609FFF"/>
      </a:accent1>
      <a:accent2>
        <a:srgbClr val="0F8BFF"/>
      </a:accent2>
      <a:accent3>
        <a:srgbClr val="5A44DF"/>
      </a:accent3>
      <a:accent4>
        <a:srgbClr val="A495FF"/>
      </a:accent4>
      <a:accent5>
        <a:srgbClr val="9AA4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64</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2024-09-16T20:52:24.663</cp:lastPrinted>
  <dcterms:created xsi:type="dcterms:W3CDTF">2024-09-16T12:52:24Z</dcterms:created>
  <dcterms:modified xsi:type="dcterms:W3CDTF">2024-09-16T12:52:26Z</dcterms:modified>
</cp:coreProperties>
</file>