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65FA4-2C42-4913-B1A5-CE38D6751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13CB0-B9EA-4596-B18A-AE3B43BF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AB1AC-1613-45EE-B29D-F18C83797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A81DA-7E02-4BB3-B508-35D4A498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396E3-84BD-4EBD-A2B2-D45892A4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DDD74-7861-4DC5-87B3-5D030935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A8E1E4-42F7-4A53-B079-6436C97B4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715DC-3F4F-45DF-8825-E4361E0AF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5D0C4-2278-4E99-8FDF-F62E6700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9D54D-9210-423D-BE22-4BDD331D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82E83-4EF7-4E11-937D-6DD54150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191" r:id="rId2"/>
    <p:sldLayoutId id="2147490192" r:id="rId3"/>
    <p:sldLayoutId id="2147490193" r:id="rId4"/>
    <p:sldLayoutId id="2147490194" r:id="rId5"/>
    <p:sldLayoutId id="2147490195" r:id="rId6"/>
    <p:sldLayoutId id="2147490196" r:id="rId7"/>
    <p:sldLayoutId id="2147490197" r:id="rId8"/>
    <p:sldLayoutId id="2147490198" r:id="rId9"/>
    <p:sldLayoutId id="2147490199" r:id="rId10"/>
    <p:sldLayoutId id="214749020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6033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工作成绩总结与团队协作经验分享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2"/>
            </p:custDataLst>
          </p:nvPr>
        </p:nvSpPr>
        <p:spPr>
          <a:xfrm>
            <a:off x="635285" y="3308993"/>
            <a:ext cx="10921429" cy="2661007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3"/>
            </p:custDataLst>
          </p:nvPr>
        </p:nvCxnSpPr>
        <p:spPr>
          <a:xfrm flipH="1" flipV="1">
            <a:off x="3633670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0"/>
          <p:cNvCxnSpPr/>
          <p:nvPr>
            <p:custDataLst>
              <p:tags r:id="rId4"/>
            </p:custDataLst>
          </p:nvPr>
        </p:nvCxnSpPr>
        <p:spPr>
          <a:xfrm flipH="1" flipV="1">
            <a:off x="6229649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1"/>
          <p:cNvCxnSpPr/>
          <p:nvPr>
            <p:custDataLst>
              <p:tags r:id="rId5"/>
            </p:custDataLst>
          </p:nvPr>
        </p:nvCxnSpPr>
        <p:spPr>
          <a:xfrm flipH="1" flipV="1">
            <a:off x="8825628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标题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7"/>
            </p:custDataLst>
          </p:nvPr>
        </p:nvSpPr>
        <p:spPr>
          <a:xfrm>
            <a:off x="1049924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8"/>
            </p:custDataLst>
          </p:nvPr>
        </p:nvSpPr>
        <p:spPr>
          <a:xfrm>
            <a:off x="1049923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工作成绩总结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9"/>
            </p:custDataLst>
          </p:nvPr>
        </p:nvSpPr>
        <p:spPr>
          <a:xfrm>
            <a:off x="3890215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0"/>
            </p:custDataLst>
          </p:nvPr>
        </p:nvSpPr>
        <p:spPr>
          <a:xfrm>
            <a:off x="3890214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团队协作经验分享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11"/>
            </p:custDataLst>
          </p:nvPr>
        </p:nvSpPr>
        <p:spPr>
          <a:xfrm>
            <a:off x="6561550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2"/>
            </p:custDataLst>
          </p:nvPr>
        </p:nvSpPr>
        <p:spPr>
          <a:xfrm>
            <a:off x="6561549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个人成长与职业发展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3"/>
            </p:custDataLst>
          </p:nvPr>
        </p:nvSpPr>
        <p:spPr>
          <a:xfrm>
            <a:off x="9076460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Four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4"/>
            </p:custDataLst>
          </p:nvPr>
        </p:nvSpPr>
        <p:spPr>
          <a:xfrm>
            <a:off x="9076459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未来工作计划与展望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工作成绩总结</a:t>
            </a:r>
            <a:endParaRPr lang="zh-CN" altLang="en-US"/>
          </a:p>
        </p:txBody>
      </p:sp>
      <p:sp>
        <p:nvSpPr>
          <p:cNvPr id="10488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完成的任务和目标</a:t>
            </a:r>
            <a:endParaRPr lang="zh-CN" altLang="en-US"/>
          </a:p>
        </p:txBody>
      </p:sp>
      <p:sp>
        <p:nvSpPr>
          <p:cNvPr id="10488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完成了哪些关键任务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达成了哪些重要目标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取得了哪些显著成果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对团队和公司的贡献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取得的成绩和成果</a:t>
            </a:r>
            <a:endParaRPr lang="zh-CN" altLang="en-US"/>
          </a:p>
        </p:txBody>
      </p:sp>
      <p:sp>
        <p:nvSpPr>
          <p:cNvPr id="1048926" name="五边形 30"/>
          <p:cNvSpPr/>
          <p:nvPr>
            <p:custDataLst>
              <p:tags r:id="rId2"/>
            </p:custDataLst>
          </p:nvPr>
        </p:nvSpPr>
        <p:spPr>
          <a:xfrm>
            <a:off x="692150" y="3156293"/>
            <a:ext cx="2864514" cy="11643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6"/>
          <p:cNvSpPr/>
          <p:nvPr>
            <p:custDataLst>
              <p:tags r:id="rId3"/>
            </p:custDataLst>
          </p:nvPr>
        </p:nvSpPr>
        <p:spPr>
          <a:xfrm>
            <a:off x="3265784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燕尾形 37"/>
          <p:cNvSpPr/>
          <p:nvPr>
            <p:custDataLst>
              <p:tags r:id="rId4"/>
            </p:custDataLst>
          </p:nvPr>
        </p:nvSpPr>
        <p:spPr>
          <a:xfrm>
            <a:off x="8413052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2" name="燕尾形 38"/>
          <p:cNvSpPr/>
          <p:nvPr>
            <p:custDataLst>
              <p:tags r:id="rId5"/>
            </p:custDataLst>
          </p:nvPr>
        </p:nvSpPr>
        <p:spPr>
          <a:xfrm>
            <a:off x="5839418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4" name="文本框 3"/>
          <p:cNvSpPr txBox="1"/>
          <p:nvPr>
            <p:custDataLst>
              <p:tags r:id="rId6"/>
            </p:custDataLst>
          </p:nvPr>
        </p:nvSpPr>
        <p:spPr>
          <a:xfrm>
            <a:off x="3205871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项目完成质量：优秀、良好、合格等评价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文本框 6"/>
          <p:cNvSpPr txBox="1"/>
          <p:nvPr>
            <p:custDataLst>
              <p:tags r:id="rId7"/>
            </p:custDataLst>
          </p:nvPr>
        </p:nvSpPr>
        <p:spPr>
          <a:xfrm>
            <a:off x="692150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完成项目数量：具体数字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文本框 7"/>
          <p:cNvSpPr txBox="1"/>
          <p:nvPr>
            <p:custDataLst>
              <p:tags r:id="rId8"/>
            </p:custDataLst>
          </p:nvPr>
        </p:nvSpPr>
        <p:spPr>
          <a:xfrm>
            <a:off x="5837681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客户满意度：具体百分比或评价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文本框 8"/>
          <p:cNvSpPr txBox="1"/>
          <p:nvPr>
            <p:custDataLst>
              <p:tags r:id="rId9"/>
            </p:custDataLst>
          </p:nvPr>
        </p:nvSpPr>
        <p:spPr>
          <a:xfrm>
            <a:off x="8410447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团队协作效果：提高效率、减少错误等具体表现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遇到的困难和解决方案</a:t>
            </a:r>
            <a:endParaRPr lang="zh-CN" altLang="en-US"/>
          </a:p>
        </p:txBody>
      </p:sp>
      <p:sp>
        <p:nvSpPr>
          <p:cNvPr id="1048976" name="梯形 21"/>
          <p:cNvSpPr/>
          <p:nvPr>
            <p:custDataLst>
              <p:tags r:id="rId2"/>
            </p:custDataLst>
          </p:nvPr>
        </p:nvSpPr>
        <p:spPr>
          <a:xfrm rot="10800000">
            <a:off x="809504" y="1475200"/>
            <a:ext cx="2520619" cy="4301093"/>
          </a:xfrm>
          <a:prstGeom prst="trapezoid">
            <a:avLst>
              <a:gd name="adj" fmla="val 19469"/>
            </a:avLst>
          </a:prstGeom>
          <a:gradFill>
            <a:gsLst>
              <a:gs pos="0">
                <a:schemeClr val="accent1">
                  <a:alpha val="0"/>
                </a:schemeClr>
              </a:gs>
              <a:gs pos="45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 Light" panose="020b0502040204020203" pitchFamily="34" charset="-122"/>
              <a:ea typeface="微软雅黑" panose="020b0503020204020204" pitchFamily="34" charset="-122"/>
              <a:sym typeface="微软雅黑 Light" panose="020b0502040204020203" pitchFamily="34" charset="-122"/>
            </a:endParaRPr>
          </a:p>
        </p:txBody>
      </p:sp>
      <p:sp>
        <p:nvSpPr>
          <p:cNvPr id="1048978" name="梯形 21"/>
          <p:cNvSpPr/>
          <p:nvPr>
            <p:custDataLst>
              <p:tags r:id="rId3"/>
            </p:custDataLst>
          </p:nvPr>
        </p:nvSpPr>
        <p:spPr>
          <a:xfrm rot="10800000">
            <a:off x="6177509" y="1475200"/>
            <a:ext cx="2520619" cy="4301093"/>
          </a:xfrm>
          <a:prstGeom prst="trapezoid">
            <a:avLst>
              <a:gd name="adj" fmla="val 19469"/>
            </a:avLst>
          </a:prstGeom>
          <a:gradFill>
            <a:gsLst>
              <a:gs pos="0">
                <a:schemeClr val="accent1">
                  <a:alpha val="0"/>
                </a:schemeClr>
              </a:gs>
              <a:gs pos="45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 Light" panose="020b0502040204020203" pitchFamily="34" charset="-122"/>
              <a:ea typeface="微软雅黑" panose="020b0503020204020204" pitchFamily="34" charset="-122"/>
              <a:sym typeface="微软雅黑 Light" panose="020b0502040204020203" pitchFamily="34" charset="-122"/>
            </a:endParaRPr>
          </a:p>
        </p:txBody>
      </p:sp>
      <p:sp>
        <p:nvSpPr>
          <p:cNvPr id="1048980" name="梯形 21"/>
          <p:cNvSpPr/>
          <p:nvPr>
            <p:custDataLst>
              <p:tags r:id="rId4"/>
            </p:custDataLst>
          </p:nvPr>
        </p:nvSpPr>
        <p:spPr>
          <a:xfrm rot="10800000">
            <a:off x="8861834" y="1475200"/>
            <a:ext cx="2520619" cy="4301093"/>
          </a:xfrm>
          <a:prstGeom prst="trapezoid">
            <a:avLst>
              <a:gd name="adj" fmla="val 19469"/>
            </a:avLst>
          </a:prstGeom>
          <a:gradFill>
            <a:gsLst>
              <a:gs pos="0">
                <a:schemeClr val="accent1">
                  <a:alpha val="0"/>
                </a:schemeClr>
              </a:gs>
              <a:gs pos="45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 Light" panose="020b0502040204020203" pitchFamily="34" charset="-122"/>
              <a:ea typeface="微软雅黑" panose="020b0503020204020204" pitchFamily="34" charset="-122"/>
              <a:sym typeface="微软雅黑 Light" panose="020b0502040204020203" pitchFamily="34" charset="-122"/>
            </a:endParaRPr>
          </a:p>
        </p:txBody>
      </p:sp>
      <p:sp>
        <p:nvSpPr>
          <p:cNvPr id="1048982" name="梯形 21"/>
          <p:cNvSpPr/>
          <p:nvPr>
            <p:custDataLst>
              <p:tags r:id="rId5"/>
            </p:custDataLst>
          </p:nvPr>
        </p:nvSpPr>
        <p:spPr>
          <a:xfrm rot="10800000">
            <a:off x="3493185" y="1475200"/>
            <a:ext cx="2520619" cy="4301093"/>
          </a:xfrm>
          <a:prstGeom prst="trapezoid">
            <a:avLst>
              <a:gd name="adj" fmla="val 19469"/>
            </a:avLst>
          </a:prstGeom>
          <a:gradFill>
            <a:gsLst>
              <a:gs pos="0">
                <a:schemeClr val="accent1">
                  <a:alpha val="0"/>
                </a:schemeClr>
              </a:gs>
              <a:gs pos="45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 Light" panose="020b0502040204020203" pitchFamily="34" charset="-122"/>
              <a:ea typeface="微软雅黑" panose="020b0503020204020204" pitchFamily="34" charset="-122"/>
              <a:sym typeface="微软雅黑 Light" panose="020b0502040204020203" pitchFamily="34" charset="-122"/>
            </a:endParaRPr>
          </a:p>
        </p:txBody>
      </p:sp>
      <p:sp>
        <p:nvSpPr>
          <p:cNvPr id="1048984" name="正文"/>
          <p:cNvSpPr txBox="1"/>
          <p:nvPr>
            <p:custDataLst>
              <p:tags r:id="rId6"/>
            </p:custDataLst>
          </p:nvPr>
        </p:nvSpPr>
        <p:spPr>
          <a:xfrm>
            <a:off x="3688420" y="1271588"/>
            <a:ext cx="2119354" cy="298165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解决方案：优化资源分配，寻求外部支持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6" name="Freeform 7"/>
          <p:cNvSpPr/>
          <p:nvPr>
            <p:custDataLst>
              <p:tags r:id="rId7"/>
            </p:custDataLst>
          </p:nvPr>
        </p:nvSpPr>
        <p:spPr bwMode="auto">
          <a:xfrm>
            <a:off x="3852083" y="4927579"/>
            <a:ext cx="1791706" cy="1249934"/>
          </a:xfrm>
          <a:custGeom>
            <a:gdLst>
              <a:gd name="T0" fmla="*/ 502 w 502"/>
              <a:gd name="T1" fmla="*/ 70 h 350"/>
              <a:gd name="T2" fmla="*/ 502 w 502"/>
              <a:gd name="T3" fmla="*/ 204 h 350"/>
              <a:gd name="T4" fmla="*/ 470 w 502"/>
              <a:gd name="T5" fmla="*/ 236 h 350"/>
              <a:gd name="T6" fmla="*/ 299 w 502"/>
              <a:gd name="T7" fmla="*/ 335 h 350"/>
              <a:gd name="T8" fmla="*/ 213 w 502"/>
              <a:gd name="T9" fmla="*/ 335 h 350"/>
              <a:gd name="T10" fmla="*/ 42 w 502"/>
              <a:gd name="T11" fmla="*/ 236 h 350"/>
              <a:gd name="T12" fmla="*/ 0 w 502"/>
              <a:gd name="T13" fmla="*/ 175 h 350"/>
              <a:gd name="T14" fmla="*/ 0 w 502"/>
              <a:gd name="T15" fmla="*/ 70 h 350"/>
              <a:gd name="T16" fmla="*/ 70 w 502"/>
              <a:gd name="T17" fmla="*/ 0 h 350"/>
              <a:gd name="T18" fmla="*/ 431 w 502"/>
              <a:gd name="T19" fmla="*/ 0 h 350"/>
              <a:gd name="T20" fmla="*/ 502 w 502"/>
              <a:gd name="T21" fmla="*/ 70 h 3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502" h="350">
                <a:moveTo>
                  <a:pt x="502" y="70"/>
                </a:moveTo>
                <a:cubicBezTo>
                  <a:pt x="502" y="204"/>
                  <a:pt x="502" y="204"/>
                  <a:pt x="502" y="204"/>
                </a:cubicBezTo>
                <a:cubicBezTo>
                  <a:pt x="494" y="217"/>
                  <a:pt x="484" y="228"/>
                  <a:pt x="470" y="236"/>
                </a:cubicBezTo>
                <a:cubicBezTo>
                  <a:pt x="299" y="335"/>
                  <a:pt x="299" y="335"/>
                  <a:pt x="299" y="335"/>
                </a:cubicBezTo>
                <a:cubicBezTo>
                  <a:pt x="273" y="350"/>
                  <a:pt x="239" y="350"/>
                  <a:pt x="213" y="335"/>
                </a:cubicBezTo>
                <a:cubicBezTo>
                  <a:pt x="42" y="236"/>
                  <a:pt x="42" y="236"/>
                  <a:pt x="42" y="236"/>
                </a:cubicBezTo>
                <a:cubicBezTo>
                  <a:pt x="19" y="223"/>
                  <a:pt x="4" y="200"/>
                  <a:pt x="0" y="175"/>
                </a:cubicBezTo>
                <a:cubicBezTo>
                  <a:pt x="0" y="70"/>
                  <a:pt x="0" y="70"/>
                  <a:pt x="0" y="70"/>
                </a:cubicBezTo>
                <a:cubicBezTo>
                  <a:pt x="0" y="31"/>
                  <a:pt x="31" y="0"/>
                  <a:pt x="70" y="0"/>
                </a:cubicBezTo>
                <a:cubicBezTo>
                  <a:pt x="431" y="0"/>
                  <a:pt x="431" y="0"/>
                  <a:pt x="431" y="0"/>
                </a:cubicBezTo>
                <a:cubicBezTo>
                  <a:pt x="470" y="0"/>
                  <a:pt x="502" y="31"/>
                  <a:pt x="502" y="70"/>
                </a:cubicBez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>
              <a:solidFill>
                <a:schemeClr val="dk1"/>
              </a:solidFill>
            </a:endParaRPr>
          </a:p>
        </p:txBody>
      </p:sp>
      <p:sp>
        <p:nvSpPr>
          <p:cNvPr id="1048988" name="Freeform 9"/>
          <p:cNvSpPr/>
          <p:nvPr>
            <p:custDataLst>
              <p:tags r:id="rId8"/>
            </p:custDataLst>
          </p:nvPr>
        </p:nvSpPr>
        <p:spPr bwMode="auto">
          <a:xfrm>
            <a:off x="4412659" y="4780669"/>
            <a:ext cx="666899" cy="736117"/>
          </a:xfrm>
          <a:custGeom>
            <a:gdLst>
              <a:gd name="T0" fmla="*/ 94 w 187"/>
              <a:gd name="T1" fmla="*/ 0 h 206"/>
              <a:gd name="T2" fmla="*/ 78 w 187"/>
              <a:gd name="T3" fmla="*/ 4 h 206"/>
              <a:gd name="T4" fmla="*/ 16 w 187"/>
              <a:gd name="T5" fmla="*/ 40 h 206"/>
              <a:gd name="T6" fmla="*/ 0 w 187"/>
              <a:gd name="T7" fmla="*/ 67 h 206"/>
              <a:gd name="T8" fmla="*/ 0 w 187"/>
              <a:gd name="T9" fmla="*/ 139 h 206"/>
              <a:gd name="T10" fmla="*/ 16 w 187"/>
              <a:gd name="T11" fmla="*/ 166 h 206"/>
              <a:gd name="T12" fmla="*/ 78 w 187"/>
              <a:gd name="T13" fmla="*/ 202 h 206"/>
              <a:gd name="T14" fmla="*/ 94 w 187"/>
              <a:gd name="T15" fmla="*/ 206 h 206"/>
              <a:gd name="T16" fmla="*/ 109 w 187"/>
              <a:gd name="T17" fmla="*/ 202 h 206"/>
              <a:gd name="T18" fmla="*/ 171 w 187"/>
              <a:gd name="T19" fmla="*/ 166 h 206"/>
              <a:gd name="T20" fmla="*/ 187 w 187"/>
              <a:gd name="T21" fmla="*/ 139 h 206"/>
              <a:gd name="T22" fmla="*/ 187 w 187"/>
              <a:gd name="T23" fmla="*/ 67 h 206"/>
              <a:gd name="T24" fmla="*/ 171 w 187"/>
              <a:gd name="T25" fmla="*/ 40 h 206"/>
              <a:gd name="T26" fmla="*/ 109 w 187"/>
              <a:gd name="T27" fmla="*/ 4 h 206"/>
              <a:gd name="T28" fmla="*/ 94 w 187"/>
              <a:gd name="T29" fmla="*/ 0 h 2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87" h="206">
                <a:moveTo>
                  <a:pt x="94" y="0"/>
                </a:moveTo>
                <a:cubicBezTo>
                  <a:pt x="88" y="0"/>
                  <a:pt x="83" y="1"/>
                  <a:pt x="78" y="4"/>
                </a:cubicBezTo>
                <a:cubicBezTo>
                  <a:pt x="16" y="40"/>
                  <a:pt x="16" y="40"/>
                  <a:pt x="16" y="40"/>
                </a:cubicBezTo>
                <a:cubicBezTo>
                  <a:pt x="6" y="46"/>
                  <a:pt x="0" y="56"/>
                  <a:pt x="0" y="67"/>
                </a:cubicBezTo>
                <a:cubicBezTo>
                  <a:pt x="0" y="139"/>
                  <a:pt x="0" y="139"/>
                  <a:pt x="0" y="139"/>
                </a:cubicBezTo>
                <a:cubicBezTo>
                  <a:pt x="0" y="150"/>
                  <a:pt x="6" y="161"/>
                  <a:pt x="16" y="166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83" y="205"/>
                  <a:pt x="88" y="206"/>
                  <a:pt x="94" y="206"/>
                </a:cubicBezTo>
                <a:cubicBezTo>
                  <a:pt x="99" y="206"/>
                  <a:pt x="105" y="205"/>
                  <a:pt x="109" y="202"/>
                </a:cubicBezTo>
                <a:cubicBezTo>
                  <a:pt x="171" y="166"/>
                  <a:pt x="171" y="166"/>
                  <a:pt x="171" y="166"/>
                </a:cubicBezTo>
                <a:cubicBezTo>
                  <a:pt x="181" y="161"/>
                  <a:pt x="187" y="150"/>
                  <a:pt x="187" y="139"/>
                </a:cubicBezTo>
                <a:cubicBezTo>
                  <a:pt x="187" y="67"/>
                  <a:pt x="187" y="67"/>
                  <a:pt x="187" y="67"/>
                </a:cubicBezTo>
                <a:cubicBezTo>
                  <a:pt x="187" y="56"/>
                  <a:pt x="181" y="46"/>
                  <a:pt x="171" y="40"/>
                </a:cubicBezTo>
                <a:cubicBezTo>
                  <a:pt x="109" y="4"/>
                  <a:pt x="109" y="4"/>
                  <a:pt x="109" y="4"/>
                </a:cubicBezTo>
                <a:cubicBezTo>
                  <a:pt x="105" y="1"/>
                  <a:pt x="99" y="0"/>
                  <a:pt x="94" y="0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048990" name="Freeform 8"/>
          <p:cNvSpPr/>
          <p:nvPr>
            <p:custDataLst>
              <p:tags r:id="rId9"/>
            </p:custDataLst>
          </p:nvPr>
        </p:nvSpPr>
        <p:spPr bwMode="auto">
          <a:xfrm>
            <a:off x="3973219" y="4280660"/>
            <a:ext cx="1549439" cy="1729864"/>
          </a:xfrm>
          <a:custGeom>
            <a:gdLst>
              <a:gd name="T0" fmla="*/ 152 w 365"/>
              <a:gd name="T1" fmla="*/ 11 h 408"/>
              <a:gd name="T2" fmla="*/ 31 w 365"/>
              <a:gd name="T3" fmla="*/ 81 h 408"/>
              <a:gd name="T4" fmla="*/ 0 w 365"/>
              <a:gd name="T5" fmla="*/ 134 h 408"/>
              <a:gd name="T6" fmla="*/ 0 w 365"/>
              <a:gd name="T7" fmla="*/ 274 h 408"/>
              <a:gd name="T8" fmla="*/ 31 w 365"/>
              <a:gd name="T9" fmla="*/ 327 h 408"/>
              <a:gd name="T10" fmla="*/ 152 w 365"/>
              <a:gd name="T11" fmla="*/ 397 h 408"/>
              <a:gd name="T12" fmla="*/ 214 w 365"/>
              <a:gd name="T13" fmla="*/ 397 h 408"/>
              <a:gd name="T14" fmla="*/ 335 w 365"/>
              <a:gd name="T15" fmla="*/ 327 h 408"/>
              <a:gd name="T16" fmla="*/ 365 w 365"/>
              <a:gd name="T17" fmla="*/ 274 h 408"/>
              <a:gd name="T18" fmla="*/ 365 w 365"/>
              <a:gd name="T19" fmla="*/ 134 h 408"/>
              <a:gd name="T20" fmla="*/ 335 w 365"/>
              <a:gd name="T21" fmla="*/ 81 h 408"/>
              <a:gd name="T22" fmla="*/ 214 w 365"/>
              <a:gd name="T23" fmla="*/ 11 h 408"/>
              <a:gd name="T24" fmla="*/ 152 w 365"/>
              <a:gd name="T25" fmla="*/ 11 h 4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65" h="408">
                <a:moveTo>
                  <a:pt x="152" y="11"/>
                </a:moveTo>
                <a:cubicBezTo>
                  <a:pt x="31" y="81"/>
                  <a:pt x="31" y="81"/>
                  <a:pt x="31" y="81"/>
                </a:cubicBezTo>
                <a:cubicBezTo>
                  <a:pt x="12" y="92"/>
                  <a:pt x="0" y="112"/>
                  <a:pt x="0" y="134"/>
                </a:cubicBezTo>
                <a:cubicBezTo>
                  <a:pt x="0" y="274"/>
                  <a:pt x="0" y="274"/>
                  <a:pt x="0" y="274"/>
                </a:cubicBezTo>
                <a:cubicBezTo>
                  <a:pt x="0" y="296"/>
                  <a:pt x="12" y="316"/>
                  <a:pt x="31" y="327"/>
                </a:cubicBezTo>
                <a:cubicBezTo>
                  <a:pt x="152" y="397"/>
                  <a:pt x="152" y="397"/>
                  <a:pt x="152" y="397"/>
                </a:cubicBezTo>
                <a:cubicBezTo>
                  <a:pt x="171" y="408"/>
                  <a:pt x="194" y="408"/>
                  <a:pt x="214" y="397"/>
                </a:cubicBezTo>
                <a:cubicBezTo>
                  <a:pt x="335" y="327"/>
                  <a:pt x="335" y="327"/>
                  <a:pt x="335" y="327"/>
                </a:cubicBezTo>
                <a:cubicBezTo>
                  <a:pt x="354" y="316"/>
                  <a:pt x="365" y="296"/>
                  <a:pt x="365" y="274"/>
                </a:cubicBezTo>
                <a:cubicBezTo>
                  <a:pt x="365" y="134"/>
                  <a:pt x="365" y="134"/>
                  <a:pt x="365" y="134"/>
                </a:cubicBezTo>
                <a:cubicBezTo>
                  <a:pt x="365" y="112"/>
                  <a:pt x="354" y="92"/>
                  <a:pt x="335" y="81"/>
                </a:cubicBezTo>
                <a:cubicBezTo>
                  <a:pt x="214" y="11"/>
                  <a:pt x="214" y="11"/>
                  <a:pt x="214" y="11"/>
                </a:cubicBezTo>
                <a:cubicBezTo>
                  <a:pt x="194" y="0"/>
                  <a:pt x="171" y="0"/>
                  <a:pt x="152" y="11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8992" name="Freeform 10"/>
          <p:cNvSpPr/>
          <p:nvPr>
            <p:custDataLst>
              <p:tags r:id="rId10"/>
            </p:custDataLst>
          </p:nvPr>
        </p:nvSpPr>
        <p:spPr bwMode="auto">
          <a:xfrm>
            <a:off x="4111108" y="4434013"/>
            <a:ext cx="1273846" cy="1423857"/>
          </a:xfrm>
          <a:custGeom>
            <a:gdLst>
              <a:gd name="T0" fmla="*/ 78 w 187"/>
              <a:gd name="T1" fmla="*/ 5 h 209"/>
              <a:gd name="T2" fmla="*/ 16 w 187"/>
              <a:gd name="T3" fmla="*/ 41 h 209"/>
              <a:gd name="T4" fmla="*/ 0 w 187"/>
              <a:gd name="T5" fmla="*/ 68 h 209"/>
              <a:gd name="T6" fmla="*/ 0 w 187"/>
              <a:gd name="T7" fmla="*/ 140 h 209"/>
              <a:gd name="T8" fmla="*/ 16 w 187"/>
              <a:gd name="T9" fmla="*/ 167 h 209"/>
              <a:gd name="T10" fmla="*/ 78 w 187"/>
              <a:gd name="T11" fmla="*/ 203 h 209"/>
              <a:gd name="T12" fmla="*/ 109 w 187"/>
              <a:gd name="T13" fmla="*/ 203 h 209"/>
              <a:gd name="T14" fmla="*/ 171 w 187"/>
              <a:gd name="T15" fmla="*/ 167 h 209"/>
              <a:gd name="T16" fmla="*/ 187 w 187"/>
              <a:gd name="T17" fmla="*/ 140 h 209"/>
              <a:gd name="T18" fmla="*/ 187 w 187"/>
              <a:gd name="T19" fmla="*/ 68 h 209"/>
              <a:gd name="T20" fmla="*/ 171 w 187"/>
              <a:gd name="T21" fmla="*/ 41 h 209"/>
              <a:gd name="T22" fmla="*/ 109 w 187"/>
              <a:gd name="T23" fmla="*/ 5 h 209"/>
              <a:gd name="T24" fmla="*/ 78 w 187"/>
              <a:gd name="T25" fmla="*/ 5 h 2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87" h="209">
                <a:moveTo>
                  <a:pt x="78" y="5"/>
                </a:moveTo>
                <a:cubicBezTo>
                  <a:pt x="16" y="41"/>
                  <a:pt x="16" y="41"/>
                  <a:pt x="16" y="41"/>
                </a:cubicBezTo>
                <a:cubicBezTo>
                  <a:pt x="6" y="47"/>
                  <a:pt x="0" y="57"/>
                  <a:pt x="0" y="68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51"/>
                  <a:pt x="6" y="162"/>
                  <a:pt x="16" y="167"/>
                </a:cubicBezTo>
                <a:cubicBezTo>
                  <a:pt x="78" y="203"/>
                  <a:pt x="78" y="203"/>
                  <a:pt x="78" y="203"/>
                </a:cubicBezTo>
                <a:cubicBezTo>
                  <a:pt x="88" y="209"/>
                  <a:pt x="100" y="209"/>
                  <a:pt x="109" y="203"/>
                </a:cubicBezTo>
                <a:cubicBezTo>
                  <a:pt x="171" y="167"/>
                  <a:pt x="171" y="167"/>
                  <a:pt x="171" y="167"/>
                </a:cubicBezTo>
                <a:cubicBezTo>
                  <a:pt x="181" y="162"/>
                  <a:pt x="187" y="151"/>
                  <a:pt x="187" y="140"/>
                </a:cubicBezTo>
                <a:cubicBezTo>
                  <a:pt x="187" y="68"/>
                  <a:pt x="187" y="68"/>
                  <a:pt x="187" y="68"/>
                </a:cubicBezTo>
                <a:cubicBezTo>
                  <a:pt x="187" y="57"/>
                  <a:pt x="181" y="47"/>
                  <a:pt x="171" y="41"/>
                </a:cubicBezTo>
                <a:cubicBezTo>
                  <a:pt x="109" y="5"/>
                  <a:pt x="109" y="5"/>
                  <a:pt x="109" y="5"/>
                </a:cubicBezTo>
                <a:cubicBezTo>
                  <a:pt x="100" y="0"/>
                  <a:pt x="88" y="0"/>
                  <a:pt x="78" y="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</a:rPr>
              <a:t>困难：资源不足 解决方案：优化资源分配，寻求外部支持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94" name="正文"/>
          <p:cNvSpPr txBox="1"/>
          <p:nvPr>
            <p:custDataLst>
              <p:tags r:id="rId11"/>
            </p:custDataLst>
          </p:nvPr>
        </p:nvSpPr>
        <p:spPr>
          <a:xfrm>
            <a:off x="6374033" y="1271588"/>
            <a:ext cx="2119354" cy="298165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解决方案：加强技术培训，寻求专家指导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6" name="Freeform 7"/>
          <p:cNvSpPr/>
          <p:nvPr>
            <p:custDataLst>
              <p:tags r:id="rId12"/>
            </p:custDataLst>
          </p:nvPr>
        </p:nvSpPr>
        <p:spPr bwMode="auto">
          <a:xfrm>
            <a:off x="6537696" y="4927579"/>
            <a:ext cx="1791706" cy="1249934"/>
          </a:xfrm>
          <a:custGeom>
            <a:gdLst>
              <a:gd name="T0" fmla="*/ 502 w 502"/>
              <a:gd name="T1" fmla="*/ 70 h 350"/>
              <a:gd name="T2" fmla="*/ 502 w 502"/>
              <a:gd name="T3" fmla="*/ 204 h 350"/>
              <a:gd name="T4" fmla="*/ 470 w 502"/>
              <a:gd name="T5" fmla="*/ 236 h 350"/>
              <a:gd name="T6" fmla="*/ 299 w 502"/>
              <a:gd name="T7" fmla="*/ 335 h 350"/>
              <a:gd name="T8" fmla="*/ 213 w 502"/>
              <a:gd name="T9" fmla="*/ 335 h 350"/>
              <a:gd name="T10" fmla="*/ 42 w 502"/>
              <a:gd name="T11" fmla="*/ 236 h 350"/>
              <a:gd name="T12" fmla="*/ 0 w 502"/>
              <a:gd name="T13" fmla="*/ 175 h 350"/>
              <a:gd name="T14" fmla="*/ 0 w 502"/>
              <a:gd name="T15" fmla="*/ 70 h 350"/>
              <a:gd name="T16" fmla="*/ 70 w 502"/>
              <a:gd name="T17" fmla="*/ 0 h 350"/>
              <a:gd name="T18" fmla="*/ 431 w 502"/>
              <a:gd name="T19" fmla="*/ 0 h 350"/>
              <a:gd name="T20" fmla="*/ 502 w 502"/>
              <a:gd name="T21" fmla="*/ 70 h 3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502" h="350">
                <a:moveTo>
                  <a:pt x="502" y="70"/>
                </a:moveTo>
                <a:cubicBezTo>
                  <a:pt x="502" y="204"/>
                  <a:pt x="502" y="204"/>
                  <a:pt x="502" y="204"/>
                </a:cubicBezTo>
                <a:cubicBezTo>
                  <a:pt x="494" y="217"/>
                  <a:pt x="484" y="228"/>
                  <a:pt x="470" y="236"/>
                </a:cubicBezTo>
                <a:cubicBezTo>
                  <a:pt x="299" y="335"/>
                  <a:pt x="299" y="335"/>
                  <a:pt x="299" y="335"/>
                </a:cubicBezTo>
                <a:cubicBezTo>
                  <a:pt x="273" y="350"/>
                  <a:pt x="239" y="350"/>
                  <a:pt x="213" y="335"/>
                </a:cubicBezTo>
                <a:cubicBezTo>
                  <a:pt x="42" y="236"/>
                  <a:pt x="42" y="236"/>
                  <a:pt x="42" y="236"/>
                </a:cubicBezTo>
                <a:cubicBezTo>
                  <a:pt x="19" y="223"/>
                  <a:pt x="4" y="200"/>
                  <a:pt x="0" y="175"/>
                </a:cubicBezTo>
                <a:cubicBezTo>
                  <a:pt x="0" y="70"/>
                  <a:pt x="0" y="70"/>
                  <a:pt x="0" y="70"/>
                </a:cubicBezTo>
                <a:cubicBezTo>
                  <a:pt x="0" y="31"/>
                  <a:pt x="31" y="0"/>
                  <a:pt x="70" y="0"/>
                </a:cubicBezTo>
                <a:cubicBezTo>
                  <a:pt x="431" y="0"/>
                  <a:pt x="431" y="0"/>
                  <a:pt x="431" y="0"/>
                </a:cubicBezTo>
                <a:cubicBezTo>
                  <a:pt x="470" y="0"/>
                  <a:pt x="502" y="31"/>
                  <a:pt x="502" y="70"/>
                </a:cubicBez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>
              <a:solidFill>
                <a:schemeClr val="dk1"/>
              </a:solidFill>
            </a:endParaRPr>
          </a:p>
        </p:txBody>
      </p:sp>
      <p:sp>
        <p:nvSpPr>
          <p:cNvPr id="1048998" name="Freeform 9"/>
          <p:cNvSpPr/>
          <p:nvPr>
            <p:custDataLst>
              <p:tags r:id="rId13"/>
            </p:custDataLst>
          </p:nvPr>
        </p:nvSpPr>
        <p:spPr bwMode="auto">
          <a:xfrm>
            <a:off x="7098272" y="4780669"/>
            <a:ext cx="666899" cy="736117"/>
          </a:xfrm>
          <a:custGeom>
            <a:gdLst>
              <a:gd name="T0" fmla="*/ 94 w 187"/>
              <a:gd name="T1" fmla="*/ 0 h 206"/>
              <a:gd name="T2" fmla="*/ 78 w 187"/>
              <a:gd name="T3" fmla="*/ 4 h 206"/>
              <a:gd name="T4" fmla="*/ 16 w 187"/>
              <a:gd name="T5" fmla="*/ 40 h 206"/>
              <a:gd name="T6" fmla="*/ 0 w 187"/>
              <a:gd name="T7" fmla="*/ 67 h 206"/>
              <a:gd name="T8" fmla="*/ 0 w 187"/>
              <a:gd name="T9" fmla="*/ 139 h 206"/>
              <a:gd name="T10" fmla="*/ 16 w 187"/>
              <a:gd name="T11" fmla="*/ 166 h 206"/>
              <a:gd name="T12" fmla="*/ 78 w 187"/>
              <a:gd name="T13" fmla="*/ 202 h 206"/>
              <a:gd name="T14" fmla="*/ 94 w 187"/>
              <a:gd name="T15" fmla="*/ 206 h 206"/>
              <a:gd name="T16" fmla="*/ 109 w 187"/>
              <a:gd name="T17" fmla="*/ 202 h 206"/>
              <a:gd name="T18" fmla="*/ 171 w 187"/>
              <a:gd name="T19" fmla="*/ 166 h 206"/>
              <a:gd name="T20" fmla="*/ 187 w 187"/>
              <a:gd name="T21" fmla="*/ 139 h 206"/>
              <a:gd name="T22" fmla="*/ 187 w 187"/>
              <a:gd name="T23" fmla="*/ 67 h 206"/>
              <a:gd name="T24" fmla="*/ 171 w 187"/>
              <a:gd name="T25" fmla="*/ 40 h 206"/>
              <a:gd name="T26" fmla="*/ 109 w 187"/>
              <a:gd name="T27" fmla="*/ 4 h 206"/>
              <a:gd name="T28" fmla="*/ 94 w 187"/>
              <a:gd name="T29" fmla="*/ 0 h 2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87" h="206">
                <a:moveTo>
                  <a:pt x="94" y="0"/>
                </a:moveTo>
                <a:cubicBezTo>
                  <a:pt x="88" y="0"/>
                  <a:pt x="83" y="1"/>
                  <a:pt x="78" y="4"/>
                </a:cubicBezTo>
                <a:cubicBezTo>
                  <a:pt x="16" y="40"/>
                  <a:pt x="16" y="40"/>
                  <a:pt x="16" y="40"/>
                </a:cubicBezTo>
                <a:cubicBezTo>
                  <a:pt x="6" y="46"/>
                  <a:pt x="0" y="56"/>
                  <a:pt x="0" y="67"/>
                </a:cubicBezTo>
                <a:cubicBezTo>
                  <a:pt x="0" y="139"/>
                  <a:pt x="0" y="139"/>
                  <a:pt x="0" y="139"/>
                </a:cubicBezTo>
                <a:cubicBezTo>
                  <a:pt x="0" y="150"/>
                  <a:pt x="6" y="161"/>
                  <a:pt x="16" y="166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83" y="205"/>
                  <a:pt x="88" y="206"/>
                  <a:pt x="94" y="206"/>
                </a:cubicBezTo>
                <a:cubicBezTo>
                  <a:pt x="99" y="206"/>
                  <a:pt x="105" y="205"/>
                  <a:pt x="109" y="202"/>
                </a:cubicBezTo>
                <a:cubicBezTo>
                  <a:pt x="171" y="166"/>
                  <a:pt x="171" y="166"/>
                  <a:pt x="171" y="166"/>
                </a:cubicBezTo>
                <a:cubicBezTo>
                  <a:pt x="181" y="161"/>
                  <a:pt x="187" y="150"/>
                  <a:pt x="187" y="139"/>
                </a:cubicBezTo>
                <a:cubicBezTo>
                  <a:pt x="187" y="67"/>
                  <a:pt x="187" y="67"/>
                  <a:pt x="187" y="67"/>
                </a:cubicBezTo>
                <a:cubicBezTo>
                  <a:pt x="187" y="56"/>
                  <a:pt x="181" y="46"/>
                  <a:pt x="171" y="40"/>
                </a:cubicBezTo>
                <a:cubicBezTo>
                  <a:pt x="109" y="4"/>
                  <a:pt x="109" y="4"/>
                  <a:pt x="109" y="4"/>
                </a:cubicBezTo>
                <a:cubicBezTo>
                  <a:pt x="105" y="1"/>
                  <a:pt x="99" y="0"/>
                  <a:pt x="94" y="0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049000" name="Freeform 8"/>
          <p:cNvSpPr/>
          <p:nvPr>
            <p:custDataLst>
              <p:tags r:id="rId14"/>
            </p:custDataLst>
          </p:nvPr>
        </p:nvSpPr>
        <p:spPr bwMode="auto">
          <a:xfrm>
            <a:off x="6658832" y="4280660"/>
            <a:ext cx="1549439" cy="1729864"/>
          </a:xfrm>
          <a:custGeom>
            <a:gdLst>
              <a:gd name="T0" fmla="*/ 152 w 365"/>
              <a:gd name="T1" fmla="*/ 11 h 408"/>
              <a:gd name="T2" fmla="*/ 31 w 365"/>
              <a:gd name="T3" fmla="*/ 81 h 408"/>
              <a:gd name="T4" fmla="*/ 0 w 365"/>
              <a:gd name="T5" fmla="*/ 134 h 408"/>
              <a:gd name="T6" fmla="*/ 0 w 365"/>
              <a:gd name="T7" fmla="*/ 274 h 408"/>
              <a:gd name="T8" fmla="*/ 31 w 365"/>
              <a:gd name="T9" fmla="*/ 327 h 408"/>
              <a:gd name="T10" fmla="*/ 152 w 365"/>
              <a:gd name="T11" fmla="*/ 397 h 408"/>
              <a:gd name="T12" fmla="*/ 214 w 365"/>
              <a:gd name="T13" fmla="*/ 397 h 408"/>
              <a:gd name="T14" fmla="*/ 335 w 365"/>
              <a:gd name="T15" fmla="*/ 327 h 408"/>
              <a:gd name="T16" fmla="*/ 365 w 365"/>
              <a:gd name="T17" fmla="*/ 274 h 408"/>
              <a:gd name="T18" fmla="*/ 365 w 365"/>
              <a:gd name="T19" fmla="*/ 134 h 408"/>
              <a:gd name="T20" fmla="*/ 335 w 365"/>
              <a:gd name="T21" fmla="*/ 81 h 408"/>
              <a:gd name="T22" fmla="*/ 214 w 365"/>
              <a:gd name="T23" fmla="*/ 11 h 408"/>
              <a:gd name="T24" fmla="*/ 152 w 365"/>
              <a:gd name="T25" fmla="*/ 11 h 4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65" h="408">
                <a:moveTo>
                  <a:pt x="152" y="11"/>
                </a:moveTo>
                <a:cubicBezTo>
                  <a:pt x="31" y="81"/>
                  <a:pt x="31" y="81"/>
                  <a:pt x="31" y="81"/>
                </a:cubicBezTo>
                <a:cubicBezTo>
                  <a:pt x="12" y="92"/>
                  <a:pt x="0" y="112"/>
                  <a:pt x="0" y="134"/>
                </a:cubicBezTo>
                <a:cubicBezTo>
                  <a:pt x="0" y="274"/>
                  <a:pt x="0" y="274"/>
                  <a:pt x="0" y="274"/>
                </a:cubicBezTo>
                <a:cubicBezTo>
                  <a:pt x="0" y="296"/>
                  <a:pt x="12" y="316"/>
                  <a:pt x="31" y="327"/>
                </a:cubicBezTo>
                <a:cubicBezTo>
                  <a:pt x="152" y="397"/>
                  <a:pt x="152" y="397"/>
                  <a:pt x="152" y="397"/>
                </a:cubicBezTo>
                <a:cubicBezTo>
                  <a:pt x="171" y="408"/>
                  <a:pt x="194" y="408"/>
                  <a:pt x="214" y="397"/>
                </a:cubicBezTo>
                <a:cubicBezTo>
                  <a:pt x="335" y="327"/>
                  <a:pt x="335" y="327"/>
                  <a:pt x="335" y="327"/>
                </a:cubicBezTo>
                <a:cubicBezTo>
                  <a:pt x="354" y="316"/>
                  <a:pt x="365" y="296"/>
                  <a:pt x="365" y="274"/>
                </a:cubicBezTo>
                <a:cubicBezTo>
                  <a:pt x="365" y="134"/>
                  <a:pt x="365" y="134"/>
                  <a:pt x="365" y="134"/>
                </a:cubicBezTo>
                <a:cubicBezTo>
                  <a:pt x="365" y="112"/>
                  <a:pt x="354" y="92"/>
                  <a:pt x="335" y="81"/>
                </a:cubicBezTo>
                <a:cubicBezTo>
                  <a:pt x="214" y="11"/>
                  <a:pt x="214" y="11"/>
                  <a:pt x="214" y="11"/>
                </a:cubicBezTo>
                <a:cubicBezTo>
                  <a:pt x="194" y="0"/>
                  <a:pt x="171" y="0"/>
                  <a:pt x="152" y="11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002" name="Freeform 10"/>
          <p:cNvSpPr/>
          <p:nvPr>
            <p:custDataLst>
              <p:tags r:id="rId15"/>
            </p:custDataLst>
          </p:nvPr>
        </p:nvSpPr>
        <p:spPr bwMode="auto">
          <a:xfrm>
            <a:off x="6796721" y="4434013"/>
            <a:ext cx="1273846" cy="1423857"/>
          </a:xfrm>
          <a:custGeom>
            <a:gdLst>
              <a:gd name="T0" fmla="*/ 78 w 187"/>
              <a:gd name="T1" fmla="*/ 5 h 209"/>
              <a:gd name="T2" fmla="*/ 16 w 187"/>
              <a:gd name="T3" fmla="*/ 41 h 209"/>
              <a:gd name="T4" fmla="*/ 0 w 187"/>
              <a:gd name="T5" fmla="*/ 68 h 209"/>
              <a:gd name="T6" fmla="*/ 0 w 187"/>
              <a:gd name="T7" fmla="*/ 140 h 209"/>
              <a:gd name="T8" fmla="*/ 16 w 187"/>
              <a:gd name="T9" fmla="*/ 167 h 209"/>
              <a:gd name="T10" fmla="*/ 78 w 187"/>
              <a:gd name="T11" fmla="*/ 203 h 209"/>
              <a:gd name="T12" fmla="*/ 109 w 187"/>
              <a:gd name="T13" fmla="*/ 203 h 209"/>
              <a:gd name="T14" fmla="*/ 171 w 187"/>
              <a:gd name="T15" fmla="*/ 167 h 209"/>
              <a:gd name="T16" fmla="*/ 187 w 187"/>
              <a:gd name="T17" fmla="*/ 140 h 209"/>
              <a:gd name="T18" fmla="*/ 187 w 187"/>
              <a:gd name="T19" fmla="*/ 68 h 209"/>
              <a:gd name="T20" fmla="*/ 171 w 187"/>
              <a:gd name="T21" fmla="*/ 41 h 209"/>
              <a:gd name="T22" fmla="*/ 109 w 187"/>
              <a:gd name="T23" fmla="*/ 5 h 209"/>
              <a:gd name="T24" fmla="*/ 78 w 187"/>
              <a:gd name="T25" fmla="*/ 5 h 2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87" h="209">
                <a:moveTo>
                  <a:pt x="78" y="5"/>
                </a:moveTo>
                <a:cubicBezTo>
                  <a:pt x="16" y="41"/>
                  <a:pt x="16" y="41"/>
                  <a:pt x="16" y="41"/>
                </a:cubicBezTo>
                <a:cubicBezTo>
                  <a:pt x="6" y="47"/>
                  <a:pt x="0" y="57"/>
                  <a:pt x="0" y="68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51"/>
                  <a:pt x="6" y="162"/>
                  <a:pt x="16" y="167"/>
                </a:cubicBezTo>
                <a:cubicBezTo>
                  <a:pt x="78" y="203"/>
                  <a:pt x="78" y="203"/>
                  <a:pt x="78" y="203"/>
                </a:cubicBezTo>
                <a:cubicBezTo>
                  <a:pt x="88" y="209"/>
                  <a:pt x="100" y="209"/>
                  <a:pt x="109" y="203"/>
                </a:cubicBezTo>
                <a:cubicBezTo>
                  <a:pt x="171" y="167"/>
                  <a:pt x="171" y="167"/>
                  <a:pt x="171" y="167"/>
                </a:cubicBezTo>
                <a:cubicBezTo>
                  <a:pt x="181" y="162"/>
                  <a:pt x="187" y="151"/>
                  <a:pt x="187" y="140"/>
                </a:cubicBezTo>
                <a:cubicBezTo>
                  <a:pt x="187" y="68"/>
                  <a:pt x="187" y="68"/>
                  <a:pt x="187" y="68"/>
                </a:cubicBezTo>
                <a:cubicBezTo>
                  <a:pt x="187" y="57"/>
                  <a:pt x="181" y="47"/>
                  <a:pt x="171" y="41"/>
                </a:cubicBezTo>
                <a:cubicBezTo>
                  <a:pt x="109" y="5"/>
                  <a:pt x="109" y="5"/>
                  <a:pt x="109" y="5"/>
                </a:cubicBezTo>
                <a:cubicBezTo>
                  <a:pt x="100" y="0"/>
                  <a:pt x="88" y="0"/>
                  <a:pt x="78" y="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</a:rPr>
              <a:t>困难：技术难题 解决方案：加强技术培训，寻求专家指导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04" name="正文"/>
          <p:cNvSpPr txBox="1"/>
          <p:nvPr>
            <p:custDataLst>
              <p:tags r:id="rId16"/>
            </p:custDataLst>
          </p:nvPr>
        </p:nvSpPr>
        <p:spPr>
          <a:xfrm>
            <a:off x="9059646" y="1271588"/>
            <a:ext cx="2119354" cy="298165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解决方案：加强团队建设，提高团队凝聚力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6" name="Freeform 7"/>
          <p:cNvSpPr/>
          <p:nvPr>
            <p:custDataLst>
              <p:tags r:id="rId17"/>
            </p:custDataLst>
          </p:nvPr>
        </p:nvSpPr>
        <p:spPr bwMode="auto">
          <a:xfrm>
            <a:off x="9223309" y="4927579"/>
            <a:ext cx="1791706" cy="1249934"/>
          </a:xfrm>
          <a:custGeom>
            <a:gdLst>
              <a:gd name="T0" fmla="*/ 502 w 502"/>
              <a:gd name="T1" fmla="*/ 70 h 350"/>
              <a:gd name="T2" fmla="*/ 502 w 502"/>
              <a:gd name="T3" fmla="*/ 204 h 350"/>
              <a:gd name="T4" fmla="*/ 470 w 502"/>
              <a:gd name="T5" fmla="*/ 236 h 350"/>
              <a:gd name="T6" fmla="*/ 299 w 502"/>
              <a:gd name="T7" fmla="*/ 335 h 350"/>
              <a:gd name="T8" fmla="*/ 213 w 502"/>
              <a:gd name="T9" fmla="*/ 335 h 350"/>
              <a:gd name="T10" fmla="*/ 42 w 502"/>
              <a:gd name="T11" fmla="*/ 236 h 350"/>
              <a:gd name="T12" fmla="*/ 0 w 502"/>
              <a:gd name="T13" fmla="*/ 175 h 350"/>
              <a:gd name="T14" fmla="*/ 0 w 502"/>
              <a:gd name="T15" fmla="*/ 70 h 350"/>
              <a:gd name="T16" fmla="*/ 70 w 502"/>
              <a:gd name="T17" fmla="*/ 0 h 350"/>
              <a:gd name="T18" fmla="*/ 431 w 502"/>
              <a:gd name="T19" fmla="*/ 0 h 350"/>
              <a:gd name="T20" fmla="*/ 502 w 502"/>
              <a:gd name="T21" fmla="*/ 70 h 3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502" h="350">
                <a:moveTo>
                  <a:pt x="502" y="70"/>
                </a:moveTo>
                <a:cubicBezTo>
                  <a:pt x="502" y="204"/>
                  <a:pt x="502" y="204"/>
                  <a:pt x="502" y="204"/>
                </a:cubicBezTo>
                <a:cubicBezTo>
                  <a:pt x="494" y="217"/>
                  <a:pt x="484" y="228"/>
                  <a:pt x="470" y="236"/>
                </a:cubicBezTo>
                <a:cubicBezTo>
                  <a:pt x="299" y="335"/>
                  <a:pt x="299" y="335"/>
                  <a:pt x="299" y="335"/>
                </a:cubicBezTo>
                <a:cubicBezTo>
                  <a:pt x="273" y="350"/>
                  <a:pt x="239" y="350"/>
                  <a:pt x="213" y="335"/>
                </a:cubicBezTo>
                <a:cubicBezTo>
                  <a:pt x="42" y="236"/>
                  <a:pt x="42" y="236"/>
                  <a:pt x="42" y="236"/>
                </a:cubicBezTo>
                <a:cubicBezTo>
                  <a:pt x="19" y="223"/>
                  <a:pt x="4" y="200"/>
                  <a:pt x="0" y="175"/>
                </a:cubicBezTo>
                <a:cubicBezTo>
                  <a:pt x="0" y="70"/>
                  <a:pt x="0" y="70"/>
                  <a:pt x="0" y="70"/>
                </a:cubicBezTo>
                <a:cubicBezTo>
                  <a:pt x="0" y="31"/>
                  <a:pt x="31" y="0"/>
                  <a:pt x="70" y="0"/>
                </a:cubicBezTo>
                <a:cubicBezTo>
                  <a:pt x="431" y="0"/>
                  <a:pt x="431" y="0"/>
                  <a:pt x="431" y="0"/>
                </a:cubicBezTo>
                <a:cubicBezTo>
                  <a:pt x="470" y="0"/>
                  <a:pt x="502" y="31"/>
                  <a:pt x="502" y="70"/>
                </a:cubicBez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>
              <a:solidFill>
                <a:schemeClr val="dk1"/>
              </a:solidFill>
            </a:endParaRPr>
          </a:p>
        </p:txBody>
      </p:sp>
      <p:sp>
        <p:nvSpPr>
          <p:cNvPr id="1049008" name="Freeform 9"/>
          <p:cNvSpPr/>
          <p:nvPr>
            <p:custDataLst>
              <p:tags r:id="rId18"/>
            </p:custDataLst>
          </p:nvPr>
        </p:nvSpPr>
        <p:spPr bwMode="auto">
          <a:xfrm>
            <a:off x="9783886" y="4780669"/>
            <a:ext cx="666899" cy="736117"/>
          </a:xfrm>
          <a:custGeom>
            <a:gdLst>
              <a:gd name="T0" fmla="*/ 94 w 187"/>
              <a:gd name="T1" fmla="*/ 0 h 206"/>
              <a:gd name="T2" fmla="*/ 78 w 187"/>
              <a:gd name="T3" fmla="*/ 4 h 206"/>
              <a:gd name="T4" fmla="*/ 16 w 187"/>
              <a:gd name="T5" fmla="*/ 40 h 206"/>
              <a:gd name="T6" fmla="*/ 0 w 187"/>
              <a:gd name="T7" fmla="*/ 67 h 206"/>
              <a:gd name="T8" fmla="*/ 0 w 187"/>
              <a:gd name="T9" fmla="*/ 139 h 206"/>
              <a:gd name="T10" fmla="*/ 16 w 187"/>
              <a:gd name="T11" fmla="*/ 166 h 206"/>
              <a:gd name="T12" fmla="*/ 78 w 187"/>
              <a:gd name="T13" fmla="*/ 202 h 206"/>
              <a:gd name="T14" fmla="*/ 94 w 187"/>
              <a:gd name="T15" fmla="*/ 206 h 206"/>
              <a:gd name="T16" fmla="*/ 109 w 187"/>
              <a:gd name="T17" fmla="*/ 202 h 206"/>
              <a:gd name="T18" fmla="*/ 171 w 187"/>
              <a:gd name="T19" fmla="*/ 166 h 206"/>
              <a:gd name="T20" fmla="*/ 187 w 187"/>
              <a:gd name="T21" fmla="*/ 139 h 206"/>
              <a:gd name="T22" fmla="*/ 187 w 187"/>
              <a:gd name="T23" fmla="*/ 67 h 206"/>
              <a:gd name="T24" fmla="*/ 171 w 187"/>
              <a:gd name="T25" fmla="*/ 40 h 206"/>
              <a:gd name="T26" fmla="*/ 109 w 187"/>
              <a:gd name="T27" fmla="*/ 4 h 206"/>
              <a:gd name="T28" fmla="*/ 94 w 187"/>
              <a:gd name="T29" fmla="*/ 0 h 2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87" h="206">
                <a:moveTo>
                  <a:pt x="94" y="0"/>
                </a:moveTo>
                <a:cubicBezTo>
                  <a:pt x="88" y="0"/>
                  <a:pt x="83" y="1"/>
                  <a:pt x="78" y="4"/>
                </a:cubicBezTo>
                <a:cubicBezTo>
                  <a:pt x="16" y="40"/>
                  <a:pt x="16" y="40"/>
                  <a:pt x="16" y="40"/>
                </a:cubicBezTo>
                <a:cubicBezTo>
                  <a:pt x="6" y="46"/>
                  <a:pt x="0" y="56"/>
                  <a:pt x="0" y="67"/>
                </a:cubicBezTo>
                <a:cubicBezTo>
                  <a:pt x="0" y="139"/>
                  <a:pt x="0" y="139"/>
                  <a:pt x="0" y="139"/>
                </a:cubicBezTo>
                <a:cubicBezTo>
                  <a:pt x="0" y="150"/>
                  <a:pt x="6" y="161"/>
                  <a:pt x="16" y="166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83" y="205"/>
                  <a:pt x="88" y="206"/>
                  <a:pt x="94" y="206"/>
                </a:cubicBezTo>
                <a:cubicBezTo>
                  <a:pt x="99" y="206"/>
                  <a:pt x="105" y="205"/>
                  <a:pt x="109" y="202"/>
                </a:cubicBezTo>
                <a:cubicBezTo>
                  <a:pt x="171" y="166"/>
                  <a:pt x="171" y="166"/>
                  <a:pt x="171" y="166"/>
                </a:cubicBezTo>
                <a:cubicBezTo>
                  <a:pt x="181" y="161"/>
                  <a:pt x="187" y="150"/>
                  <a:pt x="187" y="139"/>
                </a:cubicBezTo>
                <a:cubicBezTo>
                  <a:pt x="187" y="67"/>
                  <a:pt x="187" y="67"/>
                  <a:pt x="187" y="67"/>
                </a:cubicBezTo>
                <a:cubicBezTo>
                  <a:pt x="187" y="56"/>
                  <a:pt x="181" y="46"/>
                  <a:pt x="171" y="40"/>
                </a:cubicBezTo>
                <a:cubicBezTo>
                  <a:pt x="109" y="4"/>
                  <a:pt x="109" y="4"/>
                  <a:pt x="109" y="4"/>
                </a:cubicBezTo>
                <a:cubicBezTo>
                  <a:pt x="105" y="1"/>
                  <a:pt x="99" y="0"/>
                  <a:pt x="94" y="0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049010" name="Freeform 8"/>
          <p:cNvSpPr/>
          <p:nvPr>
            <p:custDataLst>
              <p:tags r:id="rId19"/>
            </p:custDataLst>
          </p:nvPr>
        </p:nvSpPr>
        <p:spPr bwMode="auto">
          <a:xfrm>
            <a:off x="9344445" y="4280660"/>
            <a:ext cx="1549439" cy="1729864"/>
          </a:xfrm>
          <a:custGeom>
            <a:gdLst>
              <a:gd name="T0" fmla="*/ 152 w 365"/>
              <a:gd name="T1" fmla="*/ 11 h 408"/>
              <a:gd name="T2" fmla="*/ 31 w 365"/>
              <a:gd name="T3" fmla="*/ 81 h 408"/>
              <a:gd name="T4" fmla="*/ 0 w 365"/>
              <a:gd name="T5" fmla="*/ 134 h 408"/>
              <a:gd name="T6" fmla="*/ 0 w 365"/>
              <a:gd name="T7" fmla="*/ 274 h 408"/>
              <a:gd name="T8" fmla="*/ 31 w 365"/>
              <a:gd name="T9" fmla="*/ 327 h 408"/>
              <a:gd name="T10" fmla="*/ 152 w 365"/>
              <a:gd name="T11" fmla="*/ 397 h 408"/>
              <a:gd name="T12" fmla="*/ 214 w 365"/>
              <a:gd name="T13" fmla="*/ 397 h 408"/>
              <a:gd name="T14" fmla="*/ 335 w 365"/>
              <a:gd name="T15" fmla="*/ 327 h 408"/>
              <a:gd name="T16" fmla="*/ 365 w 365"/>
              <a:gd name="T17" fmla="*/ 274 h 408"/>
              <a:gd name="T18" fmla="*/ 365 w 365"/>
              <a:gd name="T19" fmla="*/ 134 h 408"/>
              <a:gd name="T20" fmla="*/ 335 w 365"/>
              <a:gd name="T21" fmla="*/ 81 h 408"/>
              <a:gd name="T22" fmla="*/ 214 w 365"/>
              <a:gd name="T23" fmla="*/ 11 h 408"/>
              <a:gd name="T24" fmla="*/ 152 w 365"/>
              <a:gd name="T25" fmla="*/ 11 h 4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65" h="408">
                <a:moveTo>
                  <a:pt x="152" y="11"/>
                </a:moveTo>
                <a:cubicBezTo>
                  <a:pt x="31" y="81"/>
                  <a:pt x="31" y="81"/>
                  <a:pt x="31" y="81"/>
                </a:cubicBezTo>
                <a:cubicBezTo>
                  <a:pt x="12" y="92"/>
                  <a:pt x="0" y="112"/>
                  <a:pt x="0" y="134"/>
                </a:cubicBezTo>
                <a:cubicBezTo>
                  <a:pt x="0" y="274"/>
                  <a:pt x="0" y="274"/>
                  <a:pt x="0" y="274"/>
                </a:cubicBezTo>
                <a:cubicBezTo>
                  <a:pt x="0" y="296"/>
                  <a:pt x="12" y="316"/>
                  <a:pt x="31" y="327"/>
                </a:cubicBezTo>
                <a:cubicBezTo>
                  <a:pt x="152" y="397"/>
                  <a:pt x="152" y="397"/>
                  <a:pt x="152" y="397"/>
                </a:cubicBezTo>
                <a:cubicBezTo>
                  <a:pt x="171" y="408"/>
                  <a:pt x="194" y="408"/>
                  <a:pt x="214" y="397"/>
                </a:cubicBezTo>
                <a:cubicBezTo>
                  <a:pt x="335" y="327"/>
                  <a:pt x="335" y="327"/>
                  <a:pt x="335" y="327"/>
                </a:cubicBezTo>
                <a:cubicBezTo>
                  <a:pt x="354" y="316"/>
                  <a:pt x="365" y="296"/>
                  <a:pt x="365" y="274"/>
                </a:cubicBezTo>
                <a:cubicBezTo>
                  <a:pt x="365" y="134"/>
                  <a:pt x="365" y="134"/>
                  <a:pt x="365" y="134"/>
                </a:cubicBezTo>
                <a:cubicBezTo>
                  <a:pt x="365" y="112"/>
                  <a:pt x="354" y="92"/>
                  <a:pt x="335" y="81"/>
                </a:cubicBezTo>
                <a:cubicBezTo>
                  <a:pt x="214" y="11"/>
                  <a:pt x="214" y="11"/>
                  <a:pt x="214" y="11"/>
                </a:cubicBezTo>
                <a:cubicBezTo>
                  <a:pt x="194" y="0"/>
                  <a:pt x="171" y="0"/>
                  <a:pt x="152" y="11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012" name="Freeform 10"/>
          <p:cNvSpPr/>
          <p:nvPr>
            <p:custDataLst>
              <p:tags r:id="rId20"/>
            </p:custDataLst>
          </p:nvPr>
        </p:nvSpPr>
        <p:spPr bwMode="auto">
          <a:xfrm>
            <a:off x="9482334" y="4434013"/>
            <a:ext cx="1273846" cy="1423857"/>
          </a:xfrm>
          <a:custGeom>
            <a:gdLst>
              <a:gd name="T0" fmla="*/ 78 w 187"/>
              <a:gd name="T1" fmla="*/ 5 h 209"/>
              <a:gd name="T2" fmla="*/ 16 w 187"/>
              <a:gd name="T3" fmla="*/ 41 h 209"/>
              <a:gd name="T4" fmla="*/ 0 w 187"/>
              <a:gd name="T5" fmla="*/ 68 h 209"/>
              <a:gd name="T6" fmla="*/ 0 w 187"/>
              <a:gd name="T7" fmla="*/ 140 h 209"/>
              <a:gd name="T8" fmla="*/ 16 w 187"/>
              <a:gd name="T9" fmla="*/ 167 h 209"/>
              <a:gd name="T10" fmla="*/ 78 w 187"/>
              <a:gd name="T11" fmla="*/ 203 h 209"/>
              <a:gd name="T12" fmla="*/ 109 w 187"/>
              <a:gd name="T13" fmla="*/ 203 h 209"/>
              <a:gd name="T14" fmla="*/ 171 w 187"/>
              <a:gd name="T15" fmla="*/ 167 h 209"/>
              <a:gd name="T16" fmla="*/ 187 w 187"/>
              <a:gd name="T17" fmla="*/ 140 h 209"/>
              <a:gd name="T18" fmla="*/ 187 w 187"/>
              <a:gd name="T19" fmla="*/ 68 h 209"/>
              <a:gd name="T20" fmla="*/ 171 w 187"/>
              <a:gd name="T21" fmla="*/ 41 h 209"/>
              <a:gd name="T22" fmla="*/ 109 w 187"/>
              <a:gd name="T23" fmla="*/ 5 h 209"/>
              <a:gd name="T24" fmla="*/ 78 w 187"/>
              <a:gd name="T25" fmla="*/ 5 h 2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87" h="209">
                <a:moveTo>
                  <a:pt x="78" y="5"/>
                </a:moveTo>
                <a:cubicBezTo>
                  <a:pt x="16" y="41"/>
                  <a:pt x="16" y="41"/>
                  <a:pt x="16" y="41"/>
                </a:cubicBezTo>
                <a:cubicBezTo>
                  <a:pt x="6" y="47"/>
                  <a:pt x="0" y="57"/>
                  <a:pt x="0" y="68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51"/>
                  <a:pt x="6" y="162"/>
                  <a:pt x="16" y="167"/>
                </a:cubicBezTo>
                <a:cubicBezTo>
                  <a:pt x="78" y="203"/>
                  <a:pt x="78" y="203"/>
                  <a:pt x="78" y="203"/>
                </a:cubicBezTo>
                <a:cubicBezTo>
                  <a:pt x="88" y="209"/>
                  <a:pt x="100" y="209"/>
                  <a:pt x="109" y="203"/>
                </a:cubicBezTo>
                <a:cubicBezTo>
                  <a:pt x="171" y="167"/>
                  <a:pt x="171" y="167"/>
                  <a:pt x="171" y="167"/>
                </a:cubicBezTo>
                <a:cubicBezTo>
                  <a:pt x="181" y="162"/>
                  <a:pt x="187" y="151"/>
                  <a:pt x="187" y="140"/>
                </a:cubicBezTo>
                <a:cubicBezTo>
                  <a:pt x="187" y="68"/>
                  <a:pt x="187" y="68"/>
                  <a:pt x="187" y="68"/>
                </a:cubicBezTo>
                <a:cubicBezTo>
                  <a:pt x="187" y="57"/>
                  <a:pt x="181" y="47"/>
                  <a:pt x="171" y="41"/>
                </a:cubicBezTo>
                <a:cubicBezTo>
                  <a:pt x="109" y="5"/>
                  <a:pt x="109" y="5"/>
                  <a:pt x="109" y="5"/>
                </a:cubicBezTo>
                <a:cubicBezTo>
                  <a:pt x="100" y="0"/>
                  <a:pt x="88" y="0"/>
                  <a:pt x="78" y="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</a:rPr>
              <a:t>困难：团队协作不畅 解决方案：加强团队建设，提高团队凝聚力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14" name="正文"/>
          <p:cNvSpPr txBox="1"/>
          <p:nvPr>
            <p:custDataLst>
              <p:tags r:id="rId21"/>
            </p:custDataLst>
          </p:nvPr>
        </p:nvSpPr>
        <p:spPr>
          <a:xfrm>
            <a:off x="1009895" y="1271588"/>
            <a:ext cx="2119354" cy="298165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解决方案：加强团队沟通，提高工作效率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6" name="Freeform 7"/>
          <p:cNvSpPr/>
          <p:nvPr>
            <p:custDataLst>
              <p:tags r:id="rId22"/>
            </p:custDataLst>
          </p:nvPr>
        </p:nvSpPr>
        <p:spPr bwMode="auto">
          <a:xfrm>
            <a:off x="1173557" y="4927579"/>
            <a:ext cx="1791706" cy="1249934"/>
          </a:xfrm>
          <a:custGeom>
            <a:gdLst>
              <a:gd name="T0" fmla="*/ 502 w 502"/>
              <a:gd name="T1" fmla="*/ 70 h 350"/>
              <a:gd name="T2" fmla="*/ 502 w 502"/>
              <a:gd name="T3" fmla="*/ 204 h 350"/>
              <a:gd name="T4" fmla="*/ 470 w 502"/>
              <a:gd name="T5" fmla="*/ 236 h 350"/>
              <a:gd name="T6" fmla="*/ 299 w 502"/>
              <a:gd name="T7" fmla="*/ 335 h 350"/>
              <a:gd name="T8" fmla="*/ 213 w 502"/>
              <a:gd name="T9" fmla="*/ 335 h 350"/>
              <a:gd name="T10" fmla="*/ 42 w 502"/>
              <a:gd name="T11" fmla="*/ 236 h 350"/>
              <a:gd name="T12" fmla="*/ 0 w 502"/>
              <a:gd name="T13" fmla="*/ 175 h 350"/>
              <a:gd name="T14" fmla="*/ 0 w 502"/>
              <a:gd name="T15" fmla="*/ 70 h 350"/>
              <a:gd name="T16" fmla="*/ 70 w 502"/>
              <a:gd name="T17" fmla="*/ 0 h 350"/>
              <a:gd name="T18" fmla="*/ 431 w 502"/>
              <a:gd name="T19" fmla="*/ 0 h 350"/>
              <a:gd name="T20" fmla="*/ 502 w 502"/>
              <a:gd name="T21" fmla="*/ 70 h 3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502" h="350">
                <a:moveTo>
                  <a:pt x="502" y="70"/>
                </a:moveTo>
                <a:cubicBezTo>
                  <a:pt x="502" y="204"/>
                  <a:pt x="502" y="204"/>
                  <a:pt x="502" y="204"/>
                </a:cubicBezTo>
                <a:cubicBezTo>
                  <a:pt x="494" y="217"/>
                  <a:pt x="484" y="228"/>
                  <a:pt x="470" y="236"/>
                </a:cubicBezTo>
                <a:cubicBezTo>
                  <a:pt x="299" y="335"/>
                  <a:pt x="299" y="335"/>
                  <a:pt x="299" y="335"/>
                </a:cubicBezTo>
                <a:cubicBezTo>
                  <a:pt x="273" y="350"/>
                  <a:pt x="239" y="350"/>
                  <a:pt x="213" y="335"/>
                </a:cubicBezTo>
                <a:cubicBezTo>
                  <a:pt x="42" y="236"/>
                  <a:pt x="42" y="236"/>
                  <a:pt x="42" y="236"/>
                </a:cubicBezTo>
                <a:cubicBezTo>
                  <a:pt x="19" y="223"/>
                  <a:pt x="4" y="200"/>
                  <a:pt x="0" y="175"/>
                </a:cubicBezTo>
                <a:cubicBezTo>
                  <a:pt x="0" y="70"/>
                  <a:pt x="0" y="70"/>
                  <a:pt x="0" y="70"/>
                </a:cubicBezTo>
                <a:cubicBezTo>
                  <a:pt x="0" y="31"/>
                  <a:pt x="31" y="0"/>
                  <a:pt x="70" y="0"/>
                </a:cubicBezTo>
                <a:cubicBezTo>
                  <a:pt x="431" y="0"/>
                  <a:pt x="431" y="0"/>
                  <a:pt x="431" y="0"/>
                </a:cubicBezTo>
                <a:cubicBezTo>
                  <a:pt x="470" y="0"/>
                  <a:pt x="502" y="31"/>
                  <a:pt x="502" y="70"/>
                </a:cubicBez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>
              <a:solidFill>
                <a:schemeClr val="dk1"/>
              </a:solidFill>
            </a:endParaRPr>
          </a:p>
        </p:txBody>
      </p:sp>
      <p:sp>
        <p:nvSpPr>
          <p:cNvPr id="1049018" name="Freeform 9"/>
          <p:cNvSpPr/>
          <p:nvPr>
            <p:custDataLst>
              <p:tags r:id="rId23"/>
            </p:custDataLst>
          </p:nvPr>
        </p:nvSpPr>
        <p:spPr bwMode="auto">
          <a:xfrm>
            <a:off x="1736067" y="4780669"/>
            <a:ext cx="666899" cy="736117"/>
          </a:xfrm>
          <a:custGeom>
            <a:gdLst>
              <a:gd name="T0" fmla="*/ 94 w 187"/>
              <a:gd name="T1" fmla="*/ 0 h 206"/>
              <a:gd name="T2" fmla="*/ 78 w 187"/>
              <a:gd name="T3" fmla="*/ 4 h 206"/>
              <a:gd name="T4" fmla="*/ 16 w 187"/>
              <a:gd name="T5" fmla="*/ 40 h 206"/>
              <a:gd name="T6" fmla="*/ 0 w 187"/>
              <a:gd name="T7" fmla="*/ 67 h 206"/>
              <a:gd name="T8" fmla="*/ 0 w 187"/>
              <a:gd name="T9" fmla="*/ 139 h 206"/>
              <a:gd name="T10" fmla="*/ 16 w 187"/>
              <a:gd name="T11" fmla="*/ 166 h 206"/>
              <a:gd name="T12" fmla="*/ 78 w 187"/>
              <a:gd name="T13" fmla="*/ 202 h 206"/>
              <a:gd name="T14" fmla="*/ 94 w 187"/>
              <a:gd name="T15" fmla="*/ 206 h 206"/>
              <a:gd name="T16" fmla="*/ 109 w 187"/>
              <a:gd name="T17" fmla="*/ 202 h 206"/>
              <a:gd name="T18" fmla="*/ 171 w 187"/>
              <a:gd name="T19" fmla="*/ 166 h 206"/>
              <a:gd name="T20" fmla="*/ 187 w 187"/>
              <a:gd name="T21" fmla="*/ 139 h 206"/>
              <a:gd name="T22" fmla="*/ 187 w 187"/>
              <a:gd name="T23" fmla="*/ 67 h 206"/>
              <a:gd name="T24" fmla="*/ 171 w 187"/>
              <a:gd name="T25" fmla="*/ 40 h 206"/>
              <a:gd name="T26" fmla="*/ 109 w 187"/>
              <a:gd name="T27" fmla="*/ 4 h 206"/>
              <a:gd name="T28" fmla="*/ 94 w 187"/>
              <a:gd name="T29" fmla="*/ 0 h 2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87" h="206">
                <a:moveTo>
                  <a:pt x="94" y="0"/>
                </a:moveTo>
                <a:cubicBezTo>
                  <a:pt x="88" y="0"/>
                  <a:pt x="83" y="1"/>
                  <a:pt x="78" y="4"/>
                </a:cubicBezTo>
                <a:cubicBezTo>
                  <a:pt x="16" y="40"/>
                  <a:pt x="16" y="40"/>
                  <a:pt x="16" y="40"/>
                </a:cubicBezTo>
                <a:cubicBezTo>
                  <a:pt x="6" y="46"/>
                  <a:pt x="0" y="56"/>
                  <a:pt x="0" y="67"/>
                </a:cubicBezTo>
                <a:cubicBezTo>
                  <a:pt x="0" y="139"/>
                  <a:pt x="0" y="139"/>
                  <a:pt x="0" y="139"/>
                </a:cubicBezTo>
                <a:cubicBezTo>
                  <a:pt x="0" y="150"/>
                  <a:pt x="6" y="161"/>
                  <a:pt x="16" y="166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83" y="205"/>
                  <a:pt x="88" y="206"/>
                  <a:pt x="94" y="206"/>
                </a:cubicBezTo>
                <a:cubicBezTo>
                  <a:pt x="99" y="206"/>
                  <a:pt x="105" y="205"/>
                  <a:pt x="109" y="202"/>
                </a:cubicBezTo>
                <a:cubicBezTo>
                  <a:pt x="171" y="166"/>
                  <a:pt x="171" y="166"/>
                  <a:pt x="171" y="166"/>
                </a:cubicBezTo>
                <a:cubicBezTo>
                  <a:pt x="181" y="161"/>
                  <a:pt x="187" y="150"/>
                  <a:pt x="187" y="139"/>
                </a:cubicBezTo>
                <a:cubicBezTo>
                  <a:pt x="187" y="67"/>
                  <a:pt x="187" y="67"/>
                  <a:pt x="187" y="67"/>
                </a:cubicBezTo>
                <a:cubicBezTo>
                  <a:pt x="187" y="56"/>
                  <a:pt x="181" y="46"/>
                  <a:pt x="171" y="40"/>
                </a:cubicBezTo>
                <a:cubicBezTo>
                  <a:pt x="109" y="4"/>
                  <a:pt x="109" y="4"/>
                  <a:pt x="109" y="4"/>
                </a:cubicBezTo>
                <a:cubicBezTo>
                  <a:pt x="105" y="1"/>
                  <a:pt x="99" y="0"/>
                  <a:pt x="94" y="0"/>
                </a:cubicBezTo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049020" name="Freeform 8"/>
          <p:cNvSpPr/>
          <p:nvPr>
            <p:custDataLst>
              <p:tags r:id="rId24"/>
            </p:custDataLst>
          </p:nvPr>
        </p:nvSpPr>
        <p:spPr bwMode="auto">
          <a:xfrm>
            <a:off x="1294693" y="4280660"/>
            <a:ext cx="1549439" cy="1729864"/>
          </a:xfrm>
          <a:custGeom>
            <a:gdLst>
              <a:gd name="T0" fmla="*/ 152 w 365"/>
              <a:gd name="T1" fmla="*/ 11 h 408"/>
              <a:gd name="T2" fmla="*/ 31 w 365"/>
              <a:gd name="T3" fmla="*/ 81 h 408"/>
              <a:gd name="T4" fmla="*/ 0 w 365"/>
              <a:gd name="T5" fmla="*/ 134 h 408"/>
              <a:gd name="T6" fmla="*/ 0 w 365"/>
              <a:gd name="T7" fmla="*/ 274 h 408"/>
              <a:gd name="T8" fmla="*/ 31 w 365"/>
              <a:gd name="T9" fmla="*/ 327 h 408"/>
              <a:gd name="T10" fmla="*/ 152 w 365"/>
              <a:gd name="T11" fmla="*/ 397 h 408"/>
              <a:gd name="T12" fmla="*/ 214 w 365"/>
              <a:gd name="T13" fmla="*/ 397 h 408"/>
              <a:gd name="T14" fmla="*/ 335 w 365"/>
              <a:gd name="T15" fmla="*/ 327 h 408"/>
              <a:gd name="T16" fmla="*/ 365 w 365"/>
              <a:gd name="T17" fmla="*/ 274 h 408"/>
              <a:gd name="T18" fmla="*/ 365 w 365"/>
              <a:gd name="T19" fmla="*/ 134 h 408"/>
              <a:gd name="T20" fmla="*/ 335 w 365"/>
              <a:gd name="T21" fmla="*/ 81 h 408"/>
              <a:gd name="T22" fmla="*/ 214 w 365"/>
              <a:gd name="T23" fmla="*/ 11 h 408"/>
              <a:gd name="T24" fmla="*/ 152 w 365"/>
              <a:gd name="T25" fmla="*/ 11 h 4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65" h="408">
                <a:moveTo>
                  <a:pt x="152" y="11"/>
                </a:moveTo>
                <a:cubicBezTo>
                  <a:pt x="31" y="81"/>
                  <a:pt x="31" y="81"/>
                  <a:pt x="31" y="81"/>
                </a:cubicBezTo>
                <a:cubicBezTo>
                  <a:pt x="12" y="92"/>
                  <a:pt x="0" y="112"/>
                  <a:pt x="0" y="134"/>
                </a:cubicBezTo>
                <a:cubicBezTo>
                  <a:pt x="0" y="274"/>
                  <a:pt x="0" y="274"/>
                  <a:pt x="0" y="274"/>
                </a:cubicBezTo>
                <a:cubicBezTo>
                  <a:pt x="0" y="296"/>
                  <a:pt x="12" y="316"/>
                  <a:pt x="31" y="327"/>
                </a:cubicBezTo>
                <a:cubicBezTo>
                  <a:pt x="152" y="397"/>
                  <a:pt x="152" y="397"/>
                  <a:pt x="152" y="397"/>
                </a:cubicBezTo>
                <a:cubicBezTo>
                  <a:pt x="171" y="408"/>
                  <a:pt x="194" y="408"/>
                  <a:pt x="214" y="397"/>
                </a:cubicBezTo>
                <a:cubicBezTo>
                  <a:pt x="335" y="327"/>
                  <a:pt x="335" y="327"/>
                  <a:pt x="335" y="327"/>
                </a:cubicBezTo>
                <a:cubicBezTo>
                  <a:pt x="354" y="316"/>
                  <a:pt x="365" y="296"/>
                  <a:pt x="365" y="274"/>
                </a:cubicBezTo>
                <a:cubicBezTo>
                  <a:pt x="365" y="134"/>
                  <a:pt x="365" y="134"/>
                  <a:pt x="365" y="134"/>
                </a:cubicBezTo>
                <a:cubicBezTo>
                  <a:pt x="365" y="112"/>
                  <a:pt x="354" y="92"/>
                  <a:pt x="335" y="81"/>
                </a:cubicBezTo>
                <a:cubicBezTo>
                  <a:pt x="214" y="11"/>
                  <a:pt x="214" y="11"/>
                  <a:pt x="214" y="11"/>
                </a:cubicBezTo>
                <a:cubicBezTo>
                  <a:pt x="194" y="0"/>
                  <a:pt x="171" y="0"/>
                  <a:pt x="152" y="11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022" name="Freeform 10"/>
          <p:cNvSpPr/>
          <p:nvPr>
            <p:custDataLst>
              <p:tags r:id="rId25"/>
            </p:custDataLst>
          </p:nvPr>
        </p:nvSpPr>
        <p:spPr bwMode="auto">
          <a:xfrm>
            <a:off x="1432582" y="4434013"/>
            <a:ext cx="1273846" cy="1423857"/>
          </a:xfrm>
          <a:custGeom>
            <a:gdLst>
              <a:gd name="T0" fmla="*/ 78 w 187"/>
              <a:gd name="T1" fmla="*/ 5 h 209"/>
              <a:gd name="T2" fmla="*/ 16 w 187"/>
              <a:gd name="T3" fmla="*/ 41 h 209"/>
              <a:gd name="T4" fmla="*/ 0 w 187"/>
              <a:gd name="T5" fmla="*/ 68 h 209"/>
              <a:gd name="T6" fmla="*/ 0 w 187"/>
              <a:gd name="T7" fmla="*/ 140 h 209"/>
              <a:gd name="T8" fmla="*/ 16 w 187"/>
              <a:gd name="T9" fmla="*/ 167 h 209"/>
              <a:gd name="T10" fmla="*/ 78 w 187"/>
              <a:gd name="T11" fmla="*/ 203 h 209"/>
              <a:gd name="T12" fmla="*/ 109 w 187"/>
              <a:gd name="T13" fmla="*/ 203 h 209"/>
              <a:gd name="T14" fmla="*/ 171 w 187"/>
              <a:gd name="T15" fmla="*/ 167 h 209"/>
              <a:gd name="T16" fmla="*/ 187 w 187"/>
              <a:gd name="T17" fmla="*/ 140 h 209"/>
              <a:gd name="T18" fmla="*/ 187 w 187"/>
              <a:gd name="T19" fmla="*/ 68 h 209"/>
              <a:gd name="T20" fmla="*/ 171 w 187"/>
              <a:gd name="T21" fmla="*/ 41 h 209"/>
              <a:gd name="T22" fmla="*/ 109 w 187"/>
              <a:gd name="T23" fmla="*/ 5 h 209"/>
              <a:gd name="T24" fmla="*/ 78 w 187"/>
              <a:gd name="T25" fmla="*/ 5 h 2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87" h="209">
                <a:moveTo>
                  <a:pt x="78" y="5"/>
                </a:moveTo>
                <a:cubicBezTo>
                  <a:pt x="16" y="41"/>
                  <a:pt x="16" y="41"/>
                  <a:pt x="16" y="41"/>
                </a:cubicBezTo>
                <a:cubicBezTo>
                  <a:pt x="6" y="47"/>
                  <a:pt x="0" y="57"/>
                  <a:pt x="0" y="68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51"/>
                  <a:pt x="6" y="162"/>
                  <a:pt x="16" y="167"/>
                </a:cubicBezTo>
                <a:cubicBezTo>
                  <a:pt x="78" y="203"/>
                  <a:pt x="78" y="203"/>
                  <a:pt x="78" y="203"/>
                </a:cubicBezTo>
                <a:cubicBezTo>
                  <a:pt x="88" y="209"/>
                  <a:pt x="100" y="209"/>
                  <a:pt x="109" y="203"/>
                </a:cubicBezTo>
                <a:cubicBezTo>
                  <a:pt x="171" y="167"/>
                  <a:pt x="171" y="167"/>
                  <a:pt x="171" y="167"/>
                </a:cubicBezTo>
                <a:cubicBezTo>
                  <a:pt x="181" y="162"/>
                  <a:pt x="187" y="151"/>
                  <a:pt x="187" y="140"/>
                </a:cubicBezTo>
                <a:cubicBezTo>
                  <a:pt x="187" y="68"/>
                  <a:pt x="187" y="68"/>
                  <a:pt x="187" y="68"/>
                </a:cubicBezTo>
                <a:cubicBezTo>
                  <a:pt x="187" y="57"/>
                  <a:pt x="181" y="47"/>
                  <a:pt x="171" y="41"/>
                </a:cubicBezTo>
                <a:cubicBezTo>
                  <a:pt x="109" y="5"/>
                  <a:pt x="109" y="5"/>
                  <a:pt x="109" y="5"/>
                </a:cubicBezTo>
                <a:cubicBezTo>
                  <a:pt x="100" y="0"/>
                  <a:pt x="88" y="0"/>
                  <a:pt x="78" y="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</a:rPr>
              <a:t>困难：项目进度延误 解决方案：加强团队沟通，提高工作效率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058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自我提升：提出未来改进的方向和计划，以提高工作效率和团队合作能力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8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存在问题：分析工作中出现的问题，并提出改进措施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工作表现：评价自己的工作态度、工作效率和团队合作精神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0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工作成果：列举完成的主要任务和取得的成果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团队协作经验分享</a:t>
            </a:r>
            <a:endParaRPr lang="zh-CN" altLang="en-US"/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团队协作的重要性</a:t>
            </a:r>
            <a:endParaRPr lang="zh-CN" altLang="en-US"/>
          </a:p>
        </p:txBody>
      </p:sp>
      <p:sp>
        <p:nvSpPr>
          <p:cNvPr id="1049156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提高工作效率：团队成员共同协作，可以更快地完成任务，提高工作效率。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培养团队精神：团队协作可以培养团队成员之间的合作精神，增强团队的整体实力。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发挥个人优势：团队协作可以让每个团队成员发挥自己的优势，共同完成任务。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增强团队凝聚力：通过团队协作，团队成员之间可以更好地沟通和协调，增强团队凝聚力。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高效团队协作的方法和技巧</a:t>
            </a:r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2"/>
            </p:custDataLst>
          </p:nvPr>
        </p:nvSpPr>
        <p:spPr>
          <a:xfrm>
            <a:off x="759287" y="1276889"/>
            <a:ext cx="3312114" cy="227311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0"/>
          <p:cNvSpPr/>
          <p:nvPr>
            <p:custDataLst>
              <p:tags r:id="rId3"/>
            </p:custDataLst>
          </p:nvPr>
        </p:nvSpPr>
        <p:spPr>
          <a:xfrm>
            <a:off x="1117100" y="1271588"/>
            <a:ext cx="536719" cy="2782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4"/>
            </p:custDataLst>
          </p:nvPr>
        </p:nvSpPr>
        <p:spPr>
          <a:xfrm>
            <a:off x="915665" y="2053475"/>
            <a:ext cx="2971580" cy="133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明确目标和分工：确保团队成员对目标有清晰的认识，并明确各自的职责和任务。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0" name="矩形 6"/>
          <p:cNvSpPr/>
          <p:nvPr>
            <p:custDataLst>
              <p:tags r:id="rId5"/>
            </p:custDataLst>
          </p:nvPr>
        </p:nvSpPr>
        <p:spPr>
          <a:xfrm>
            <a:off x="4440784" y="1276889"/>
            <a:ext cx="3312114" cy="227311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1"/>
          <p:cNvSpPr/>
          <p:nvPr>
            <p:custDataLst>
              <p:tags r:id="rId6"/>
            </p:custDataLst>
          </p:nvPr>
        </p:nvSpPr>
        <p:spPr>
          <a:xfrm>
            <a:off x="4818475" y="1271588"/>
            <a:ext cx="536719" cy="2782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7"/>
            </p:custDataLst>
          </p:nvPr>
        </p:nvSpPr>
        <p:spPr>
          <a:xfrm>
            <a:off x="4597162" y="2053475"/>
            <a:ext cx="2971580" cy="133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良好的沟通：建立有效的沟通机制，确保信息在团队成员之间畅通无阻。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6" name="矩形 7"/>
          <p:cNvSpPr/>
          <p:nvPr>
            <p:custDataLst>
              <p:tags r:id="rId8"/>
            </p:custDataLst>
          </p:nvPr>
        </p:nvSpPr>
        <p:spPr>
          <a:xfrm>
            <a:off x="8121618" y="1276889"/>
            <a:ext cx="3312114" cy="227311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2"/>
          <p:cNvSpPr/>
          <p:nvPr>
            <p:custDataLst>
              <p:tags r:id="rId9"/>
            </p:custDataLst>
          </p:nvPr>
        </p:nvSpPr>
        <p:spPr>
          <a:xfrm>
            <a:off x="8519188" y="1271588"/>
            <a:ext cx="536719" cy="2782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0"/>
            </p:custDataLst>
          </p:nvPr>
        </p:nvSpPr>
        <p:spPr>
          <a:xfrm>
            <a:off x="8277996" y="2053475"/>
            <a:ext cx="2971580" cy="133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信任和尊重：信任团队成员的能力，尊重他们的意见和建议，营造和谐的团队氛围。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33"/>
          <p:cNvSpPr/>
          <p:nvPr>
            <p:custDataLst>
              <p:tags r:id="rId11"/>
            </p:custDataLst>
          </p:nvPr>
        </p:nvSpPr>
        <p:spPr>
          <a:xfrm>
            <a:off x="758625" y="3904826"/>
            <a:ext cx="3312114" cy="227311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7"/>
          <p:cNvSpPr/>
          <p:nvPr>
            <p:custDataLst>
              <p:tags r:id="rId12"/>
            </p:custDataLst>
          </p:nvPr>
        </p:nvSpPr>
        <p:spPr>
          <a:xfrm>
            <a:off x="1116437" y="3899525"/>
            <a:ext cx="536719" cy="2782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3"/>
            </p:custDataLst>
          </p:nvPr>
        </p:nvSpPr>
        <p:spPr>
          <a:xfrm>
            <a:off x="915002" y="4681412"/>
            <a:ext cx="2971580" cy="133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鼓励创新和尝试：鼓励团队成员提出新的想法和尝试，激发团队的创造力和活力。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4"/>
          <p:cNvSpPr/>
          <p:nvPr>
            <p:custDataLst>
              <p:tags r:id="rId14"/>
            </p:custDataLst>
          </p:nvPr>
        </p:nvSpPr>
        <p:spPr>
          <a:xfrm>
            <a:off x="4440122" y="3904826"/>
            <a:ext cx="3312114" cy="227311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8"/>
          <p:cNvSpPr/>
          <p:nvPr>
            <p:custDataLst>
              <p:tags r:id="rId15"/>
            </p:custDataLst>
          </p:nvPr>
        </p:nvSpPr>
        <p:spPr>
          <a:xfrm>
            <a:off x="4817813" y="3899525"/>
            <a:ext cx="536719" cy="2782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6"/>
            </p:custDataLst>
          </p:nvPr>
        </p:nvSpPr>
        <p:spPr>
          <a:xfrm>
            <a:off x="4596499" y="4681412"/>
            <a:ext cx="2971580" cy="133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反馈和调整：及时反馈团队成员的工作进展和问题，及时调整目标和策略。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5"/>
          <p:cNvSpPr/>
          <p:nvPr>
            <p:custDataLst>
              <p:tags r:id="rId17"/>
            </p:custDataLst>
          </p:nvPr>
        </p:nvSpPr>
        <p:spPr>
          <a:xfrm>
            <a:off x="8120956" y="3904826"/>
            <a:ext cx="3312114" cy="227311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9"/>
          <p:cNvSpPr/>
          <p:nvPr>
            <p:custDataLst>
              <p:tags r:id="rId18"/>
            </p:custDataLst>
          </p:nvPr>
        </p:nvSpPr>
        <p:spPr>
          <a:xfrm>
            <a:off x="8518526" y="3899525"/>
            <a:ext cx="536719" cy="2782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9"/>
            </p:custDataLst>
          </p:nvPr>
        </p:nvSpPr>
        <p:spPr>
          <a:xfrm>
            <a:off x="8277333" y="4681412"/>
            <a:ext cx="2971580" cy="1332762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团队建设和激励：通过团队建设活动增强团队凝聚力，通过激励机制激发团队成员的积极性和创造力。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团队协作中的沟通与协调</a:t>
            </a:r>
            <a:endParaRPr lang="zh-CN" altLang="en-US"/>
          </a:p>
        </p:txBody>
      </p:sp>
      <p:sp>
        <p:nvSpPr>
          <p:cNvPr id="10493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沟通的重要性：确保信息的准确传递和理解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沟通的方式：口头、书面、电子等多种方式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协调的作用：解决冲突，达成共识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协调的方法：明确职责，分工合作，建立良好的团队氛围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https://d.book118.com/058016033042006030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2_2"/>
  <p:tag name="KSO_WM_UNIT_INDEX" val="1_2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3_1"/>
  <p:tag name="KSO_WM_UNIT_INDEX" val="1_3_1"/>
  <p:tag name="KSO_WM_UNIT_LAYERLEVEL" val="1_1_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4_2"/>
  <p:tag name="KSO_WM_UNIT_INDEX" val="1_4_2"/>
  <p:tag name="KSO_WM_UNIT_LAYERLEVEL" val="1_1_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1},{&quot;brightness&quot;:0,&quot;colorType&quot;:1,&quot;foreColorIndex&quot;:5,&quot;pos&quot;:0.44999998807907104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1},{&quot;brightness&quot;:0,&quot;colorType&quot;:1,&quot;foreColorIndex&quot;:5,&quot;pos&quot;:0.44999998807907104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1},{&quot;brightness&quot;:0,&quot;colorType&quot;:1,&quot;foreColorIndex&quot;:5,&quot;pos&quot;:0.44999998807907104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1},{&quot;brightness&quot;:0,&quot;colorType&quot;:1,&quot;foreColorIndex&quot;:5,&quot;pos&quot;:0.44999998807907104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31656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i*1_2_4"/>
  <p:tag name="KSO_WM_UNIT_INDEX" val="1_2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5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31656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i*1_3_4"/>
  <p:tag name="KSO_WM_UNIT_INDEX" val="1_3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5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3165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5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31656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HIGHLIGHT" val="0"/>
  <p:tag name="KSO_WM_UNIT_ID" val="diagram20231656_3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6856689453125,&quot;width&quot;:867.5543212890625}"/>
  <p:tag name="KSO_WM_TAG_VERSION" val="3.0"/>
  <p:tag name="KSO_WM_TEMPLATE_CATEGORY" val="diagram"/>
  <p:tag name="KSO_WM_TEMPLATE_INDEX" val="2023165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5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微软雅黑 Light</vt:lpstr>
      <vt:lpstr>Office Theme</vt:lpstr>
      <vt:lpstr>工作成绩总结与团队协作经验分享</vt:lpstr>
      <vt:lpstr>目录</vt:lpstr>
      <vt:lpstr>工作成绩总结</vt:lpstr>
      <vt:lpstr>完成的任务和目标</vt:lpstr>
      <vt:lpstr>取得的成绩和成果</vt:lpstr>
      <vt:lpstr>遇到的困难和解决方案</vt:lpstr>
      <vt:lpstr>自我评估和反思</vt:lpstr>
      <vt:lpstr>团队协作经验分享</vt:lpstr>
      <vt:lpstr>团队协作的重要性</vt:lpstr>
      <vt:lpstr>高效团队协作的方法和技巧</vt:lpstr>
      <vt:lpstr>团队协作中的沟通与协调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2024-09-06T15:38:07.674</cp:lastPrinted>
  <dcterms:created xsi:type="dcterms:W3CDTF">2024-09-06T07:38:07Z</dcterms:created>
  <dcterms:modified xsi:type="dcterms:W3CDTF">2024-09-06T07:38:09Z</dcterms:modified>
</cp:coreProperties>
</file>