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5" r:id="rId43"/>
  </p:sldIdLst>
  <p:sldSz cx="9144000" cy="51435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tags" Target="tags/tag5.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4.emf" /><Relationship Id="rId2" Type="http://schemas.openxmlformats.org/officeDocument/2006/relationships/image" Target="../media/image5.emf" /><Relationship Id="rId3" Type="http://schemas.openxmlformats.org/officeDocument/2006/relationships/image" Target="../media/image6.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8.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6.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9.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20.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1.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22.emf" /><Relationship Id="rId2" Type="http://schemas.openxmlformats.org/officeDocument/2006/relationships/image" Target="../media/image23.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3765" rtl="0" eaLnBrk="1" latinLnBrk="0" hangingPunct="1">
      <a:defRPr sz="1200" kern="1200">
        <a:solidFill>
          <a:schemeClr val="tx1"/>
        </a:solidFill>
        <a:latin typeface="+mn-lt"/>
        <a:ea typeface="+mn-ea"/>
        <a:cs typeface="+mn-cs"/>
      </a:defRPr>
    </a:lvl1pPr>
    <a:lvl2pPr marL="457200" algn="l" defTabSz="913765" rtl="0" eaLnBrk="1" latinLnBrk="0" hangingPunct="1">
      <a:defRPr sz="1200" kern="1200">
        <a:solidFill>
          <a:schemeClr val="tx1"/>
        </a:solidFill>
        <a:latin typeface="+mn-lt"/>
        <a:ea typeface="+mn-ea"/>
        <a:cs typeface="+mn-cs"/>
      </a:defRPr>
    </a:lvl2pPr>
    <a:lvl3pPr marL="914400" algn="l" defTabSz="913765" rtl="0" eaLnBrk="1" latinLnBrk="0" hangingPunct="1">
      <a:defRPr sz="1200" kern="1200">
        <a:solidFill>
          <a:schemeClr val="tx1"/>
        </a:solidFill>
        <a:latin typeface="+mn-lt"/>
        <a:ea typeface="+mn-ea"/>
        <a:cs typeface="+mn-cs"/>
      </a:defRPr>
    </a:lvl3pPr>
    <a:lvl4pPr marL="1371600" algn="l" defTabSz="913765" rtl="0" eaLnBrk="1" latinLnBrk="0" hangingPunct="1">
      <a:defRPr sz="1200" kern="1200">
        <a:solidFill>
          <a:schemeClr val="tx1"/>
        </a:solidFill>
        <a:latin typeface="+mn-lt"/>
        <a:ea typeface="+mn-ea"/>
        <a:cs typeface="+mn-cs"/>
      </a:defRPr>
    </a:lvl4pPr>
    <a:lvl5pPr marL="1828800" algn="l" defTabSz="913765" rtl="0" eaLnBrk="1" latinLnBrk="0" hangingPunct="1">
      <a:defRPr sz="1200" kern="1200">
        <a:solidFill>
          <a:schemeClr val="tx1"/>
        </a:solidFill>
        <a:latin typeface="+mn-lt"/>
        <a:ea typeface="+mn-ea"/>
        <a:cs typeface="+mn-cs"/>
      </a:defRPr>
    </a:lvl5pPr>
    <a:lvl6pPr marL="2286000" algn="l" defTabSz="913765" rtl="0" eaLnBrk="1" latinLnBrk="0" hangingPunct="1">
      <a:defRPr sz="1200" kern="1200">
        <a:solidFill>
          <a:schemeClr val="tx1"/>
        </a:solidFill>
        <a:latin typeface="+mn-lt"/>
        <a:ea typeface="+mn-ea"/>
        <a:cs typeface="+mn-cs"/>
      </a:defRPr>
    </a:lvl6pPr>
    <a:lvl7pPr marL="2743200" algn="l" defTabSz="913765" rtl="0" eaLnBrk="1" latinLnBrk="0" hangingPunct="1">
      <a:defRPr sz="1200" kern="1200">
        <a:solidFill>
          <a:schemeClr val="tx1"/>
        </a:solidFill>
        <a:latin typeface="+mn-lt"/>
        <a:ea typeface="+mn-ea"/>
        <a:cs typeface="+mn-cs"/>
      </a:defRPr>
    </a:lvl7pPr>
    <a:lvl8pPr marL="3200400" algn="l" defTabSz="913765" rtl="0" eaLnBrk="1" latinLnBrk="0" hangingPunct="1">
      <a:defRPr sz="1200" kern="1200">
        <a:solidFill>
          <a:schemeClr val="tx1"/>
        </a:solidFill>
        <a:latin typeface="+mn-lt"/>
        <a:ea typeface="+mn-ea"/>
        <a:cs typeface="+mn-cs"/>
      </a:defRPr>
    </a:lvl8pPr>
    <a:lvl9pPr marL="3657600" algn="l" defTabSz="913765"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3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34</a:t>
            </a:fld>
            <a:endParaRPr lang="zh-CN" altLang="en-US">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35</a:t>
            </a:fld>
            <a:endParaRPr lang="zh-CN" altLang="en-US">
              <a:solidFill>
                <a:prstClr val="black"/>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36</a:t>
            </a:fld>
            <a:endParaRPr lang="zh-CN" altLang="en-US">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37</a:t>
            </a:fld>
            <a:endParaRPr lang="zh-CN" alt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38</a:t>
            </a:fld>
            <a:endParaRPr lang="zh-CN" altLang="en-US">
              <a:solidFill>
                <a:prstClr val="black"/>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7729DA-7EE0-4168-936D-3D5962163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FF9D4-176C-4187-8C44-95955084E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34F14E-1D14-405A-A03C-6B9DC3A56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8AFB72-96ED-40F5-9F5C-78C100D56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8931E8-BCDD-4898-B749-88C41F3597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0C7619-B5B9-4D7E-946D-4A73291885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2DAAEF-85C4-4DCE-A444-81A9FCD6F4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6890F9-667D-4E21-BDA0-BF2FFBF98F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7C00B0-9939-4C6E-93D0-3D6AFE4481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C3EDD-3EA5-44BF-82DF-82436727C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BF04E-B45D-4E2B-B64E-CACD6A0987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6_标题幻灯片">
    <p:spTree>
      <p:nvGrpSpPr>
        <p:cNvPr id="1" name=""/>
        <p:cNvGrpSpPr/>
        <p:nvPr/>
      </p:nvGrpSpPr>
      <p:grpSpPr>
        <a:xfrm>
          <a:off x="0" y="0"/>
          <a:ext cx="0" cy="0"/>
        </a:xfrm>
      </p:grpSpPr>
      <p:sp>
        <p:nvSpPr>
          <p:cNvPr id="2" name="矩形 1"/>
          <p:cNvSpPr/>
          <p:nvPr userDrawn="1"/>
        </p:nvSpPr>
        <p:spPr>
          <a:xfrm>
            <a:off x="350174" y="1916832"/>
            <a:ext cx="735006" cy="24128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100">
                <a:solidFill>
                  <a:schemeClr val="bg1"/>
                </a:solidFill>
              </a:rPr>
              <a:t>PPT</a:t>
            </a:r>
            <a:r>
              <a:rPr lang="zh-CN" altLang="en-US" sz="100">
                <a:solidFill>
                  <a:schemeClr val="bg1"/>
                </a:solidFill>
              </a:rPr>
              <a:t>模板：</a:t>
            </a:r>
            <a:r>
              <a:rPr lang="en-US" altLang="zh-CN" sz="100">
                <a:solidFill>
                  <a:schemeClr val="bg1"/>
                </a:solidFill>
              </a:rPr>
              <a:t>www.1ppt.com/moban/                  PPT</a:t>
            </a:r>
            <a:r>
              <a:rPr lang="zh-CN" altLang="en-US" sz="100">
                <a:solidFill>
                  <a:schemeClr val="bg1"/>
                </a:solidFill>
              </a:rPr>
              <a:t>素材：</a:t>
            </a:r>
            <a:r>
              <a:rPr lang="en-US" altLang="zh-CN" sz="100">
                <a:solidFill>
                  <a:schemeClr val="bg1"/>
                </a:solidFill>
              </a:rPr>
              <a:t>www.1ppt.com/sucai/</a:t>
            </a:r>
            <a:endParaRPr lang="en-US" altLang="zh-CN" sz="100">
              <a:solidFill>
                <a:schemeClr val="bg1"/>
              </a:solidFill>
            </a:endParaRPr>
          </a:p>
          <a:p>
            <a:r>
              <a:rPr lang="en-US" altLang="zh-CN" sz="100">
                <a:solidFill>
                  <a:schemeClr val="bg1"/>
                </a:solidFill>
              </a:rPr>
              <a:t>PPT</a:t>
            </a:r>
            <a:r>
              <a:rPr lang="zh-CN" altLang="en-US" sz="100">
                <a:solidFill>
                  <a:schemeClr val="bg1"/>
                </a:solidFill>
              </a:rPr>
              <a:t>背景：</a:t>
            </a:r>
            <a:r>
              <a:rPr lang="en-US" altLang="zh-CN" sz="100">
                <a:solidFill>
                  <a:schemeClr val="bg1"/>
                </a:solidFill>
              </a:rPr>
              <a:t>www.1ppt.com/beijing/                   PPT</a:t>
            </a:r>
            <a:r>
              <a:rPr lang="zh-CN" altLang="en-US" sz="100">
                <a:solidFill>
                  <a:schemeClr val="bg1"/>
                </a:solidFill>
              </a:rPr>
              <a:t>图表：</a:t>
            </a:r>
            <a:r>
              <a:rPr lang="en-US" altLang="zh-CN" sz="100">
                <a:solidFill>
                  <a:schemeClr val="bg1"/>
                </a:solidFill>
              </a:rPr>
              <a:t>www.1ppt.com/tubiao/      </a:t>
            </a:r>
            <a:endParaRPr lang="en-US" altLang="zh-CN" sz="100">
              <a:solidFill>
                <a:schemeClr val="bg1"/>
              </a:solidFill>
            </a:endParaRPr>
          </a:p>
          <a:p>
            <a:r>
              <a:rPr lang="en-US" altLang="zh-CN" sz="100">
                <a:solidFill>
                  <a:schemeClr val="bg1"/>
                </a:solidFill>
              </a:rPr>
              <a:t>PPT</a:t>
            </a:r>
            <a:r>
              <a:rPr lang="zh-CN" altLang="en-US" sz="100">
                <a:solidFill>
                  <a:schemeClr val="bg1"/>
                </a:solidFill>
              </a:rPr>
              <a:t>下载：</a:t>
            </a:r>
            <a:r>
              <a:rPr lang="en-US" altLang="zh-CN" sz="100">
                <a:solidFill>
                  <a:schemeClr val="bg1"/>
                </a:solidFill>
              </a:rPr>
              <a:t>www.1ppt.com/xiazai/                     PPT</a:t>
            </a:r>
            <a:r>
              <a:rPr lang="zh-CN" altLang="en-US" sz="100">
                <a:solidFill>
                  <a:schemeClr val="bg1"/>
                </a:solidFill>
              </a:rPr>
              <a:t>教程： </a:t>
            </a:r>
            <a:r>
              <a:rPr lang="en-US" altLang="zh-CN" sz="100">
                <a:solidFill>
                  <a:schemeClr val="bg1"/>
                </a:solidFill>
              </a:rPr>
              <a:t>www.1ppt.com/powerpoint/      </a:t>
            </a:r>
            <a:endParaRPr lang="en-US" altLang="zh-CN" sz="100">
              <a:solidFill>
                <a:schemeClr val="bg1"/>
              </a:solidFill>
            </a:endParaRPr>
          </a:p>
          <a:p>
            <a:r>
              <a:rPr lang="zh-CN" altLang="en-US" sz="100">
                <a:solidFill>
                  <a:schemeClr val="bg1"/>
                </a:solidFill>
              </a:rPr>
              <a:t>资料下载：</a:t>
            </a:r>
            <a:r>
              <a:rPr lang="en-US" altLang="zh-CN" sz="100">
                <a:solidFill>
                  <a:schemeClr val="bg1"/>
                </a:solidFill>
              </a:rPr>
              <a:t>www.1ppt.com/ziliao/                   </a:t>
            </a:r>
            <a:r>
              <a:rPr lang="zh-CN" altLang="en-US" sz="100">
                <a:solidFill>
                  <a:schemeClr val="bg1"/>
                </a:solidFill>
              </a:rPr>
              <a:t>个人简历：</a:t>
            </a:r>
            <a:r>
              <a:rPr lang="en-US" altLang="zh-CN" sz="100">
                <a:solidFill>
                  <a:schemeClr val="bg1"/>
                </a:solidFill>
              </a:rPr>
              <a:t>www.1ppt.com/jianli/             </a:t>
            </a:r>
            <a:endParaRPr lang="en-US" altLang="zh-CN" sz="100">
              <a:solidFill>
                <a:schemeClr val="bg1"/>
              </a:solidFill>
            </a:endParaRPr>
          </a:p>
          <a:p>
            <a:r>
              <a:rPr lang="zh-CN" altLang="en-US" sz="100">
                <a:solidFill>
                  <a:schemeClr val="bg1"/>
                </a:solidFill>
              </a:rPr>
              <a:t>试卷下载：</a:t>
            </a:r>
            <a:r>
              <a:rPr lang="en-US" altLang="zh-CN" sz="100">
                <a:solidFill>
                  <a:schemeClr val="bg1"/>
                </a:solidFill>
              </a:rPr>
              <a:t>www.1ppt.com/shiti/                     </a:t>
            </a:r>
            <a:r>
              <a:rPr lang="zh-CN" altLang="en-US" sz="100">
                <a:solidFill>
                  <a:schemeClr val="bg1"/>
                </a:solidFill>
              </a:rPr>
              <a:t>教案下载：</a:t>
            </a:r>
            <a:r>
              <a:rPr lang="en-US" altLang="zh-CN" sz="100">
                <a:solidFill>
                  <a:schemeClr val="bg1"/>
                </a:solidFill>
              </a:rPr>
              <a:t>www.1ppt.com/jiaoan/               </a:t>
            </a:r>
            <a:endParaRPr lang="en-US" altLang="zh-CN" sz="100">
              <a:solidFill>
                <a:schemeClr val="bg1"/>
              </a:solidFill>
            </a:endParaRPr>
          </a:p>
          <a:p>
            <a:r>
              <a:rPr lang="zh-CN" altLang="en-US" sz="100">
                <a:solidFill>
                  <a:schemeClr val="bg1"/>
                </a:solidFill>
              </a:rPr>
              <a:t>手抄报：</a:t>
            </a:r>
            <a:r>
              <a:rPr lang="en-US" altLang="zh-CN" sz="100">
                <a:solidFill>
                  <a:schemeClr val="bg1"/>
                </a:solidFill>
              </a:rPr>
              <a:t>www.1ppt.com/shouchaobao/          PPT</a:t>
            </a:r>
            <a:r>
              <a:rPr lang="zh-CN" altLang="en-US" sz="100">
                <a:solidFill>
                  <a:schemeClr val="bg1"/>
                </a:solidFill>
              </a:rPr>
              <a:t>课件：</a:t>
            </a:r>
            <a:r>
              <a:rPr lang="en-US" altLang="zh-CN" sz="100">
                <a:solidFill>
                  <a:schemeClr val="bg1"/>
                </a:solidFill>
              </a:rPr>
              <a:t>www.1ppt.com/kejian/ </a:t>
            </a:r>
            <a:endParaRPr lang="en-US" altLang="zh-CN" sz="100">
              <a:solidFill>
                <a:schemeClr val="bg1"/>
              </a:solidFill>
            </a:endParaRPr>
          </a:p>
          <a:p>
            <a:r>
              <a:rPr lang="zh-CN" altLang="en-US" sz="100">
                <a:solidFill>
                  <a:schemeClr val="bg1"/>
                </a:solidFill>
              </a:rPr>
              <a:t>语文课件：</a:t>
            </a:r>
            <a:r>
              <a:rPr lang="en-US" altLang="zh-CN" sz="100">
                <a:solidFill>
                  <a:schemeClr val="bg1"/>
                </a:solidFill>
              </a:rPr>
              <a:t>www.1ppt.com/kejian/yuwen/    </a:t>
            </a:r>
            <a:r>
              <a:rPr lang="zh-CN" altLang="en-US" sz="100">
                <a:solidFill>
                  <a:schemeClr val="bg1"/>
                </a:solidFill>
              </a:rPr>
              <a:t>数学课件：</a:t>
            </a:r>
            <a:r>
              <a:rPr lang="en-US" altLang="zh-CN" sz="100">
                <a:solidFill>
                  <a:schemeClr val="bg1"/>
                </a:solidFill>
              </a:rPr>
              <a:t>www.1ppt.com/kejian/shuxue/ </a:t>
            </a:r>
            <a:endParaRPr lang="en-US" altLang="zh-CN" sz="100">
              <a:solidFill>
                <a:schemeClr val="bg1"/>
              </a:solidFill>
            </a:endParaRPr>
          </a:p>
          <a:p>
            <a:r>
              <a:rPr lang="zh-CN" altLang="en-US" sz="100">
                <a:solidFill>
                  <a:schemeClr val="bg1"/>
                </a:solidFill>
              </a:rPr>
              <a:t>英语课件：</a:t>
            </a:r>
            <a:r>
              <a:rPr lang="en-US" altLang="zh-CN" sz="100">
                <a:solidFill>
                  <a:schemeClr val="bg1"/>
                </a:solidFill>
              </a:rPr>
              <a:t>www.1ppt.com/kejian/yingyu/    </a:t>
            </a:r>
            <a:r>
              <a:rPr lang="zh-CN" altLang="en-US" sz="100">
                <a:solidFill>
                  <a:schemeClr val="bg1"/>
                </a:solidFill>
              </a:rPr>
              <a:t>美术课件：</a:t>
            </a:r>
            <a:r>
              <a:rPr lang="en-US" altLang="zh-CN" sz="100">
                <a:solidFill>
                  <a:schemeClr val="bg1"/>
                </a:solidFill>
              </a:rPr>
              <a:t>www.1ppt.com/kejian/meishu/ </a:t>
            </a:r>
            <a:endParaRPr lang="en-US" altLang="zh-CN" sz="100">
              <a:solidFill>
                <a:schemeClr val="bg1"/>
              </a:solidFill>
            </a:endParaRPr>
          </a:p>
          <a:p>
            <a:r>
              <a:rPr lang="zh-CN" altLang="en-US" sz="100">
                <a:solidFill>
                  <a:schemeClr val="bg1"/>
                </a:solidFill>
              </a:rPr>
              <a:t>科学课件：</a:t>
            </a:r>
            <a:r>
              <a:rPr lang="en-US" altLang="zh-CN" sz="100">
                <a:solidFill>
                  <a:schemeClr val="bg1"/>
                </a:solidFill>
              </a:rPr>
              <a:t>www.1ppt.com/kejian/kexue/     </a:t>
            </a:r>
            <a:r>
              <a:rPr lang="zh-CN" altLang="en-US" sz="100">
                <a:solidFill>
                  <a:schemeClr val="bg1"/>
                </a:solidFill>
              </a:rPr>
              <a:t>物理课件：</a:t>
            </a:r>
            <a:r>
              <a:rPr lang="en-US" altLang="zh-CN" sz="100">
                <a:solidFill>
                  <a:schemeClr val="bg1"/>
                </a:solidFill>
              </a:rPr>
              <a:t>www.1ppt.com/kejian/wuli/ </a:t>
            </a:r>
            <a:endParaRPr lang="en-US" altLang="zh-CN" sz="100">
              <a:solidFill>
                <a:schemeClr val="bg1"/>
              </a:solidFill>
            </a:endParaRPr>
          </a:p>
          <a:p>
            <a:r>
              <a:rPr lang="zh-CN" altLang="en-US" sz="100">
                <a:solidFill>
                  <a:schemeClr val="bg1"/>
                </a:solidFill>
              </a:rPr>
              <a:t>化学课件：</a:t>
            </a:r>
            <a:r>
              <a:rPr lang="en-US" altLang="zh-CN" sz="100">
                <a:solidFill>
                  <a:schemeClr val="bg1"/>
                </a:solidFill>
              </a:rPr>
              <a:t>www.1ppt.com/kejian/huaxue/  </a:t>
            </a:r>
            <a:r>
              <a:rPr lang="zh-CN" altLang="en-US" sz="100">
                <a:solidFill>
                  <a:schemeClr val="bg1"/>
                </a:solidFill>
              </a:rPr>
              <a:t>生物课件：</a:t>
            </a:r>
            <a:r>
              <a:rPr lang="en-US" altLang="zh-CN" sz="100">
                <a:solidFill>
                  <a:schemeClr val="bg1"/>
                </a:solidFill>
              </a:rPr>
              <a:t>www.1ppt.com/kejian/shengwu/ </a:t>
            </a:r>
            <a:endParaRPr lang="en-US" altLang="zh-CN" sz="100">
              <a:solidFill>
                <a:schemeClr val="bg1"/>
              </a:solidFill>
            </a:endParaRPr>
          </a:p>
          <a:p>
            <a:r>
              <a:rPr lang="zh-CN" altLang="en-US" sz="100">
                <a:solidFill>
                  <a:schemeClr val="bg1"/>
                </a:solidFill>
              </a:rPr>
              <a:t>地理课件：</a:t>
            </a:r>
            <a:r>
              <a:rPr lang="en-US" altLang="zh-CN" sz="100">
                <a:solidFill>
                  <a:schemeClr val="bg1"/>
                </a:solidFill>
              </a:rPr>
              <a:t>www.1ppt.com/kejian/dili/          </a:t>
            </a:r>
            <a:r>
              <a:rPr lang="zh-CN" altLang="en-US" sz="100">
                <a:solidFill>
                  <a:schemeClr val="bg1"/>
                </a:solidFill>
              </a:rPr>
              <a:t>历史课件：</a:t>
            </a:r>
            <a:r>
              <a:rPr lang="en-US" altLang="zh-CN" sz="100">
                <a:solidFill>
                  <a:schemeClr val="bg1"/>
                </a:solidFill>
              </a:rPr>
              <a:t>www.1ppt.com/kejian/lishi/ </a:t>
            </a:r>
            <a:endParaRPr lang="en-US" altLang="zh-CN" sz="100">
              <a:solidFill>
                <a:schemeClr val="bg1"/>
              </a:solidFill>
            </a:endParaRPr>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3" name="矩形 2"/>
          <p:cNvSpPr/>
          <p:nvPr userDrawn="1"/>
        </p:nvSpPr>
        <p:spPr>
          <a:xfrm>
            <a:off x="0" y="0"/>
            <a:ext cx="9144000" cy="5143500"/>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nvGrpSpPr>
      <p:grpSpPr>
        <a:xfrm>
          <a:off x="0" y="0"/>
          <a:ext cx="0" cy="0"/>
        </a:xfrm>
      </p:grpSpPr>
      <p:sp>
        <p:nvSpPr>
          <p:cNvPr id="3" name="矩形 2"/>
          <p:cNvSpPr/>
          <p:nvPr userDrawn="1"/>
        </p:nvSpPr>
        <p:spPr>
          <a:xfrm>
            <a:off x="0" y="951945"/>
            <a:ext cx="9144000" cy="4191555"/>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nvGrpSpPr>
      <p:grpSpPr>
        <a:xfrm>
          <a:off x="0" y="0"/>
          <a:ext cx="0" cy="0"/>
        </a:xfrm>
      </p:grpSpPr>
      <p:sp>
        <p:nvSpPr>
          <p:cNvPr id="3" name="矩形 2"/>
          <p:cNvSpPr/>
          <p:nvPr userDrawn="1"/>
        </p:nvSpPr>
        <p:spPr>
          <a:xfrm>
            <a:off x="0" y="1221913"/>
            <a:ext cx="9144000" cy="3921587"/>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nvGrpSpPr>
      <p:grpSpPr>
        <a:xfrm>
          <a:off x="0" y="0"/>
          <a:ext cx="0" cy="0"/>
        </a:xfrm>
      </p:grpSpPr>
      <p:sp>
        <p:nvSpPr>
          <p:cNvPr id="3" name="矩形 2"/>
          <p:cNvSpPr/>
          <p:nvPr userDrawn="1"/>
        </p:nvSpPr>
        <p:spPr>
          <a:xfrm>
            <a:off x="0" y="1491880"/>
            <a:ext cx="9144000" cy="3651620"/>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nvGrpSpPr>
      <p:grpSpPr>
        <a:xfrm>
          <a:off x="0" y="0"/>
          <a:ext cx="0" cy="0"/>
        </a:xfrm>
      </p:grpSpPr>
      <p:sp>
        <p:nvSpPr>
          <p:cNvPr id="3" name="矩形 2"/>
          <p:cNvSpPr/>
          <p:nvPr userDrawn="1"/>
        </p:nvSpPr>
        <p:spPr>
          <a:xfrm>
            <a:off x="0" y="1761848"/>
            <a:ext cx="9144000" cy="3381652"/>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3" name="矩形 2"/>
          <p:cNvSpPr/>
          <p:nvPr userDrawn="1"/>
        </p:nvSpPr>
        <p:spPr>
          <a:xfrm>
            <a:off x="0" y="2031815"/>
            <a:ext cx="9144000" cy="3111685"/>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nvGrpSpPr>
      <p:grpSpPr>
        <a:xfrm>
          <a:off x="0" y="0"/>
          <a:ext cx="0" cy="0"/>
        </a:xfrm>
      </p:grpSpPr>
      <p:sp>
        <p:nvSpPr>
          <p:cNvPr id="3" name="矩形 2"/>
          <p:cNvSpPr/>
          <p:nvPr userDrawn="1"/>
        </p:nvSpPr>
        <p:spPr>
          <a:xfrm>
            <a:off x="0" y="2301783"/>
            <a:ext cx="9144000" cy="2841717"/>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3" name="矩形 2"/>
          <p:cNvSpPr/>
          <p:nvPr userDrawn="1"/>
        </p:nvSpPr>
        <p:spPr>
          <a:xfrm>
            <a:off x="0" y="2571750"/>
            <a:ext cx="9144000" cy="2571750"/>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3" name="矩形 2"/>
          <p:cNvSpPr/>
          <p:nvPr userDrawn="1"/>
        </p:nvSpPr>
        <p:spPr>
          <a:xfrm>
            <a:off x="0" y="2841717"/>
            <a:ext cx="9144000" cy="2301783"/>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3" name="矩形 2"/>
          <p:cNvSpPr/>
          <p:nvPr userDrawn="1"/>
        </p:nvSpPr>
        <p:spPr>
          <a:xfrm>
            <a:off x="0" y="3111685"/>
            <a:ext cx="9144000" cy="2031815"/>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nvGrpSpPr>
      <p:grpSpPr>
        <a:xfrm>
          <a:off x="0" y="0"/>
          <a:ext cx="0" cy="0"/>
        </a:xfrm>
      </p:grpSpPr>
      <p:sp>
        <p:nvSpPr>
          <p:cNvPr id="3" name="矩形 2"/>
          <p:cNvSpPr/>
          <p:nvPr userDrawn="1"/>
        </p:nvSpPr>
        <p:spPr>
          <a:xfrm>
            <a:off x="0" y="3381652"/>
            <a:ext cx="9144000" cy="1761848"/>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3" name="矩形 2"/>
          <p:cNvSpPr/>
          <p:nvPr userDrawn="1"/>
        </p:nvSpPr>
        <p:spPr>
          <a:xfrm>
            <a:off x="0" y="3651620"/>
            <a:ext cx="9144000" cy="1491880"/>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nvGrpSpPr>
      <p:grpSpPr>
        <a:xfrm>
          <a:off x="0" y="0"/>
          <a:ext cx="0" cy="0"/>
        </a:xfrm>
      </p:grpSpPr>
      <p:sp>
        <p:nvSpPr>
          <p:cNvPr id="3" name="矩形 2"/>
          <p:cNvSpPr/>
          <p:nvPr userDrawn="1"/>
        </p:nvSpPr>
        <p:spPr>
          <a:xfrm>
            <a:off x="0" y="3921587"/>
            <a:ext cx="9144000" cy="1221913"/>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nvGrpSpPr>
      <p:grpSpPr>
        <a:xfrm>
          <a:off x="0" y="0"/>
          <a:ext cx="0" cy="0"/>
        </a:xfrm>
      </p:grpSpPr>
      <p:sp>
        <p:nvSpPr>
          <p:cNvPr id="3" name="矩形 2"/>
          <p:cNvSpPr/>
          <p:nvPr userDrawn="1"/>
        </p:nvSpPr>
        <p:spPr>
          <a:xfrm>
            <a:off x="0" y="4191555"/>
            <a:ext cx="9144000" cy="951945"/>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3" name="矩形 2"/>
          <p:cNvSpPr/>
          <p:nvPr userDrawn="1"/>
        </p:nvSpPr>
        <p:spPr>
          <a:xfrm>
            <a:off x="0" y="4461522"/>
            <a:ext cx="9144000" cy="681978"/>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nvGrpSpPr>
      <p:grpSpPr>
        <a:xfrm>
          <a:off x="0" y="0"/>
          <a:ext cx="0" cy="0"/>
        </a:xfrm>
      </p:grpSpPr>
      <p:sp>
        <p:nvSpPr>
          <p:cNvPr id="4" name="矩形 3"/>
          <p:cNvSpPr/>
          <p:nvPr userDrawn="1"/>
        </p:nvSpPr>
        <p:spPr>
          <a:xfrm>
            <a:off x="0" y="4731490"/>
            <a:ext cx="9144000" cy="412010"/>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defTabSz="685800"/>
            <a:endParaRPr lang="zh-CN" altLang="en-US" sz="14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BFBFB"/>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ctr" defTabSz="913765"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3765"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3765"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3765"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vmlDrawing" Target="../drawings/vmlDrawing1.vml" /><Relationship Id="rId2" Type="http://schemas.openxmlformats.org/officeDocument/2006/relationships/image" Target="../media/image3.png" /><Relationship Id="rId3" Type="http://schemas.openxmlformats.org/officeDocument/2006/relationships/package" Target="../embeddings/Document1.docx" TargetMode="Internal" /><Relationship Id="rId4" Type="http://schemas.openxmlformats.org/officeDocument/2006/relationships/image" Target="../media/image4.emf" /><Relationship Id="rId5" Type="http://schemas.openxmlformats.org/officeDocument/2006/relationships/package" Target="../embeddings/Document2.docx" TargetMode="Internal" /><Relationship Id="rId6" Type="http://schemas.openxmlformats.org/officeDocument/2006/relationships/image" Target="../media/image5.emf" /><Relationship Id="rId7" Type="http://schemas.openxmlformats.org/officeDocument/2006/relationships/package" Target="../embeddings/Document3.docx" TargetMode="Internal" /><Relationship Id="rId8" Type="http://schemas.openxmlformats.org/officeDocument/2006/relationships/package" Target="../embeddings/Document4.docx" TargetMode="Internal" /><Relationship Id="rId9" Type="http://schemas.openxmlformats.org/officeDocument/2006/relationships/image" Target="../media/image6.em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package" Target="../embeddings/Document5.docx" TargetMode="Internal" /><Relationship Id="rId4" Type="http://schemas.openxmlformats.org/officeDocument/2006/relationships/image" Target="../media/image8.emf" /><Relationship Id="rId5" Type="http://schemas.openxmlformats.org/officeDocument/2006/relationships/vmlDrawing" Target="../drawings/vmlDrawing2.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package" Target="../embeddings/Document6.docx" TargetMode="Internal" /><Relationship Id="rId3" Type="http://schemas.openxmlformats.org/officeDocument/2006/relationships/image" Target="../media/image9.emf" /><Relationship Id="rId4" Type="http://schemas.openxmlformats.org/officeDocument/2006/relationships/vmlDrawing" Target="../drawings/vmlDrawing3.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 Target="slide12.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slide" Target="slide12.xml" TargetMode="Internal" /><Relationship Id="rId3" Type="http://schemas.openxmlformats.org/officeDocument/2006/relationships/slide" Target="slide13.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slide" Target="slide12.xml" TargetMode="Internal" /><Relationship Id="rId3" Type="http://schemas.openxmlformats.org/officeDocument/2006/relationships/slide" Target="slide13.xml" TargetMode="Internal" /><Relationship Id="rId4" Type="http://schemas.openxmlformats.org/officeDocument/2006/relationships/slide" Target="slide14.xml" TargetMode="Internal" /><Relationship Id="rId5" Type="http://schemas.openxmlformats.org/officeDocument/2006/relationships/slide" Target="slide3.xml"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file:///E:\&#26472;&#33829;\2019\&#21516;&#27493;\&#21270;&#23398;\&#39640;&#19968;&#19979;\&#20154;&#25945;&#24517;&#20462;&#31532;&#20108;&#20876;(&#26032;&#25945;&#26448;)\+2.TIF" TargetMode="External" /><Relationship Id="rId3" Type="http://schemas.openxmlformats.org/officeDocument/2006/relationships/image" Target="../media/image12.png" /><Relationship Id="rId4" Type="http://schemas.openxmlformats.org/officeDocument/2006/relationships/image" Target="file:///E:\&#26472;&#33829;\2019\&#21516;&#27493;\&#21270;&#23398;\&#39640;&#19968;&#19979;\&#20154;&#25945;&#24517;&#20462;&#31532;&#20108;&#20876;(&#26032;&#25945;&#26448;)\+3.TIF" TargetMode="External" /><Relationship Id="rId5" Type="http://schemas.openxmlformats.org/officeDocument/2006/relationships/image" Target="../media/image1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 Id="rId3" Type="http://schemas.openxmlformats.org/officeDocument/2006/relationships/package" Target="../embeddings/Document7.docx" TargetMode="Internal" /><Relationship Id="rId4" Type="http://schemas.openxmlformats.org/officeDocument/2006/relationships/image" Target="../media/image16.emf" /><Relationship Id="rId5" Type="http://schemas.openxmlformats.org/officeDocument/2006/relationships/vmlDrawing" Target="../drawings/vmlDrawing4.v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18.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package" Target="../embeddings/Document8.docx" TargetMode="Internal" /><Relationship Id="rId3" Type="http://schemas.openxmlformats.org/officeDocument/2006/relationships/image" Target="../media/image19.emf" /><Relationship Id="rId4" Type="http://schemas.openxmlformats.org/officeDocument/2006/relationships/vmlDrawing" Target="../drawings/vmlDrawing5.v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package" Target="../embeddings/Document9.docx" TargetMode="Internal" /><Relationship Id="rId3" Type="http://schemas.openxmlformats.org/officeDocument/2006/relationships/image" Target="../media/image20.emf" /><Relationship Id="rId4" Type="http://schemas.openxmlformats.org/officeDocument/2006/relationships/vmlDrawing" Target="../drawings/vmlDrawing6.v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package" Target="../embeddings/Document10.docx" TargetMode="Internal" /><Relationship Id="rId3" Type="http://schemas.openxmlformats.org/officeDocument/2006/relationships/image" Target="../media/image21.emf" /><Relationship Id="rId4" Type="http://schemas.openxmlformats.org/officeDocument/2006/relationships/vmlDrawing" Target="../drawings/vmlDrawing7.v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slide" Target="slide33.xml" TargetMode="Interna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1.xml" /><Relationship Id="rId3" Type="http://schemas.openxmlformats.org/officeDocument/2006/relationships/package" Target="../embeddings/Document11.docx" TargetMode="Internal" /><Relationship Id="rId4" Type="http://schemas.openxmlformats.org/officeDocument/2006/relationships/image" Target="../media/image22.emf" /><Relationship Id="rId5" Type="http://schemas.openxmlformats.org/officeDocument/2006/relationships/package" Target="../embeddings/Document12.docx" TargetMode="Internal" /><Relationship Id="rId6" Type="http://schemas.openxmlformats.org/officeDocument/2006/relationships/image" Target="../media/image23.emf" /><Relationship Id="rId7" Type="http://schemas.openxmlformats.org/officeDocument/2006/relationships/slide" Target="slide33.xml" TargetMode="Internal" /><Relationship Id="rId8" Type="http://schemas.openxmlformats.org/officeDocument/2006/relationships/slide" Target="slide34.xml" TargetMode="Internal" /><Relationship Id="rId9" Type="http://schemas.openxmlformats.org/officeDocument/2006/relationships/vmlDrawing" Target="../drawings/vmlDrawing8.v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slide" Target="slide33.xml" TargetMode="Internal" /><Relationship Id="rId4" Type="http://schemas.openxmlformats.org/officeDocument/2006/relationships/slide" Target="slide34.xml" TargetMode="Internal" /><Relationship Id="rId5" Type="http://schemas.openxmlformats.org/officeDocument/2006/relationships/slide" Target="slide35.xml" TargetMode="Interna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slide" Target="slide33.xml" TargetMode="Internal" /><Relationship Id="rId4" Type="http://schemas.openxmlformats.org/officeDocument/2006/relationships/slide" Target="slide34.xml" TargetMode="Internal" /><Relationship Id="rId5" Type="http://schemas.openxmlformats.org/officeDocument/2006/relationships/slide" Target="slide35.xml" TargetMode="Interna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24.png" /><Relationship Id="rId4" Type="http://schemas.openxmlformats.org/officeDocument/2006/relationships/slide" Target="slide33.xml" TargetMode="Internal" /><Relationship Id="rId5" Type="http://schemas.openxmlformats.org/officeDocument/2006/relationships/slide" Target="slide34.xml" TargetMode="Internal" /><Relationship Id="rId6" Type="http://schemas.openxmlformats.org/officeDocument/2006/relationships/slide" Target="slide35.xml" TargetMode="Internal" /><Relationship Id="rId7" Type="http://schemas.openxmlformats.org/officeDocument/2006/relationships/slide" Target="slide37.xml" TargetMode="Interna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 Id="rId3" Type="http://schemas.openxmlformats.org/officeDocument/2006/relationships/slide" Target="slide3.xml" TargetMode="Internal" /><Relationship Id="rId4" Type="http://schemas.openxmlformats.org/officeDocument/2006/relationships/slide" Target="slide33.xml" TargetMode="Internal" /><Relationship Id="rId5" Type="http://schemas.openxmlformats.org/officeDocument/2006/relationships/slide" Target="slide34.xml" TargetMode="Internal" /><Relationship Id="rId6" Type="http://schemas.openxmlformats.org/officeDocument/2006/relationships/slide" Target="slide35.xml" TargetMode="Internal" /><Relationship Id="rId7" Type="http://schemas.openxmlformats.org/officeDocument/2006/relationships/slide" Target="slide37.xml" TargetMode="Interna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5.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2701403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9" name="直角三角形 8"/>
          <p:cNvSpPr/>
          <p:nvPr/>
        </p:nvSpPr>
        <p:spPr>
          <a:xfrm>
            <a:off x="0" y="0"/>
            <a:ext cx="5161036" cy="5159169"/>
          </a:xfrm>
          <a:prstGeom prst="rtTriangle">
            <a:avLst/>
          </a:prstGeom>
          <a:blipFill dpi="0" rotWithShape="1">
            <a:blip r:embed="rId2">
              <a:alphaModFix amt="67000"/>
            </a:blip>
            <a:stretch>
              <a:fillRect/>
            </a:stretch>
          </a:blipFill>
          <a:ln>
            <a:noFill/>
          </a:ln>
          <a:effectLst>
            <a:outerShdw blurRad="63500" algn="ctr" rotWithShape="0">
              <a:prstClr val="black">
                <a:alpha val="40000"/>
              </a:prstClr>
            </a:outerShdw>
          </a:effectLst>
        </p:spPr>
        <p:txBody>
          <a:bodyPr vert="horz" wrap="square" lIns="68571" tIns="34285" rIns="68571" bIns="34285" numCol="1" anchor="ctr" anchorCtr="0" compatLnSpc="1"/>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endParaRPr lang="zh-CN" altLang="en-US" sz="3600">
              <a:solidFill>
                <a:prstClr val="white"/>
              </a:solidFill>
              <a:latin typeface="迷你简菱心" panose="02010609000101010101" pitchFamily="49" charset="-122"/>
              <a:ea typeface="迷你简菱心" panose="02010609000101010101" pitchFamily="49" charset="-122"/>
            </a:endParaRPr>
          </a:p>
        </p:txBody>
      </p:sp>
      <p:sp>
        <p:nvSpPr>
          <p:cNvPr id="7" name="文本框 6"/>
          <p:cNvSpPr txBox="1"/>
          <p:nvPr/>
        </p:nvSpPr>
        <p:spPr>
          <a:xfrm>
            <a:off x="4020283" y="2453618"/>
            <a:ext cx="4602694" cy="609256"/>
          </a:xfrm>
          <a:prstGeom prst="rect">
            <a:avLst/>
          </a:prstGeom>
          <a:noFill/>
        </p:spPr>
        <p:txBody>
          <a:bodyPr wrap="square" lIns="68571" tIns="34285" rIns="68571" bIns="34285" rtlCol="0">
            <a:spAutoFit/>
            <a:scene3d>
              <a:camera prst="orthographicFront"/>
              <a:lightRig rig="threePt" dir="t"/>
            </a:scene3d>
            <a:sp3d contourW="12700"/>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nSpc>
                <a:spcPct val="130000"/>
              </a:lnSpc>
              <a:tabLst>
                <a:tab pos="1687830"/>
              </a:tabLst>
            </a:pPr>
            <a:r>
              <a:rPr lang="zh-CN" altLang="zh-CN" sz="2700" b="1">
                <a:solidFill>
                  <a:srgbClr val="044491"/>
                </a:solidFill>
                <a:latin typeface="微软雅黑" panose="020b0503020204020204" pitchFamily="34" charset="-122"/>
                <a:ea typeface="微软雅黑" panose="020b0503020204020204" pitchFamily="34" charset="-122"/>
              </a:rPr>
              <a:t>第</a:t>
            </a:r>
            <a:r>
              <a:rPr lang="en-US" altLang="zh-CN" sz="2700" b="1">
                <a:solidFill>
                  <a:srgbClr val="044491"/>
                </a:solidFill>
                <a:latin typeface="微软雅黑" panose="020b0503020204020204" pitchFamily="34" charset="-122"/>
                <a:ea typeface="微软雅黑" panose="020b0503020204020204" pitchFamily="34" charset="-122"/>
              </a:rPr>
              <a:t>1</a:t>
            </a:r>
            <a:r>
              <a:rPr lang="zh-CN" altLang="zh-CN" sz="2700" b="1">
                <a:solidFill>
                  <a:srgbClr val="044491"/>
                </a:solidFill>
                <a:latin typeface="微软雅黑" panose="020b0503020204020204" pitchFamily="34" charset="-122"/>
                <a:ea typeface="微软雅黑" panose="020b0503020204020204" pitchFamily="34" charset="-122"/>
              </a:rPr>
              <a:t>课时　</a:t>
            </a:r>
            <a:r>
              <a:rPr lang="zh-CN" altLang="en-US" sz="2700" b="1">
                <a:solidFill>
                  <a:srgbClr val="044491"/>
                </a:solidFill>
                <a:latin typeface="微软雅黑" panose="020b0503020204020204" pitchFamily="34" charset="-122"/>
                <a:ea typeface="微软雅黑" panose="020b0503020204020204" pitchFamily="34" charset="-122"/>
              </a:rPr>
              <a:t>硫和二氧化硫</a:t>
            </a:r>
            <a:endParaRPr lang="zh-CN" altLang="zh-CN" sz="2700" b="1">
              <a:solidFill>
                <a:srgbClr val="044491"/>
              </a:solidFill>
              <a:latin typeface="微软雅黑" panose="020b0503020204020204" pitchFamily="34" charset="-122"/>
              <a:ea typeface="微软雅黑" panose="020b0503020204020204" pitchFamily="34" charset="-122"/>
            </a:endParaRPr>
          </a:p>
        </p:txBody>
      </p:sp>
      <p:sp>
        <p:nvSpPr>
          <p:cNvPr id="8" name="矩形 7"/>
          <p:cNvSpPr/>
          <p:nvPr/>
        </p:nvSpPr>
        <p:spPr>
          <a:xfrm>
            <a:off x="4020283" y="2102432"/>
            <a:ext cx="3834925" cy="34827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lvl="0"/>
            <a:r>
              <a:rPr lang="zh-CN" altLang="en-US" sz="1400">
                <a:solidFill>
                  <a:prstClr val="black">
                    <a:lumMod val="65000"/>
                    <a:lumOff val="35000"/>
                  </a:prstClr>
                </a:solidFill>
                <a:latin typeface="微软雅黑" panose="020b0503020204020204" pitchFamily="34" charset="-122"/>
                <a:ea typeface="微软雅黑" panose="020b0503020204020204" pitchFamily="34" charset="-122"/>
                <a:cs typeface="Times New Roman" panose="02020603050405020304" pitchFamily="18" charset="0"/>
              </a:rPr>
              <a:t>第五章</a:t>
            </a:r>
            <a:r>
              <a:rPr lang="zh-CN" altLang="zh-CN" sz="1400">
                <a:solidFill>
                  <a:prstClr val="black">
                    <a:lumMod val="65000"/>
                    <a:lumOff val="35000"/>
                  </a:prstClr>
                </a:solidFill>
                <a:latin typeface="微软雅黑" panose="020b0503020204020204" pitchFamily="34" charset="-122"/>
                <a:ea typeface="微软雅黑" panose="020b0503020204020204" pitchFamily="34" charset="-122"/>
                <a:cs typeface="Times New Roman" panose="02020603050405020304" pitchFamily="18" charset="0"/>
              </a:rPr>
              <a:t>　</a:t>
            </a:r>
            <a:r>
              <a:rPr lang="zh-CN" altLang="en-US" sz="1400">
                <a:solidFill>
                  <a:srgbClr val="044491"/>
                </a:solidFill>
                <a:latin typeface="微软雅黑" panose="020b0503020204020204" pitchFamily="34" charset="-122"/>
                <a:ea typeface="微软雅黑" panose="020b0503020204020204" pitchFamily="34" charset="-122"/>
              </a:rPr>
              <a:t>第一节　硫及其化合物</a:t>
            </a:r>
            <a:endParaRPr lang="zh-CN" altLang="en-US" sz="1400">
              <a:solidFill>
                <a:srgbClr val="044491"/>
              </a:solidFill>
              <a:latin typeface="微软雅黑" panose="020b0503020204020204" pitchFamily="34" charset="-122"/>
              <a:ea typeface="微软雅黑" panose="020b0503020204020204" pitchFamily="34" charset="-122"/>
            </a:endParaRPr>
          </a:p>
        </p:txBody>
      </p:sp>
      <p:sp>
        <p:nvSpPr>
          <p:cNvPr id="11" name="任意多边形 2"/>
          <p:cNvSpPr/>
          <p:nvPr/>
        </p:nvSpPr>
        <p:spPr>
          <a:xfrm rot="5400000" flipV="1">
            <a:off x="251578" y="-12447"/>
            <a:ext cx="3431875" cy="3433117"/>
          </a:xfrm>
          <a:custGeom>
            <a:gdLst>
              <a:gd name="connsiteX0" fmla="*/ 0 w 4343400"/>
              <a:gd name="connsiteY0" fmla="*/ 0 h 4343400"/>
              <a:gd name="connsiteX1" fmla="*/ 4343400 w 4343400"/>
              <a:gd name="connsiteY1" fmla="*/ 4343400 h 4343400"/>
              <a:gd name="connsiteX2" fmla="*/ 3486149 w 4343400"/>
              <a:gd name="connsiteY2" fmla="*/ 4343400 h 4343400"/>
              <a:gd name="connsiteX3" fmla="*/ 0 w 4343400"/>
              <a:gd name="connsiteY3" fmla="*/ 857251 h 4343400"/>
              <a:gd name="connsiteX4" fmla="*/ 0 w 4343400"/>
              <a:gd name="connsiteY4" fmla="*/ 0 h 43434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4343400" h="4343400">
                <a:moveTo>
                  <a:pt x="0" y="0"/>
                </a:moveTo>
                <a:lnTo>
                  <a:pt x="4343400" y="4343400"/>
                </a:lnTo>
                <a:lnTo>
                  <a:pt x="3486149" y="4343400"/>
                </a:lnTo>
                <a:lnTo>
                  <a:pt x="0" y="857251"/>
                </a:lnTo>
                <a:lnTo>
                  <a:pt x="0" y="0"/>
                </a:lnTo>
                <a:close/>
              </a:path>
            </a:pathLst>
          </a:custGeom>
          <a:solidFill>
            <a:srgbClr val="40B4DD"/>
          </a:solidFill>
          <a:ln>
            <a:noFill/>
          </a:ln>
          <a:effectLst>
            <a:outerShdw blurRad="63500" algn="ctr" rotWithShape="0">
              <a:prstClr val="black">
                <a:alpha val="40000"/>
              </a:prstClr>
            </a:outerShdw>
          </a:effectLst>
        </p:spPr>
        <p:txBody>
          <a:bodyPr vert="horz" wrap="square" lIns="68571" tIns="34285" rIns="68571" bIns="34285" numCol="1" anchor="ctr" anchorCtr="0" compatLnSpc="1"/>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endParaRPr lang="zh-CN" altLang="en-US" sz="3600">
              <a:solidFill>
                <a:prstClr val="white"/>
              </a:solidFill>
              <a:latin typeface="迷你简菱心" panose="02010609000101010101" pitchFamily="49" charset="-122"/>
              <a:ea typeface="迷你简菱心" panose="02010609000101010101" pitchFamily="49" charset="-122"/>
            </a:endParaRPr>
          </a:p>
        </p:txBody>
      </p:sp>
      <p:sp>
        <p:nvSpPr>
          <p:cNvPr id="10" name="矩形 9"/>
          <p:cNvSpPr/>
          <p:nvPr/>
        </p:nvSpPr>
        <p:spPr>
          <a:xfrm>
            <a:off x="4152715" y="3887702"/>
            <a:ext cx="3938899" cy="375809"/>
          </a:xfrm>
          <a:prstGeom prst="rect">
            <a:avLst/>
          </a:prstGeom>
        </p:spPr>
        <p:txBody>
          <a:bodyPr wrap="none">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marL="342900" lvl="0" indent="-342900" algn="ctr" fontAlgn="base">
              <a:lnSpc>
                <a:spcPct val="110000"/>
              </a:lnSpc>
              <a:spcBef>
                <a:spcPct val="0"/>
              </a:spcBef>
              <a:spcAft>
                <a:spcPct val="0"/>
              </a:spcAft>
            </a:pPr>
            <a:endParaRPr lang="zh-CN" altLang="en-US" b="1" kern="0" smtClean="0">
              <a:solidFill>
                <a:schemeClr val="tx2"/>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291942" y="1419622"/>
            <a:ext cx="8385047" cy="1915899"/>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能从物质类别和硫元素化合价的角度认识硫和二氧化硫的性质，强化</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smtClean="0">
                <a:latin typeface="Times New Roman" panose="02020603050405020304" pitchFamily="18" charset="0"/>
                <a:ea typeface="微软雅黑" panose="020b0503020204020204" pitchFamily="34" charset="-122"/>
                <a:cs typeface="Times New Roman" panose="02020603050405020304" pitchFamily="18" charset="0"/>
              </a:rPr>
              <a:t>证据</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推理与模型认知</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能力的发展。</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了解二氧化硫与水反应的可逆性，二氧化硫的漂白性及其与氯气漂白原</a:t>
            </a:r>
            <a:r>
              <a:rPr lang="zh-CN" altLang="zh-CN" sz="2000" kern="100" smtClean="0">
                <a:latin typeface="Times New Roman" panose="02020603050405020304" pitchFamily="18" charset="0"/>
                <a:ea typeface="微软雅黑" panose="020b0503020204020204" pitchFamily="34" charset="-122"/>
                <a:cs typeface="Times New Roman" panose="02020603050405020304" pitchFamily="18" charset="0"/>
              </a:rPr>
              <a:t>理的</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不同。</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6" name="任意多边形 5"/>
          <p:cNvSpPr/>
          <p:nvPr/>
        </p:nvSpPr>
        <p:spPr>
          <a:xfrm rot="10800000">
            <a:off x="-1" y="297924"/>
            <a:ext cx="2951609" cy="458906"/>
          </a:xfrm>
          <a:custGeom>
            <a:gdLst>
              <a:gd name="connsiteX0" fmla="*/ 2638822 w 2638822"/>
              <a:gd name="connsiteY0" fmla="*/ 612016 h 612016"/>
              <a:gd name="connsiteX1" fmla="*/ 0 w 2638822"/>
              <a:gd name="connsiteY1" fmla="*/ 612016 h 612016"/>
              <a:gd name="connsiteX2" fmla="*/ 436883 w 2638822"/>
              <a:gd name="connsiteY2" fmla="*/ 0 h 612016"/>
              <a:gd name="connsiteX3" fmla="*/ 2638822 w 2638822"/>
              <a:gd name="connsiteY3" fmla="*/ 0 h 612016"/>
            </a:gdLst>
            <a:cxnLst>
              <a:cxn ang="0">
                <a:pos x="connsiteX0" y="connsiteY0"/>
              </a:cxn>
              <a:cxn ang="0">
                <a:pos x="connsiteX1" y="connsiteY1"/>
              </a:cxn>
              <a:cxn ang="0">
                <a:pos x="connsiteX2" y="connsiteY2"/>
              </a:cxn>
              <a:cxn ang="0">
                <a:pos x="connsiteX3" y="connsiteY3"/>
              </a:cxn>
            </a:cxnLst>
            <a:rect l="l" t="t" r="r" b="b"/>
            <a:pathLst>
              <a:path w="2638822" h="612016">
                <a:moveTo>
                  <a:pt x="2638822" y="612016"/>
                </a:moveTo>
                <a:lnTo>
                  <a:pt x="0" y="612016"/>
                </a:lnTo>
                <a:lnTo>
                  <a:pt x="436883" y="0"/>
                </a:lnTo>
                <a:lnTo>
                  <a:pt x="2638822" y="0"/>
                </a:lnTo>
                <a:close/>
              </a:path>
            </a:pathLst>
          </a:custGeom>
          <a:solidFill>
            <a:srgbClr val="0070C0">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68571" tIns="34285" rIns="68571" bIns="34285" rtlCol="0" anchor="ctr">
            <a:noAutofit/>
          </a:bodyP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sp>
        <p:nvSpPr>
          <p:cNvPr id="9" name="TextBox 8"/>
          <p:cNvSpPr txBox="1"/>
          <p:nvPr/>
        </p:nvSpPr>
        <p:spPr>
          <a:xfrm>
            <a:off x="185284" y="358822"/>
            <a:ext cx="2281637" cy="323090"/>
          </a:xfrm>
          <a:prstGeom prst="rect">
            <a:avLst/>
          </a:prstGeom>
          <a:noFill/>
        </p:spPr>
        <p:txBody>
          <a:bodyPr wrap="square" lIns="0" tIns="0" rIns="0" bIns="0" rtlCol="0" anchor="ctr">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2100" b="1">
                <a:solidFill>
                  <a:schemeClr val="bg1"/>
                </a:solidFill>
                <a:latin typeface="+mj-ea"/>
                <a:ea typeface="+mj-ea"/>
                <a:sym typeface="Arial" pitchFamily="34" charset="0"/>
              </a:rPr>
              <a:t>核心素养发展目标</a:t>
            </a:r>
            <a:endParaRPr lang="en-US" altLang="zh-CN" sz="2100" b="1">
              <a:solidFill>
                <a:schemeClr val="bg1"/>
              </a:solidFill>
              <a:latin typeface="+mj-ea"/>
              <a:ea typeface="+mj-ea"/>
              <a:sym typeface="Arial" pitchFamily="34" charset="0"/>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MH_SubTitle_1" descr="e7d195523061f1c0c7fdb8e83abb5dcf03375f2c8b662a4106267E0752567F7A4243849C9E2D773FC6511ADD776D3461389E8BB5BAFBB3C937DB9AB1E09A294486DA4CCF35679A92315A5BDF0C7F02D8DB0983A561B9AD4F9360F817F987ED6312BA78B3C26FE59D74499348EFC01217C87131E0D883B4A0A28311D4F4EF0E5123EE3175F2E8EA19"/>
          <p:cNvSpPr txBox="1">
            <a:spLocks noChangeArrowheads="1"/>
          </p:cNvSpPr>
          <p:nvPr>
            <p:custDataLst>
              <p:tags r:id="rId2"/>
            </p:custDataLst>
          </p:nvPr>
        </p:nvSpPr>
        <p:spPr bwMode="auto">
          <a:xfrm>
            <a:off x="3059843" y="2643730"/>
            <a:ext cx="5821519" cy="3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71" tIns="34285" rIns="68571" bIns="34285" anchor="ctr"/>
          <a:lstStyle>
            <a:defPPr>
              <a:defRPr lang="zh-CN"/>
            </a:defPPr>
            <a:lvl1pPr marL="0" algn="just" defTabSz="913765" rtl="0" eaLnBrk="1" latinLnBrk="0" hangingPunct="1">
              <a:lnSpc>
                <a:spcPct val="90000"/>
              </a:lnSpc>
              <a:spcBef>
                <a:spcPts val="750"/>
              </a:spcBef>
              <a:buFont typeface="Arial" pitchFamily="34" charset="0"/>
              <a:buNone/>
              <a:defRPr sz="3200" kern="1200">
                <a:solidFill>
                  <a:srgbClr val="161B1F"/>
                </a:solidFill>
                <a:latin typeface="明黑" panose="020b0300000000000000" pitchFamily="34" charset="-122"/>
                <a:ea typeface="明黑" panose="020b0300000000000000" pitchFamily="34" charset="-122"/>
                <a:cs typeface="+mn-cs"/>
              </a:defRPr>
            </a:lvl1pPr>
            <a:lvl2pPr marL="742950" indent="-285750" algn="l" defTabSz="913765" rtl="0" eaLnBrk="1" latinLnBrk="0" hangingPunct="1">
              <a:lnSpc>
                <a:spcPct val="90000"/>
              </a:lnSpc>
              <a:spcBef>
                <a:spcPts val="375"/>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3765" rtl="0" eaLnBrk="1" latinLnBrk="0" hangingPunct="1">
              <a:lnSpc>
                <a:spcPct val="90000"/>
              </a:lnSpc>
              <a:spcBef>
                <a:spcPts val="375"/>
              </a:spcBef>
              <a:buFont typeface="Arial" pitchFamily="34" charset="0"/>
              <a:buChar char="•"/>
              <a:defRPr sz="1500" kern="1200">
                <a:solidFill>
                  <a:schemeClr val="tx1"/>
                </a:solidFill>
                <a:latin typeface="Calibri" panose="020f0502020204030204" pitchFamily="34" charset="0"/>
                <a:ea typeface="宋体" panose="02010600030101010101" pitchFamily="2" charset="-122"/>
                <a:cs typeface="+mn-cs"/>
              </a:defRPr>
            </a:lvl3pPr>
            <a:lvl4pPr marL="1600200" indent="-228600" algn="l" defTabSz="913765"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4pPr>
            <a:lvl5pPr marL="2057400" indent="-228600" algn="l" defTabSz="913765"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5pPr>
            <a:lvl6pPr marL="2514600" indent="-228600" algn="l" defTabSz="9137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6pPr>
            <a:lvl7pPr marL="2971800" indent="-228600" algn="l" defTabSz="9137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7pPr>
            <a:lvl8pPr marL="3429000" indent="-228600" algn="l" defTabSz="9137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8pPr>
            <a:lvl9pPr marL="3886200" indent="-228600" algn="l" defTabSz="9137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9pPr>
          </a:lstStyle>
          <a:p>
            <a:pPr algn="l" defTabSz="685800">
              <a:lnSpc>
                <a:spcPct val="100000"/>
              </a:lnSpc>
              <a:spcBef>
                <a:spcPct val="0"/>
              </a:spcBef>
            </a:pPr>
            <a:r>
              <a:rPr lang="zh-CN" altLang="zh-CN" sz="2100" b="1">
                <a:latin typeface="方正博雅宋_GBK" panose="02000000000000000000" pitchFamily="2" charset="-122"/>
                <a:ea typeface="方正博雅宋_GBK" panose="02000000000000000000" pitchFamily="2" charset="-122"/>
              </a:rPr>
              <a:t>二、二氧化硫</a:t>
            </a:r>
            <a:endParaRPr lang="zh-CN" altLang="en-US" sz="2100" b="1">
              <a:latin typeface="方正博雅宋_GBK" panose="02000000000000000000" pitchFamily="2" charset="-122"/>
              <a:ea typeface="方正博雅宋_GBK" panose="02000000000000000000" pitchFamily="2" charset="-122"/>
            </a:endParaRPr>
          </a:p>
        </p:txBody>
      </p:sp>
      <p:pic>
        <p:nvPicPr>
          <p:cNvPr id="17" name="图片 16"/>
          <p:cNvPicPr>
            <a:picLocks noChangeAspect="1"/>
          </p:cNvPicPr>
          <p:nvPr/>
        </p:nvPicPr>
        <p:blipFill>
          <a:blip r:embed="rId3"/>
          <a:stretch>
            <a:fillRect/>
          </a:stretch>
        </p:blipFill>
        <p:spPr>
          <a:xfrm>
            <a:off x="0" y="3808"/>
            <a:ext cx="3352195" cy="5135884"/>
          </a:xfrm>
          <a:custGeom>
            <a:gdLst>
              <a:gd name="connsiteX0" fmla="*/ 0 w 4469011"/>
              <a:gd name="connsiteY0" fmla="*/ 0 h 6849431"/>
              <a:gd name="connsiteX1" fmla="*/ 4469011 w 4469011"/>
              <a:gd name="connsiteY1" fmla="*/ 0 h 6849431"/>
              <a:gd name="connsiteX2" fmla="*/ 4469011 w 4469011"/>
              <a:gd name="connsiteY2" fmla="*/ 6849431 h 6849431"/>
              <a:gd name="connsiteX3" fmla="*/ 0 w 4469011"/>
              <a:gd name="connsiteY3" fmla="*/ 6849431 h 6849431"/>
            </a:gdLst>
            <a:cxnLst>
              <a:cxn ang="0">
                <a:pos x="connsiteX0" y="connsiteY0"/>
              </a:cxn>
              <a:cxn ang="0">
                <a:pos x="connsiteX1" y="connsiteY1"/>
              </a:cxn>
              <a:cxn ang="0">
                <a:pos x="connsiteX2" y="connsiteY2"/>
              </a:cxn>
              <a:cxn ang="0">
                <a:pos x="connsiteX3" y="connsiteY3"/>
              </a:cxn>
            </a:cxnLst>
            <a:rect l="l" t="t" r="r" b="b"/>
            <a:pathLst>
              <a:path w="4469011" h="6849431">
                <a:moveTo>
                  <a:pt x="0" y="0"/>
                </a:moveTo>
                <a:lnTo>
                  <a:pt x="4469011" y="0"/>
                </a:lnTo>
                <a:lnTo>
                  <a:pt x="4469011" y="6849431"/>
                </a:lnTo>
                <a:lnTo>
                  <a:pt x="0" y="6849431"/>
                </a:lnTo>
                <a:close/>
              </a:path>
            </a:pathLst>
          </a:custGeom>
        </p:spPr>
      </p:pic>
      <p:grpSp>
        <p:nvGrpSpPr>
          <p:cNvPr id="310" name="Group 5"/>
          <p:cNvGrpSpPr/>
          <p:nvPr/>
        </p:nvGrpSpPr>
        <p:grpSpPr>
          <a:xfrm>
            <a:off x="589516" y="2093123"/>
            <a:ext cx="1625927" cy="667750"/>
            <a:chOff x="4845920" y="205975"/>
            <a:chExt cx="2890159" cy="1187384"/>
          </a:xfrm>
        </p:grpSpPr>
        <p:sp>
          <p:nvSpPr>
            <p:cNvPr id="311" name="TextBox 2"/>
            <p:cNvSpPr txBox="1"/>
            <p:nvPr/>
          </p:nvSpPr>
          <p:spPr>
            <a:xfrm>
              <a:off x="4904442" y="205975"/>
              <a:ext cx="2831637" cy="492444"/>
            </a:xfrm>
            <a:prstGeom prst="rect">
              <a:avLst/>
            </a:prstGeom>
            <a:noFill/>
          </p:spPr>
          <p:txBody>
            <a:bodyPr wrap="square" lIns="0" tIns="0" rIns="0" bIns="0">
              <a:no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2700">
                  <a:solidFill>
                    <a:prstClr val="white"/>
                  </a:solidFill>
                </a:rPr>
                <a:t>内容索引</a:t>
              </a:r>
              <a:endParaRPr lang="zh-CN" altLang="en-US" sz="2700">
                <a:solidFill>
                  <a:prstClr val="white"/>
                </a:solidFill>
              </a:endParaRPr>
            </a:p>
          </p:txBody>
        </p:sp>
        <p:sp>
          <p:nvSpPr>
            <p:cNvPr id="312" name="TextBox 3"/>
            <p:cNvSpPr txBox="1"/>
            <p:nvPr/>
          </p:nvSpPr>
          <p:spPr>
            <a:xfrm>
              <a:off x="4845920" y="1116361"/>
              <a:ext cx="1269578" cy="276998"/>
            </a:xfrm>
            <a:prstGeom prst="rect">
              <a:avLst/>
            </a:prstGeom>
            <a:noFill/>
          </p:spPr>
          <p:txBody>
            <a:bodyPr wrap="none" lIns="0" tIns="0" rIns="0" bIns="0">
              <a:normAutofit fontScale="62500" lnSpcReduction="20000"/>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a:solidFill>
                    <a:prstClr val="white"/>
                  </a:solidFill>
                </a:rPr>
                <a:t>NEIRONGSUOYIN</a:t>
              </a:r>
              <a:endParaRPr lang="en-US" altLang="zh-CN">
                <a:solidFill>
                  <a:prstClr val="white"/>
                </a:solidFill>
              </a:endParaRPr>
            </a:p>
          </p:txBody>
        </p:sp>
      </p:grpSp>
      <p:sp>
        <p:nvSpPr>
          <p:cNvPr id="37" name="MH_SubTitle_1" descr="e7d195523061f1c0c7fdb8e83abb5dcf03375f2c8b662a4106267E0752567F7A4243849C9E2D773FC6511ADD776D3461389E8BB5BAFBB3C937DB9AB1E09A294486DA4CCF35679A92315A5BDF0C7F02D8DB0983A561B9AD4F9360F817F987ED6312BA78B3C26FE59D74499348EFC01217C87131E0D883B4A0A28311D4F4EF0E5123EE3175F2E8EA19"/>
          <p:cNvSpPr txBox="1">
            <a:spLocks noChangeArrowheads="1"/>
          </p:cNvSpPr>
          <p:nvPr>
            <p:custDataLst>
              <p:tags r:id="rId4"/>
            </p:custDataLst>
          </p:nvPr>
        </p:nvSpPr>
        <p:spPr bwMode="auto">
          <a:xfrm>
            <a:off x="3059843" y="1761848"/>
            <a:ext cx="5821519" cy="3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71" tIns="34285" rIns="68571" bIns="34285" anchor="ctr"/>
          <a:lstStyle>
            <a:defPPr>
              <a:defRPr lang="zh-CN"/>
            </a:defPPr>
            <a:lvl1pPr marL="0" algn="just" defTabSz="913765" rtl="0" eaLnBrk="1" latinLnBrk="0" hangingPunct="1">
              <a:lnSpc>
                <a:spcPct val="90000"/>
              </a:lnSpc>
              <a:spcBef>
                <a:spcPts val="750"/>
              </a:spcBef>
              <a:buFont typeface="Arial" pitchFamily="34" charset="0"/>
              <a:buNone/>
              <a:defRPr sz="3200" kern="1200">
                <a:solidFill>
                  <a:srgbClr val="161B1F"/>
                </a:solidFill>
                <a:latin typeface="明黑" panose="020b0300000000000000" pitchFamily="34" charset="-122"/>
                <a:ea typeface="明黑" panose="020b0300000000000000" pitchFamily="34" charset="-122"/>
                <a:cs typeface="+mn-cs"/>
              </a:defRPr>
            </a:lvl1pPr>
            <a:lvl2pPr marL="742950" indent="-285750" algn="l" defTabSz="913765" rtl="0" eaLnBrk="1" latinLnBrk="0" hangingPunct="1">
              <a:lnSpc>
                <a:spcPct val="90000"/>
              </a:lnSpc>
              <a:spcBef>
                <a:spcPts val="375"/>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3765" rtl="0" eaLnBrk="1" latinLnBrk="0" hangingPunct="1">
              <a:lnSpc>
                <a:spcPct val="90000"/>
              </a:lnSpc>
              <a:spcBef>
                <a:spcPts val="375"/>
              </a:spcBef>
              <a:buFont typeface="Arial" pitchFamily="34" charset="0"/>
              <a:buChar char="•"/>
              <a:defRPr sz="1500" kern="1200">
                <a:solidFill>
                  <a:schemeClr val="tx1"/>
                </a:solidFill>
                <a:latin typeface="Calibri" panose="020f0502020204030204" pitchFamily="34" charset="0"/>
                <a:ea typeface="宋体" panose="02010600030101010101" pitchFamily="2" charset="-122"/>
                <a:cs typeface="+mn-cs"/>
              </a:defRPr>
            </a:lvl3pPr>
            <a:lvl4pPr marL="1600200" indent="-228600" algn="l" defTabSz="913765"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4pPr>
            <a:lvl5pPr marL="2057400" indent="-228600" algn="l" defTabSz="913765"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5pPr>
            <a:lvl6pPr marL="2514600" indent="-228600" algn="l" defTabSz="9137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6pPr>
            <a:lvl7pPr marL="2971800" indent="-228600" algn="l" defTabSz="9137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7pPr>
            <a:lvl8pPr marL="3429000" indent="-228600" algn="l" defTabSz="9137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8pPr>
            <a:lvl9pPr marL="3886200" indent="-228600" algn="l" defTabSz="9137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9pPr>
          </a:lstStyle>
          <a:p>
            <a:pPr algn="l" defTabSz="685800">
              <a:lnSpc>
                <a:spcPct val="100000"/>
              </a:lnSpc>
              <a:spcBef>
                <a:spcPct val="0"/>
              </a:spcBef>
            </a:pPr>
            <a:r>
              <a:rPr lang="zh-CN" altLang="zh-CN" sz="2100" b="1">
                <a:latin typeface="方正博雅宋_GBK" panose="02000000000000000000" pitchFamily="2" charset="-122"/>
                <a:ea typeface="方正博雅宋_GBK" panose="02000000000000000000" pitchFamily="2" charset="-122"/>
              </a:rPr>
              <a:t>一、硫及其单质</a:t>
            </a:r>
            <a:endParaRPr lang="zh-CN" altLang="en-US" sz="2100" b="1">
              <a:latin typeface="方正博雅宋_GBK" panose="02000000000000000000" pitchFamily="2" charset="-122"/>
              <a:ea typeface="方正博雅宋_GBK" panose="02000000000000000000" pitchFamily="2"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任意多边形: 形状 18"/>
          <p:cNvSpPr/>
          <p:nvPr/>
        </p:nvSpPr>
        <p:spPr>
          <a:xfrm>
            <a:off x="304888" y="2629629"/>
            <a:ext cx="8839841" cy="1831893"/>
          </a:xfrm>
          <a:custGeom>
            <a:gdLst>
              <a:gd name="connsiteX0" fmla="*/ 1402300 w 11787648"/>
              <a:gd name="connsiteY0" fmla="*/ 0 h 2443656"/>
              <a:gd name="connsiteX1" fmla="*/ 11787648 w 11787648"/>
              <a:gd name="connsiteY1" fmla="*/ 0 h 2443656"/>
              <a:gd name="connsiteX2" fmla="*/ 11787648 w 11787648"/>
              <a:gd name="connsiteY2" fmla="*/ 2443656 h 2443656"/>
              <a:gd name="connsiteX3" fmla="*/ 0 w 11787648"/>
              <a:gd name="connsiteY3" fmla="*/ 2443656 h 2443656"/>
            </a:gdLst>
            <a:cxnLst>
              <a:cxn ang="0">
                <a:pos x="connsiteX0" y="connsiteY0"/>
              </a:cxn>
              <a:cxn ang="0">
                <a:pos x="connsiteX1" y="connsiteY1"/>
              </a:cxn>
              <a:cxn ang="0">
                <a:pos x="connsiteX2" y="connsiteY2"/>
              </a:cxn>
              <a:cxn ang="0">
                <a:pos x="connsiteX3" y="connsiteY3"/>
              </a:cxn>
            </a:cxnLst>
            <a:rect l="l" t="t" r="r" b="b"/>
            <a:pathLst>
              <a:path w="11787648" h="2443656">
                <a:moveTo>
                  <a:pt x="1402300" y="0"/>
                </a:moveTo>
                <a:lnTo>
                  <a:pt x="11787648" y="0"/>
                </a:lnTo>
                <a:lnTo>
                  <a:pt x="11787648" y="2443656"/>
                </a:lnTo>
                <a:lnTo>
                  <a:pt x="0" y="2443656"/>
                </a:lnTo>
                <a:close/>
              </a:path>
            </a:pathLst>
          </a:custGeom>
          <a:solidFill>
            <a:srgbClr val="0070C0">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68571" tIns="34285" rIns="68571" bIns="34285" rtlCol="0" anchor="ctr">
            <a:noAutofit/>
          </a:bodyP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cxnSp>
        <p:nvCxnSpPr>
          <p:cNvPr id="7" name="直接连接符 17"/>
          <p:cNvCxnSpPr/>
          <p:nvPr/>
        </p:nvCxnSpPr>
        <p:spPr>
          <a:xfrm flipH="1">
            <a:off x="1306313" y="1"/>
            <a:ext cx="2963874" cy="5141119"/>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平行四边形 7"/>
          <p:cNvSpPr/>
          <p:nvPr/>
        </p:nvSpPr>
        <p:spPr>
          <a:xfrm>
            <a:off x="1864459" y="3004321"/>
            <a:ext cx="746917" cy="1051511"/>
          </a:xfrm>
          <a:prstGeom prst="parallelogram">
            <a:avLst>
              <a:gd name="adj" fmla="val 81010"/>
            </a:avLst>
          </a:prstGeom>
          <a:solidFill>
            <a:schemeClr val="bg1">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55" tIns="34277" rIns="68555" bIns="34277" numCol="1" spcCol="0" rtlCol="0" fromWordArt="0" anchor="ctr" anchorCtr="0" forceAA="0" compatLnSpc="1">
            <a:noAutofit/>
          </a:bodyP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sp>
        <p:nvSpPr>
          <p:cNvPr id="10" name="文本框 9"/>
          <p:cNvSpPr txBox="1"/>
          <p:nvPr/>
        </p:nvSpPr>
        <p:spPr>
          <a:xfrm flipH="1">
            <a:off x="2465491" y="3252131"/>
            <a:ext cx="5077224" cy="588486"/>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r"/>
            <a:r>
              <a:rPr lang="zh-CN" altLang="zh-CN" sz="2400">
                <a:solidFill>
                  <a:schemeClr val="bg1"/>
                </a:solidFill>
                <a:latin typeface="思源黑体 CN Normal" panose="020b0400000000000000" pitchFamily="34" charset="-122"/>
                <a:ea typeface="思源黑体 CN Normal" panose="020b0400000000000000" pitchFamily="34" charset="-122"/>
              </a:rPr>
              <a:t>硫及其单质</a:t>
            </a:r>
            <a:endParaRPr lang="en-US" altLang="zh-CN" sz="2400">
              <a:solidFill>
                <a:schemeClr val="bg1"/>
              </a:solidFill>
              <a:latin typeface="思源黑体 CN Normal" panose="020b0400000000000000" pitchFamily="34" charset="-122"/>
              <a:ea typeface="思源黑体 CN Normal" panose="020b0400000000000000" pitchFamily="34" charset="-122"/>
            </a:endParaRPr>
          </a:p>
          <a:p>
            <a:pPr algn="r"/>
            <a:r>
              <a:rPr lang="en-US" altLang="zh-CN" sz="1000">
                <a:solidFill>
                  <a:schemeClr val="bg1">
                    <a:lumMod val="95000"/>
                  </a:schemeClr>
                </a:solidFill>
                <a:latin typeface="思源黑体 CN Normal" panose="020b0400000000000000" pitchFamily="34" charset="-122"/>
                <a:ea typeface="思源黑体 CN Normal" panose="020b0400000000000000" pitchFamily="34" charset="-122"/>
              </a:rPr>
              <a:t>LIU JI QI DAN ZHI</a:t>
            </a:r>
            <a:endParaRPr lang="zh-CN" altLang="en-US" sz="1000">
              <a:solidFill>
                <a:schemeClr val="bg1">
                  <a:lumMod val="95000"/>
                </a:schemeClr>
              </a:solidFill>
              <a:latin typeface="思源黑体 CN Normal" panose="020b0400000000000000" pitchFamily="34" charset="-122"/>
              <a:ea typeface="思源黑体 CN Normal" panose="020b0400000000000000" pitchFamily="34" charset="-122"/>
            </a:endParaRPr>
          </a:p>
        </p:txBody>
      </p:sp>
      <p:sp>
        <p:nvSpPr>
          <p:cNvPr id="14" name="MH_Number_1"/>
          <p:cNvSpPr/>
          <p:nvPr>
            <p:custDataLst>
              <p:tags r:id="rId2"/>
            </p:custDataLst>
          </p:nvPr>
        </p:nvSpPr>
        <p:spPr>
          <a:xfrm>
            <a:off x="7664840" y="3205835"/>
            <a:ext cx="695278" cy="7487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r>
              <a:rPr lang="en-US" altLang="zh-CN" sz="4100" b="1">
                <a:solidFill>
                  <a:schemeClr val="bg1"/>
                </a:solidFill>
                <a:latin typeface="华文细黑" panose="02010600040101010101" pitchFamily="2" charset="-122"/>
                <a:ea typeface="华文细黑" panose="02010600040101010101" pitchFamily="2" charset="-122"/>
              </a:rPr>
              <a:t>01</a:t>
            </a:r>
            <a:endParaRPr lang="zh-CN" altLang="en-US" sz="4100" b="1">
              <a:solidFill>
                <a:schemeClr val="bg1"/>
              </a:solidFill>
              <a:latin typeface="华文细黑" panose="02010600040101010101" pitchFamily="2" charset="-122"/>
              <a:ea typeface="华文细黑" panose="02010600040101010101" pitchFamily="2"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矩形 17"/>
          <p:cNvSpPr/>
          <p:nvPr/>
        </p:nvSpPr>
        <p:spPr>
          <a:xfrm>
            <a:off x="291943" y="789965"/>
            <a:ext cx="8560114" cy="3323957"/>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b="1" kern="100">
                <a:solidFill>
                  <a:srgbClr val="2258A2"/>
                </a:solidFill>
                <a:latin typeface="+mj-ea"/>
                <a:ea typeface="+mj-ea"/>
                <a:cs typeface="Courier New" panose="02070309020205020404" pitchFamily="49" charset="0"/>
              </a:rPr>
              <a:t>1.</a:t>
            </a:r>
            <a:r>
              <a:rPr lang="zh-CN" altLang="zh-CN" sz="2000" b="1" kern="100">
                <a:solidFill>
                  <a:srgbClr val="2258A2"/>
                </a:solidFill>
                <a:latin typeface="+mj-ea"/>
                <a:ea typeface="+mj-ea"/>
                <a:cs typeface="Times New Roman" panose="02020603050405020304" pitchFamily="18" charset="0"/>
              </a:rPr>
              <a:t>硫</a:t>
            </a:r>
            <a:r>
              <a:rPr lang="en-US" altLang="zh-CN" sz="2000" b="1" kern="100">
                <a:solidFill>
                  <a:srgbClr val="2258A2"/>
                </a:solidFill>
                <a:latin typeface="+mj-ea"/>
                <a:ea typeface="+mj-ea"/>
                <a:cs typeface="Courier New" panose="02070309020205020404" pitchFamily="49" charset="0"/>
              </a:rPr>
              <a:t>——</a:t>
            </a:r>
            <a:r>
              <a:rPr lang="zh-CN" altLang="zh-CN" sz="2000" b="1" kern="100">
                <a:solidFill>
                  <a:srgbClr val="2258A2"/>
                </a:solidFill>
                <a:latin typeface="+mj-ea"/>
                <a:ea typeface="+mj-ea"/>
                <a:cs typeface="Times New Roman" panose="02020603050405020304" pitchFamily="18" charset="0"/>
              </a:rPr>
              <a:t>重要的非金属元素</a:t>
            </a:r>
            <a:endParaRPr lang="zh-CN" altLang="zh-CN" sz="2000" kern="100">
              <a:latin typeface="+mj-ea"/>
              <a:ea typeface="+mj-ea"/>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硫位于元素周期表中的第</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周期第</a:t>
            </a:r>
            <a:r>
              <a:rPr lang="en-US" altLang="zh-CN" sz="2000" u="sng" kern="100">
                <a:latin typeface="宋体" panose="02010600030101010101" pitchFamily="2" charset="-122"/>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族，硫原子最外层有</a:t>
            </a:r>
            <a:r>
              <a:rPr lang="en-US" altLang="zh-CN" sz="2000" u="sng" kern="100">
                <a:latin typeface="Times New Roman" panose="02020603050405020304" pitchFamily="18" charset="0"/>
                <a:ea typeface="微软雅黑" panose="020b0503020204020204" pitchFamily="34" charset="-122"/>
                <a:cs typeface="Courier New" panose="02070309020205020404" pitchFamily="49"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个电子，在化学反应中容易</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电子，形成</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价硫的化合物。</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硫元素的原子半径比氯原子半径</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，硫原子得电子能力比氯原子</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，硫化氢的稳定性比氯化氢</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硫元素的非金属性比氧元素</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，在富含氧气的地表附近的含硫化合物中，硫常显</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价，氧为</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价。</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grpSp>
        <p:nvGrpSpPr>
          <p:cNvPr id="13" name="组合 12"/>
          <p:cNvGrpSpPr/>
          <p:nvPr/>
        </p:nvGrpSpPr>
        <p:grpSpPr>
          <a:xfrm>
            <a:off x="-8876" y="250030"/>
            <a:ext cx="1340516" cy="430863"/>
            <a:chOff x="480287" y="465931"/>
            <a:chExt cx="1787122" cy="574617"/>
          </a:xfrm>
        </p:grpSpPr>
        <p:sp>
          <p:nvSpPr>
            <p:cNvPr id="15" name="燕尾形 14"/>
            <p:cNvSpPr/>
            <p:nvPr/>
          </p:nvSpPr>
          <p:spPr>
            <a:xfrm>
              <a:off x="548470" y="490961"/>
              <a:ext cx="1718939" cy="485999"/>
            </a:xfrm>
            <a:prstGeom prst="chevron">
              <a:avLst>
                <a:gd name="adj" fmla="val 0"/>
              </a:avLst>
            </a:prstGeom>
            <a:solidFill>
              <a:srgbClr val="2258A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sz="900">
                <a:solidFill>
                  <a:srgbClr val="1481E2"/>
                </a:solidFill>
                <a:latin typeface="微软雅黑" panose="020b0503020204020204" pitchFamily="34" charset="-122"/>
                <a:ea typeface="微软雅黑" panose="020b0503020204020204" pitchFamily="34" charset="-122"/>
              </a:endParaRPr>
            </a:p>
          </p:txBody>
        </p:sp>
        <p:sp>
          <p:nvSpPr>
            <p:cNvPr id="16" name="矩形 15"/>
            <p:cNvSpPr/>
            <p:nvPr/>
          </p:nvSpPr>
          <p:spPr>
            <a:xfrm>
              <a:off x="480287" y="465931"/>
              <a:ext cx="1787122" cy="574617"/>
            </a:xfrm>
            <a:prstGeom prst="rect">
              <a:avLst/>
            </a:prstGeom>
          </p:spPr>
          <p:txBody>
            <a:bodyPr wrap="square" lIns="121898" tIns="60948" rIns="121898" bIns="60948">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tabLst>
                  <a:tab pos="1417320"/>
                </a:tabLst>
              </a:pPr>
              <a:r>
                <a:rPr lang="zh-CN" altLang="en-US" sz="2000" b="1" kern="100">
                  <a:solidFill>
                    <a:prstClr val="white"/>
                  </a:solidFill>
                  <a:latin typeface="宋体" panose="02010600030101010101" pitchFamily="2" charset="-122"/>
                  <a:cs typeface="Courier New" panose="02070309020205020404"/>
                </a:rPr>
                <a:t>知识梳理</a:t>
              </a:r>
              <a:endParaRPr lang="zh-CN" altLang="en-US" sz="1500" b="1" kern="100">
                <a:solidFill>
                  <a:schemeClr val="bg1"/>
                </a:solidFill>
                <a:latin typeface="宋体" panose="02010600030101010101" pitchFamily="2" charset="-122"/>
                <a:cs typeface="Courier New" panose="02070309020205020404"/>
              </a:endParaRPr>
            </a:p>
          </p:txBody>
        </p:sp>
      </p:grpSp>
      <p:sp>
        <p:nvSpPr>
          <p:cNvPr id="3" name="矩形 2"/>
          <p:cNvSpPr/>
          <p:nvPr/>
        </p:nvSpPr>
        <p:spPr>
          <a:xfrm>
            <a:off x="3343990" y="1315616"/>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三</a:t>
            </a:r>
            <a:endParaRPr lang="zh-CN" altLang="en-US">
              <a:solidFill>
                <a:srgbClr val="C00000"/>
              </a:solidFill>
            </a:endParaRPr>
          </a:p>
        </p:txBody>
      </p:sp>
      <p:sp>
        <p:nvSpPr>
          <p:cNvPr id="7" name="矩形 6"/>
          <p:cNvSpPr/>
          <p:nvPr/>
        </p:nvSpPr>
        <p:spPr>
          <a:xfrm>
            <a:off x="4446269" y="1306040"/>
            <a:ext cx="580910"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err="1">
                <a:solidFill>
                  <a:srgbClr val="C00000"/>
                </a:solidFill>
                <a:latin typeface="宋体" panose="02010600030101010101" pitchFamily="2" charset="-122"/>
                <a:ea typeface="微软雅黑" panose="020b0503020204020204" pitchFamily="34" charset="-122"/>
                <a:cs typeface="Times New Roman" panose="02020603050405020304" pitchFamily="18" charset="0"/>
              </a:rPr>
              <a:t>Ⅵ</a:t>
            </a:r>
            <a:r>
              <a:rPr lang="en-US" altLang="zh-CN" sz="2000" kern="100" err="1">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A</a:t>
            </a:r>
            <a:endParaRPr lang="zh-CN" altLang="en-US" sz="2000">
              <a:solidFill>
                <a:srgbClr val="C00000"/>
              </a:solidFill>
            </a:endParaRPr>
          </a:p>
        </p:txBody>
      </p:sp>
      <p:sp>
        <p:nvSpPr>
          <p:cNvPr id="9" name="矩形 8"/>
          <p:cNvSpPr/>
          <p:nvPr/>
        </p:nvSpPr>
        <p:spPr>
          <a:xfrm>
            <a:off x="7251217" y="1338608"/>
            <a:ext cx="26672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6</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0" name="矩形 9"/>
          <p:cNvSpPr/>
          <p:nvPr/>
        </p:nvSpPr>
        <p:spPr>
          <a:xfrm>
            <a:off x="2085693" y="1747856"/>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得到</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1" name="矩形 10"/>
          <p:cNvSpPr/>
          <p:nvPr/>
        </p:nvSpPr>
        <p:spPr>
          <a:xfrm>
            <a:off x="3830107" y="1783274"/>
            <a:ext cx="52320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2</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2" name="矩形 11"/>
          <p:cNvSpPr/>
          <p:nvPr/>
        </p:nvSpPr>
        <p:spPr>
          <a:xfrm>
            <a:off x="4139896" y="2193796"/>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大</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4" name="矩形 13"/>
          <p:cNvSpPr/>
          <p:nvPr/>
        </p:nvSpPr>
        <p:spPr>
          <a:xfrm>
            <a:off x="7683322" y="2212270"/>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弱</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7" name="矩形 16"/>
          <p:cNvSpPr/>
          <p:nvPr/>
        </p:nvSpPr>
        <p:spPr>
          <a:xfrm>
            <a:off x="2609241" y="2651169"/>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弱</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9" name="矩形 18"/>
          <p:cNvSpPr/>
          <p:nvPr/>
        </p:nvSpPr>
        <p:spPr>
          <a:xfrm>
            <a:off x="3657231" y="3104543"/>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弱</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21" name="矩形 20"/>
          <p:cNvSpPr/>
          <p:nvPr/>
        </p:nvSpPr>
        <p:spPr>
          <a:xfrm>
            <a:off x="1054008" y="3536491"/>
            <a:ext cx="116440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4</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或＋</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6</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22" name="矩形 21"/>
          <p:cNvSpPr/>
          <p:nvPr/>
        </p:nvSpPr>
        <p:spPr>
          <a:xfrm>
            <a:off x="3115733" y="3550775"/>
            <a:ext cx="52320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2</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linds(horizontal)">
                                      <p:cBhvr>
                                        <p:cTn id="10" dur="500"/>
                                        <p:tgtEl>
                                          <p:spTgt spid="7"/>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linds(horizontal)">
                                      <p:cBhvr>
                                        <p:cTn id="13" dur="500"/>
                                        <p:tgtEl>
                                          <p:spTgt spid="9"/>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linds(horizontal)">
                                      <p:cBhvr>
                                        <p:cTn id="16" dur="500"/>
                                        <p:tgtEl>
                                          <p:spTgt spid="10"/>
                                        </p:tgtEl>
                                      </p:cBhvr>
                                    </p:animEffect>
                                  </p:childTnLst>
                                </p:cTn>
                              </p:par>
                              <p:par>
                                <p:cTn id="17" presetID="3" presetClass="entr" presetSubtype="10" dur="50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blinds(horizontal)">
                                      <p:cBhvr>
                                        <p:cTn id="19" dur="500"/>
                                        <p:tgtEl>
                                          <p:spTgt spid="11"/>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3" presetClass="entr" presetSubtype="10" dur="50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blinds(horizontal)">
                                      <p:cBhvr>
                                        <p:cTn id="24" dur="500"/>
                                        <p:tgtEl>
                                          <p:spTgt spid="12"/>
                                        </p:tgtEl>
                                      </p:cBhvr>
                                    </p:animEffect>
                                  </p:childTnLst>
                                </p:cTn>
                              </p:par>
                              <p:par>
                                <p:cTn id="25" presetID="3" presetClass="entr" presetSubtype="10" dur="50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blinds(horizontal)">
                                      <p:cBhvr>
                                        <p:cTn id="27" dur="500"/>
                                        <p:tgtEl>
                                          <p:spTgt spid="14"/>
                                        </p:tgtEl>
                                      </p:cBhvr>
                                    </p:animEffect>
                                  </p:childTnLst>
                                </p:cTn>
                              </p:par>
                              <p:par>
                                <p:cTn id="28" presetID="3" presetClass="entr" presetSubtype="10" dur="500" fill="hold" grpId="0" nodeType="with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blinds(horizontal)">
                                      <p:cBhvr>
                                        <p:cTn id="30" dur="500"/>
                                        <p:tgtEl>
                                          <p:spTgt spid="17"/>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3" presetClass="entr" presetSubtype="10" dur="500"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blinds(horizontal)">
                                      <p:cBhvr>
                                        <p:cTn id="35" dur="500"/>
                                        <p:tgtEl>
                                          <p:spTgt spid="19"/>
                                        </p:tgtEl>
                                      </p:cBhvr>
                                    </p:animEffect>
                                  </p:childTnLst>
                                </p:cTn>
                              </p:par>
                              <p:par>
                                <p:cTn id="36" presetID="3" presetClass="entr" presetSubtype="10" dur="500" fill="hold" grpId="0" nodeType="withEffect">
                                  <p:stCondLst>
                                    <p:cond delay="0"/>
                                  </p:stCondLst>
                                  <p:childTnLst>
                                    <p:set>
                                      <p:cBhvr>
                                        <p:cTn id="37" dur="1" fill="hold">
                                          <p:stCondLst>
                                            <p:cond delay="0"/>
                                          </p:stCondLst>
                                        </p:cTn>
                                        <p:tgtEl>
                                          <p:spTgt spid="21"/>
                                        </p:tgtEl>
                                        <p:attrNameLst>
                                          <p:attrName>style.visibility</p:attrName>
                                        </p:attrNameLst>
                                      </p:cBhvr>
                                      <p:to>
                                        <p:strVal val="visible"/>
                                      </p:to>
                                    </p:set>
                                    <p:animEffect transition="in" filter="blinds(horizontal)">
                                      <p:cBhvr>
                                        <p:cTn id="38" dur="500"/>
                                        <p:tgtEl>
                                          <p:spTgt spid="21"/>
                                        </p:tgtEl>
                                      </p:cBhvr>
                                    </p:animEffect>
                                  </p:childTnLst>
                                </p:cTn>
                              </p:par>
                              <p:par>
                                <p:cTn id="39" presetID="3" presetClass="entr" presetSubtype="10" dur="500" fill="hold" grpId="0" nodeType="with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blinds(horizontal)">
                                      <p:cBhvr>
                                        <p:cTn id="4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9" grpId="0"/>
      <p:bldP spid="10" grpId="0"/>
      <p:bldP spid="11" grpId="0"/>
      <p:bldP spid="12" grpId="0"/>
      <p:bldP spid="14" grpId="0"/>
      <p:bldP spid="17" grpId="0"/>
      <p:bldP spid="19" grpId="0"/>
      <p:bldP spid="21" grpId="0"/>
      <p:bldP spid="2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p:cNvSpPr/>
          <p:nvPr/>
        </p:nvSpPr>
        <p:spPr>
          <a:xfrm>
            <a:off x="291943" y="733374"/>
            <a:ext cx="8560114" cy="193896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b="1" kern="100">
                <a:solidFill>
                  <a:srgbClr val="2258A2"/>
                </a:solidFill>
                <a:latin typeface="+mj-ea"/>
                <a:ea typeface="+mj-ea"/>
                <a:cs typeface="Courier New" panose="02070309020205020404" pitchFamily="49" charset="0"/>
              </a:rPr>
              <a:t>2.</a:t>
            </a:r>
            <a:r>
              <a:rPr lang="zh-CN" altLang="zh-CN" sz="2000" b="1" kern="100">
                <a:solidFill>
                  <a:srgbClr val="2258A2"/>
                </a:solidFill>
                <a:latin typeface="+mj-ea"/>
                <a:ea typeface="+mj-ea"/>
                <a:cs typeface="Times New Roman" panose="02020603050405020304" pitchFamily="18" charset="0"/>
              </a:rPr>
              <a:t>硫单质</a:t>
            </a:r>
            <a:endParaRPr lang="zh-CN" altLang="zh-CN" sz="2000" kern="100">
              <a:latin typeface="+mj-ea"/>
              <a:ea typeface="+mj-ea"/>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物理性质</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①</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单质硫俗称</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，是一种</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晶体，质脆，易研成粉末。</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②</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难溶于水，微溶于</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，易溶于</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nvSpPr>
        <p:spPr>
          <a:xfrm>
            <a:off x="1853059" y="1696726"/>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硫黄</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 name="矩形 3"/>
          <p:cNvSpPr/>
          <p:nvPr/>
        </p:nvSpPr>
        <p:spPr>
          <a:xfrm>
            <a:off x="3463161" y="1692538"/>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黄色</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8" name="矩形 7"/>
          <p:cNvSpPr/>
          <p:nvPr/>
        </p:nvSpPr>
        <p:spPr>
          <a:xfrm>
            <a:off x="2602097" y="2137205"/>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酒精</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9" name="矩形 8"/>
          <p:cNvSpPr/>
          <p:nvPr/>
        </p:nvSpPr>
        <p:spPr>
          <a:xfrm>
            <a:off x="4221840" y="2134062"/>
            <a:ext cx="116440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二硫化碳</a:t>
            </a:r>
            <a:endPar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linds(horizontal)">
                                      <p:cBhvr>
                                        <p:cTn id="10" dur="500"/>
                                        <p:tgtEl>
                                          <p:spTgt spid="4"/>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linds(horizontal)">
                                      <p:cBhvr>
                                        <p:cTn id="15" dur="500"/>
                                        <p:tgtEl>
                                          <p:spTgt spid="8"/>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linds(horizont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P spid="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p:cNvSpPr/>
          <p:nvPr/>
        </p:nvSpPr>
        <p:spPr>
          <a:xfrm>
            <a:off x="291943" y="88049"/>
            <a:ext cx="8560114" cy="101563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化学性质</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写出下列反应的化学方程式</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pic>
        <p:nvPicPr>
          <p:cNvPr id="215121" name="Picture 81" descr="2-102拆"/>
          <p:cNvPicPr>
            <a:picLocks noChangeAspect="1" noChangeArrowheads="1"/>
          </p:cNvPicPr>
          <p:nvPr/>
        </p:nvPicPr>
        <p:blipFill>
          <a:blip r:embed="rId2">
            <a:clrChange>
              <a:clrFrom>
                <a:srgbClr val="FFFFFF"/>
              </a:clrFrom>
              <a:clrTo>
                <a:srgbClr val="FFFFFF">
                  <a:alpha val="0"/>
                </a:srgbClr>
              </a:clrTo>
            </a:clrChange>
          </a:blip>
          <a:stretch>
            <a:fillRect/>
          </a:stretch>
        </p:blipFill>
        <p:spPr bwMode="auto">
          <a:xfrm>
            <a:off x="361352" y="1221913"/>
            <a:ext cx="8421296" cy="3286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9" name="组合 28"/>
          <p:cNvGrpSpPr/>
          <p:nvPr/>
        </p:nvGrpSpPr>
        <p:grpSpPr>
          <a:xfrm>
            <a:off x="4569910" y="1306514"/>
            <a:ext cx="1752403" cy="607078"/>
            <a:chOff x="6092420" y="1742422"/>
            <a:chExt cx="2336233" cy="809625"/>
          </a:xfrm>
        </p:grpSpPr>
        <p:sp>
          <p:nvSpPr>
            <p:cNvPr id="11" name="矩形 10"/>
            <p:cNvSpPr/>
            <p:nvPr/>
          </p:nvSpPr>
          <p:spPr>
            <a:xfrm>
              <a:off x="6092420" y="1970584"/>
              <a:ext cx="2336233" cy="533604"/>
            </a:xfrm>
            <a:prstGeom prst="rect">
              <a:avLst/>
            </a:prstGeom>
          </p:spPr>
          <p:txBody>
            <a:bodyPr wrap="none">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S</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Fe        FeS</a:t>
              </a:r>
              <a:endParaRPr lang="zh-CN" altLang="en-US" sz="2000">
                <a:solidFill>
                  <a:srgbClr val="C00000"/>
                </a:solidFill>
              </a:endParaRPr>
            </a:p>
          </p:txBody>
        </p:sp>
        <p:graphicFrame>
          <p:nvGraphicFramePr>
            <p:cNvPr id="13" name="对象 12"/>
            <p:cNvGraphicFramePr>
              <a:graphicFrameLocks noChangeAspect="1"/>
            </p:cNvGraphicFramePr>
            <p:nvPr/>
          </p:nvGraphicFramePr>
          <p:xfrm>
            <a:off x="7090362" y="1742422"/>
            <a:ext cx="720725" cy="809625"/>
          </p:xfrm>
          <a:graphic>
            <a:graphicData uri="http://schemas.openxmlformats.org/presentationml/2006/ole">
              <mc:AlternateContent>
                <mc:Choice xmlns:v="urn:schemas-microsoft-com:vml" Requires="v">
                  <p:oleObj spid="_x0000_s1038" name="文档" r:id="rId3" imgW="722630" imgH="810895" progId="Word.Document.12">
                    <p:embed/>
                  </p:oleObj>
                </mc:Choice>
                <mc:Fallback>
                  <p:oleObj name="文档" r:id="rId3" imgW="722630" imgH="810895" progId="Word.Document.12">
                    <p:embed/>
                    <p:pic>
                      <p:nvPicPr>
                        <p:cNvPr id="0" name="OLE substitute image"/>
                        <p:cNvPicPr/>
                        <p:nvPr/>
                      </p:nvPicPr>
                      <p:blipFill>
                        <a:blip r:embed="rId4"/>
                        <a:stretch>
                          <a:fillRect/>
                        </a:stretch>
                      </p:blipFill>
                      <p:spPr>
                        <a:xfrm>
                          <a:off x="7090362" y="1742422"/>
                          <a:ext cx="720725" cy="809625"/>
                        </a:xfrm>
                        <a:prstGeom prst="rect">
                          <a:avLst/>
                        </a:prstGeom>
                      </p:spPr>
                    </p:pic>
                  </p:oleObj>
                </mc:Fallback>
              </mc:AlternateContent>
            </a:graphicData>
          </a:graphic>
        </p:graphicFrame>
      </p:grpSp>
      <p:grpSp>
        <p:nvGrpSpPr>
          <p:cNvPr id="32" name="组合 31"/>
          <p:cNvGrpSpPr/>
          <p:nvPr/>
        </p:nvGrpSpPr>
        <p:grpSpPr>
          <a:xfrm>
            <a:off x="4301935" y="2046100"/>
            <a:ext cx="1988045" cy="607078"/>
            <a:chOff x="5735166" y="2728764"/>
            <a:chExt cx="2650382" cy="809625"/>
          </a:xfrm>
        </p:grpSpPr>
        <p:sp>
          <p:nvSpPr>
            <p:cNvPr id="26" name="矩形 25"/>
            <p:cNvSpPr/>
            <p:nvPr/>
          </p:nvSpPr>
          <p:spPr>
            <a:xfrm>
              <a:off x="5735166" y="2990309"/>
              <a:ext cx="2650382" cy="533604"/>
            </a:xfrm>
            <a:prstGeom prst="rect">
              <a:avLst/>
            </a:prstGeom>
          </p:spPr>
          <p:txBody>
            <a:bodyPr wrap="none">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S</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2Cu       Cu</a:t>
              </a:r>
              <a:r>
                <a:rPr lang="en-US" altLang="zh-CN" sz="2000" kern="100" baseline="-250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2</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S</a:t>
              </a:r>
              <a:endParaRPr lang="zh-CN" altLang="en-US" sz="2000">
                <a:solidFill>
                  <a:srgbClr val="C00000"/>
                </a:solidFill>
              </a:endParaRPr>
            </a:p>
          </p:txBody>
        </p:sp>
        <p:graphicFrame>
          <p:nvGraphicFramePr>
            <p:cNvPr id="31" name="对象 30"/>
            <p:cNvGraphicFramePr>
              <a:graphicFrameLocks noChangeAspect="1"/>
            </p:cNvGraphicFramePr>
            <p:nvPr/>
          </p:nvGraphicFramePr>
          <p:xfrm>
            <a:off x="6925370" y="2728764"/>
            <a:ext cx="720725" cy="809625"/>
          </p:xfrm>
          <a:graphic>
            <a:graphicData uri="http://schemas.openxmlformats.org/presentationml/2006/ole">
              <mc:AlternateContent>
                <mc:Choice xmlns:v="urn:schemas-microsoft-com:vml" Requires="v">
                  <p:oleObj spid="_x0000_s1039" name="文档" r:id="rId5" imgW="722630" imgH="810895" progId="Word.Document.12">
                    <p:embed/>
                  </p:oleObj>
                </mc:Choice>
                <mc:Fallback>
                  <p:oleObj name="文档" r:id="rId5" imgW="722630" imgH="810895" progId="Word.Document.12">
                    <p:embed/>
                    <p:pic>
                      <p:nvPicPr>
                        <p:cNvPr id="0" name="OLE substitute image"/>
                        <p:cNvPicPr/>
                        <p:nvPr/>
                      </p:nvPicPr>
                      <p:blipFill>
                        <a:blip r:embed="rId6"/>
                        <a:stretch>
                          <a:fillRect/>
                        </a:stretch>
                      </p:blipFill>
                      <p:spPr>
                        <a:xfrm>
                          <a:off x="6925370" y="2728764"/>
                          <a:ext cx="720725" cy="809625"/>
                        </a:xfrm>
                        <a:prstGeom prst="rect">
                          <a:avLst/>
                        </a:prstGeom>
                      </p:spPr>
                    </p:pic>
                  </p:oleObj>
                </mc:Fallback>
              </mc:AlternateContent>
            </a:graphicData>
          </a:graphic>
        </p:graphicFrame>
      </p:grpSp>
      <p:grpSp>
        <p:nvGrpSpPr>
          <p:cNvPr id="34" name="组合 33"/>
          <p:cNvGrpSpPr/>
          <p:nvPr/>
        </p:nvGrpSpPr>
        <p:grpSpPr>
          <a:xfrm>
            <a:off x="4301934" y="2895711"/>
            <a:ext cx="1717137" cy="607078"/>
            <a:chOff x="5735166" y="3861842"/>
            <a:chExt cx="2289219" cy="809625"/>
          </a:xfrm>
        </p:grpSpPr>
        <p:sp>
          <p:nvSpPr>
            <p:cNvPr id="27" name="矩形 26"/>
            <p:cNvSpPr/>
            <p:nvPr/>
          </p:nvSpPr>
          <p:spPr>
            <a:xfrm>
              <a:off x="5735166" y="4130824"/>
              <a:ext cx="2289219" cy="533604"/>
            </a:xfrm>
            <a:prstGeom prst="rect">
              <a:avLst/>
            </a:prstGeom>
          </p:spPr>
          <p:txBody>
            <a:bodyPr wrap="none">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S</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H</a:t>
              </a:r>
              <a:r>
                <a:rPr lang="en-US" altLang="zh-CN" sz="2000" kern="100" baseline="-250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2</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       H</a:t>
              </a:r>
              <a:r>
                <a:rPr lang="en-US" altLang="zh-CN" sz="2000" kern="100" baseline="-250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2</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S</a:t>
              </a:r>
              <a:endParaRPr lang="zh-CN" altLang="en-US" sz="2000">
                <a:solidFill>
                  <a:srgbClr val="C00000"/>
                </a:solidFill>
              </a:endParaRPr>
            </a:p>
          </p:txBody>
        </p:sp>
        <p:graphicFrame>
          <p:nvGraphicFramePr>
            <p:cNvPr id="33" name="对象 32"/>
            <p:cNvGraphicFramePr>
              <a:graphicFrameLocks noChangeAspect="1"/>
            </p:cNvGraphicFramePr>
            <p:nvPr/>
          </p:nvGraphicFramePr>
          <p:xfrm>
            <a:off x="6709370" y="3861842"/>
            <a:ext cx="720725" cy="809625"/>
          </p:xfrm>
          <a:graphic>
            <a:graphicData uri="http://schemas.openxmlformats.org/presentationml/2006/ole">
              <mc:AlternateContent>
                <mc:Choice xmlns:v="urn:schemas-microsoft-com:vml" Requires="v">
                  <p:oleObj spid="_x0000_s1040" name="文档" r:id="rId7" imgW="722630" imgH="810895" progId="Word.Document.12">
                    <p:embed/>
                  </p:oleObj>
                </mc:Choice>
                <mc:Fallback>
                  <p:oleObj name="文档" r:id="rId7" imgW="722630" imgH="810895" progId="Word.Document.12">
                    <p:embed/>
                    <p:pic>
                      <p:nvPicPr>
                        <p:cNvPr id="0" name="OLE substitute image"/>
                        <p:cNvPicPr/>
                        <p:nvPr/>
                      </p:nvPicPr>
                      <p:blipFill>
                        <a:blip r:embed="rId6"/>
                        <a:stretch>
                          <a:fillRect/>
                        </a:stretch>
                      </p:blipFill>
                      <p:spPr>
                        <a:xfrm>
                          <a:off x="6709370" y="3861842"/>
                          <a:ext cx="720725" cy="809625"/>
                        </a:xfrm>
                        <a:prstGeom prst="rect">
                          <a:avLst/>
                        </a:prstGeom>
                      </p:spPr>
                    </p:pic>
                  </p:oleObj>
                </mc:Fallback>
              </mc:AlternateContent>
            </a:graphicData>
          </a:graphic>
        </p:graphicFrame>
      </p:grpSp>
      <p:grpSp>
        <p:nvGrpSpPr>
          <p:cNvPr id="36" name="组合 35"/>
          <p:cNvGrpSpPr/>
          <p:nvPr/>
        </p:nvGrpSpPr>
        <p:grpSpPr>
          <a:xfrm>
            <a:off x="4409895" y="3628184"/>
            <a:ext cx="2037737" cy="618093"/>
            <a:chOff x="5610248" y="4857750"/>
            <a:chExt cx="2716629" cy="824315"/>
          </a:xfrm>
        </p:grpSpPr>
        <p:sp>
          <p:nvSpPr>
            <p:cNvPr id="28" name="矩形 27"/>
            <p:cNvSpPr/>
            <p:nvPr/>
          </p:nvSpPr>
          <p:spPr>
            <a:xfrm>
              <a:off x="5610248" y="5148461"/>
              <a:ext cx="2716629" cy="533604"/>
            </a:xfrm>
            <a:prstGeom prst="rect">
              <a:avLst/>
            </a:prstGeom>
          </p:spPr>
          <p:txBody>
            <a:bodyPr wrap="none">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S</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O</a:t>
              </a:r>
              <a:r>
                <a:rPr lang="en-US" altLang="zh-CN" sz="2000" kern="100" baseline="-250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2</a:t>
              </a:r>
              <a:r>
                <a:rPr lang="en-US"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            SO</a:t>
              </a:r>
              <a:r>
                <a:rPr lang="en-US" altLang="zh-CN" sz="2000" kern="100" baseline="-250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2</a:t>
              </a:r>
              <a:endParaRPr lang="zh-CN" altLang="en-US" sz="2000">
                <a:solidFill>
                  <a:srgbClr val="C00000"/>
                </a:solidFill>
              </a:endParaRPr>
            </a:p>
          </p:txBody>
        </p:sp>
        <p:graphicFrame>
          <p:nvGraphicFramePr>
            <p:cNvPr id="35" name="对象 34"/>
            <p:cNvGraphicFramePr>
              <a:graphicFrameLocks noChangeAspect="1"/>
            </p:cNvGraphicFramePr>
            <p:nvPr/>
          </p:nvGraphicFramePr>
          <p:xfrm>
            <a:off x="6610350" y="4857750"/>
            <a:ext cx="1181100" cy="790575"/>
          </p:xfrm>
          <a:graphic>
            <a:graphicData uri="http://schemas.openxmlformats.org/presentationml/2006/ole">
              <mc:AlternateContent>
                <mc:Choice xmlns:v="urn:schemas-microsoft-com:vml" Requires="v">
                  <p:oleObj spid="_x0000_s1041" name="文档" r:id="rId8" imgW="1188720" imgH="793750" progId="Word.Document.12">
                    <p:embed/>
                  </p:oleObj>
                </mc:Choice>
                <mc:Fallback>
                  <p:oleObj name="文档" r:id="rId8" imgW="1188720" imgH="793750" progId="Word.Document.12">
                    <p:embed/>
                    <p:pic>
                      <p:nvPicPr>
                        <p:cNvPr id="0" name="OLE substitute image"/>
                        <p:cNvPicPr/>
                        <p:nvPr/>
                      </p:nvPicPr>
                      <p:blipFill>
                        <a:blip r:embed="rId9"/>
                        <a:stretch>
                          <a:fillRect/>
                        </a:stretch>
                      </p:blipFill>
                      <p:spPr>
                        <a:xfrm>
                          <a:off x="6610350" y="4857750"/>
                          <a:ext cx="1181100" cy="790575"/>
                        </a:xfrm>
                        <a:prstGeom prst="rect">
                          <a:avLst/>
                        </a:prstGeom>
                      </p:spPr>
                    </p:pic>
                  </p:oleObj>
                </mc:Fallback>
              </mc:AlternateContent>
            </a:graphicData>
          </a:graphic>
        </p:graphicFrame>
      </p:grpSp>
      <p:sp>
        <p:nvSpPr>
          <p:cNvPr id="38" name="矩形 37"/>
          <p:cNvSpPr/>
          <p:nvPr/>
        </p:nvSpPr>
        <p:spPr>
          <a:xfrm>
            <a:off x="7784203" y="2316067"/>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氧</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化</a:t>
            </a:r>
            <a:endParaRPr lang="zh-CN" altLang="en-US">
              <a:solidFill>
                <a:srgbClr val="C00000"/>
              </a:solidFill>
            </a:endParaRPr>
          </a:p>
        </p:txBody>
      </p:sp>
      <p:sp>
        <p:nvSpPr>
          <p:cNvPr id="40" name="矩形 39"/>
          <p:cNvSpPr/>
          <p:nvPr/>
        </p:nvSpPr>
        <p:spPr>
          <a:xfrm>
            <a:off x="7526720" y="3854876"/>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2000">
                <a:solidFill>
                  <a:srgbClr val="C00000"/>
                </a:solidFill>
                <a:ea typeface="微软雅黑" panose="020b0503020204020204" pitchFamily="34" charset="-122"/>
              </a:rPr>
              <a:t>还原</a:t>
            </a:r>
            <a:endParaRPr lang="zh-CN" altLang="en-US" sz="2000">
              <a:solidFill>
                <a:srgbClr val="C00000"/>
              </a:solidFill>
              <a:ea typeface="微软雅黑" panose="020b0503020204020204" pitchFamily="34" charset="-122"/>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blinds(horizontal)">
                                      <p:cBhvr>
                                        <p:cTn id="7" dur="500"/>
                                        <p:tgtEl>
                                          <p:spTgt spid="29"/>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blinds(horizontal)">
                                      <p:cBhvr>
                                        <p:cTn id="10" dur="500"/>
                                        <p:tgtEl>
                                          <p:spTgt spid="32"/>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34"/>
                                        </p:tgtEl>
                                        <p:attrNameLst>
                                          <p:attrName>style.visibility</p:attrName>
                                        </p:attrNameLst>
                                      </p:cBhvr>
                                      <p:to>
                                        <p:strVal val="visible"/>
                                      </p:to>
                                    </p:set>
                                    <p:animEffect transition="in" filter="blinds(horizontal)">
                                      <p:cBhvr>
                                        <p:cTn id="13" dur="500"/>
                                        <p:tgtEl>
                                          <p:spTgt spid="34"/>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36"/>
                                        </p:tgtEl>
                                        <p:attrNameLst>
                                          <p:attrName>style.visibility</p:attrName>
                                        </p:attrNameLst>
                                      </p:cBhvr>
                                      <p:to>
                                        <p:strVal val="visible"/>
                                      </p:to>
                                    </p:set>
                                    <p:animEffect transition="in" filter="blinds(horizontal)">
                                      <p:cBhvr>
                                        <p:cTn id="16" dur="500"/>
                                        <p:tgtEl>
                                          <p:spTgt spid="36"/>
                                        </p:tgtEl>
                                      </p:cBhvr>
                                    </p:animEffect>
                                  </p:childTnLst>
                                </p:cTn>
                              </p:par>
                              <p:par>
                                <p:cTn id="17" presetID="3" presetClass="entr" presetSubtype="10" dur="500" fill="hold" grpId="0"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blinds(horizontal)">
                                      <p:cBhvr>
                                        <p:cTn id="19" dur="500"/>
                                        <p:tgtEl>
                                          <p:spTgt spid="38"/>
                                        </p:tgtEl>
                                      </p:cBhvr>
                                    </p:animEffect>
                                  </p:childTnLst>
                                </p:cTn>
                              </p:par>
                              <p:par>
                                <p:cTn id="20" presetID="3" presetClass="entr" presetSubtype="10" dur="500" fill="hold" grpId="0" nodeType="with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blinds(horizontal)">
                                      <p:cBhvr>
                                        <p:cTn id="2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40"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04970" y="520018"/>
            <a:ext cx="8622201" cy="3804144"/>
          </a:xfrm>
          <a:prstGeom prst="rect">
            <a:avLst/>
          </a:prstGeom>
          <a:solidFill>
            <a:schemeClr val="bg1">
              <a:lumMod val="95000"/>
            </a:schemeClr>
          </a:solidFill>
          <a:ln>
            <a:solidFill>
              <a:srgbClr val="36B2E6"/>
            </a:solidFill>
            <a:prstDash val="dash"/>
          </a:ln>
        </p:spPr>
        <p:style>
          <a:lnRef idx="1">
            <a:schemeClr val="accent6"/>
          </a:lnRef>
          <a:fillRef idx="0">
            <a:schemeClr val="accent6"/>
          </a:fillRef>
          <a:effectRef idx="0">
            <a:schemeClr val="accent6"/>
          </a:effectRef>
          <a:fontRef idx="minor">
            <a:schemeClr val="tx1"/>
          </a:fontRef>
        </p:style>
        <p:txBody>
          <a:bodyPr lIns="68571" tIns="34285" rIns="68571" bIns="34285" rtlCol="0" anchor="ctr"/>
          <a:lstStyle>
            <a:defPPr>
              <a:defRPr lang="zh-CN"/>
            </a:defPPr>
            <a:lvl1pPr marL="0" algn="l" defTabSz="913765" rtl="0" eaLnBrk="1" latinLnBrk="0" hangingPunct="1">
              <a:defRPr sz="1800" kern="1200">
                <a:solidFill>
                  <a:srgbClr val="000000"/>
                </a:solidFill>
                <a:latin typeface="Arial"/>
                <a:ea typeface="+mn-ea"/>
                <a:cs typeface="+mn-cs"/>
              </a:defRPr>
            </a:lvl1pPr>
            <a:lvl2pPr marL="457200" algn="l" defTabSz="913765" rtl="0" eaLnBrk="1" latinLnBrk="0" hangingPunct="1">
              <a:defRPr sz="1800" kern="1200">
                <a:solidFill>
                  <a:srgbClr val="000000"/>
                </a:solidFill>
                <a:latin typeface="Arial"/>
                <a:ea typeface="+mn-ea"/>
                <a:cs typeface="+mn-cs"/>
              </a:defRPr>
            </a:lvl2pPr>
            <a:lvl3pPr marL="914400" algn="l" defTabSz="913765" rtl="0" eaLnBrk="1" latinLnBrk="0" hangingPunct="1">
              <a:defRPr sz="1800" kern="1200">
                <a:solidFill>
                  <a:srgbClr val="000000"/>
                </a:solidFill>
                <a:latin typeface="Arial"/>
                <a:ea typeface="+mn-ea"/>
                <a:cs typeface="+mn-cs"/>
              </a:defRPr>
            </a:lvl3pPr>
            <a:lvl4pPr marL="1371600" algn="l" defTabSz="913765" rtl="0" eaLnBrk="1" latinLnBrk="0" hangingPunct="1">
              <a:defRPr sz="1800" kern="1200">
                <a:solidFill>
                  <a:srgbClr val="000000"/>
                </a:solidFill>
                <a:latin typeface="Arial"/>
                <a:ea typeface="+mn-ea"/>
                <a:cs typeface="+mn-cs"/>
              </a:defRPr>
            </a:lvl4pPr>
            <a:lvl5pPr marL="1828800" algn="l" defTabSz="913765" rtl="0" eaLnBrk="1" latinLnBrk="0" hangingPunct="1">
              <a:defRPr sz="1800" kern="1200">
                <a:solidFill>
                  <a:srgbClr val="000000"/>
                </a:solidFill>
                <a:latin typeface="Arial"/>
                <a:ea typeface="+mn-ea"/>
                <a:cs typeface="+mn-cs"/>
              </a:defRPr>
            </a:lvl5pPr>
            <a:lvl6pPr marL="2286000" algn="l" defTabSz="913765" rtl="0" eaLnBrk="1" latinLnBrk="0" hangingPunct="1">
              <a:defRPr sz="1800" kern="1200">
                <a:solidFill>
                  <a:srgbClr val="000000"/>
                </a:solidFill>
                <a:latin typeface="Arial"/>
                <a:ea typeface="+mn-ea"/>
                <a:cs typeface="+mn-cs"/>
              </a:defRPr>
            </a:lvl6pPr>
            <a:lvl7pPr marL="2743200" algn="l" defTabSz="913765" rtl="0" eaLnBrk="1" latinLnBrk="0" hangingPunct="1">
              <a:defRPr sz="1800" kern="1200">
                <a:solidFill>
                  <a:srgbClr val="000000"/>
                </a:solidFill>
                <a:latin typeface="Arial"/>
                <a:ea typeface="+mn-ea"/>
                <a:cs typeface="+mn-cs"/>
              </a:defRPr>
            </a:lvl7pPr>
            <a:lvl8pPr marL="3200400" algn="l" defTabSz="913765" rtl="0" eaLnBrk="1" latinLnBrk="0" hangingPunct="1">
              <a:defRPr sz="1800" kern="1200">
                <a:solidFill>
                  <a:srgbClr val="000000"/>
                </a:solidFill>
                <a:latin typeface="Arial"/>
                <a:ea typeface="+mn-ea"/>
                <a:cs typeface="+mn-cs"/>
              </a:defRPr>
            </a:lvl8pPr>
            <a:lvl9pPr marL="3657600" algn="l" defTabSz="913765" rtl="0" eaLnBrk="1" latinLnBrk="0" hangingPunct="1">
              <a:defRPr sz="1800" kern="1200">
                <a:solidFill>
                  <a:srgbClr val="000000"/>
                </a:solidFill>
                <a:latin typeface="Arial"/>
                <a:ea typeface="+mn-ea"/>
                <a:cs typeface="+mn-cs"/>
              </a:defRPr>
            </a:lvl9pPr>
          </a:lstStyle>
          <a:p>
            <a:pPr algn="ctr"/>
            <a:endParaRPr lang="zh-CN" altLang="en-US">
              <a:solidFill>
                <a:prstClr val="black"/>
              </a:solidFill>
            </a:endParaRPr>
          </a:p>
        </p:txBody>
      </p:sp>
      <p:pic>
        <p:nvPicPr>
          <p:cNvPr id="11" name="Picture 3" descr="E:\仝德志文件，勿删！\03-参考文档\！PPT图片及版面资源\06-PPT精选插图\12-标签\蓝色上顶.png"/>
          <p:cNvPicPr>
            <a:picLocks noChangeAspect="1" noChangeArrowheads="1"/>
          </p:cNvPicPr>
          <p:nvPr/>
        </p:nvPicPr>
        <p:blipFill>
          <a:blip r:embed="rId2"/>
          <a:stretch>
            <a:fillRect/>
          </a:stretch>
        </p:blipFill>
        <p:spPr bwMode="auto">
          <a:xfrm>
            <a:off x="399434" y="358016"/>
            <a:ext cx="1097458" cy="61294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4"/>
          <p:cNvSpPr txBox="1"/>
          <p:nvPr/>
        </p:nvSpPr>
        <p:spPr>
          <a:xfrm>
            <a:off x="578551" y="520018"/>
            <a:ext cx="754150" cy="253857"/>
          </a:xfrm>
          <a:prstGeom prst="rect">
            <a:avLst/>
          </a:prstGeom>
          <a:noFill/>
        </p:spPr>
        <p:txBody>
          <a:bodyPr wrap="non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tabLst>
                <a:tab pos="1957705"/>
              </a:tabLst>
            </a:pPr>
            <a:r>
              <a:rPr lang="zh-CN" altLang="en-US" sz="1200" b="1">
                <a:solidFill>
                  <a:prstClr val="white"/>
                </a:solidFill>
                <a:latin typeface="微软雅黑" panose="020b0503020204020204" pitchFamily="34" charset="-122"/>
                <a:ea typeface="微软雅黑" panose="020b0503020204020204" pitchFamily="34" charset="-122"/>
              </a:rPr>
              <a:t>归纳总结</a:t>
            </a:r>
            <a:endParaRPr lang="zh-CN" altLang="zh-CN" sz="1200" b="1">
              <a:solidFill>
                <a:prstClr val="white"/>
              </a:solidFill>
              <a:latin typeface="微软雅黑" panose="020b0503020204020204" pitchFamily="34" charset="-122"/>
              <a:ea typeface="微软雅黑" panose="020b0503020204020204" pitchFamily="34" charset="-122"/>
            </a:endParaRPr>
          </a:p>
        </p:txBody>
      </p:sp>
      <p:sp>
        <p:nvSpPr>
          <p:cNvPr id="3" name="矩形 2"/>
          <p:cNvSpPr/>
          <p:nvPr/>
        </p:nvSpPr>
        <p:spPr>
          <a:xfrm>
            <a:off x="575035" y="1210129"/>
            <a:ext cx="6079210"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latin typeface="Times New Roman" panose="02020603050405020304" pitchFamily="18" charset="0"/>
                <a:ea typeface="微软雅黑" panose="020b0503020204020204" pitchFamily="34" charset="-122"/>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从物质类别和元素化合价角度理解硫的化学性质：</a:t>
            </a:r>
            <a:endParaRPr lang="en-US" altLang="zh-CN" sz="2000" kern="100">
              <a:latin typeface="Times New Roman" panose="02020603050405020304" pitchFamily="18" charset="0"/>
              <a:ea typeface="微软雅黑" panose="020b0503020204020204" pitchFamily="34" charset="-122"/>
              <a:cs typeface="Times New Roman" panose="02020603050405020304" pitchFamily="18" charset="0"/>
            </a:endParaRPr>
          </a:p>
        </p:txBody>
      </p:sp>
      <p:graphicFrame>
        <p:nvGraphicFramePr>
          <p:cNvPr id="4" name="对象 3"/>
          <p:cNvGraphicFramePr>
            <a:graphicFrameLocks noChangeAspect="1"/>
          </p:cNvGraphicFramePr>
          <p:nvPr/>
        </p:nvGraphicFramePr>
        <p:xfrm>
          <a:off x="638259" y="1653396"/>
          <a:ext cx="6819597" cy="611840"/>
        </p:xfrm>
        <a:graphic>
          <a:graphicData uri="http://schemas.openxmlformats.org/presentationml/2006/ole">
            <mc:AlternateContent>
              <mc:Choice xmlns:v="urn:schemas-microsoft-com:vml" Requires="v">
                <p:oleObj spid="_x0000_s1042" name="文档" r:id="rId3" imgW="9112250" imgH="819785" progId="Word.Document.12">
                  <p:embed/>
                </p:oleObj>
              </mc:Choice>
              <mc:Fallback>
                <p:oleObj name="文档" r:id="rId3" imgW="9112250" imgH="819785" progId="Word.Document.12">
                  <p:embed/>
                  <p:pic>
                    <p:nvPicPr>
                      <p:cNvPr id="0" name="OLE substitute image"/>
                      <p:cNvPicPr/>
                      <p:nvPr/>
                    </p:nvPicPr>
                    <p:blipFill>
                      <a:blip r:embed="rId4"/>
                      <a:stretch>
                        <a:fillRect/>
                      </a:stretch>
                    </p:blipFill>
                    <p:spPr>
                      <a:xfrm>
                        <a:off x="638259" y="1653396"/>
                        <a:ext cx="6819597" cy="611840"/>
                      </a:xfrm>
                      <a:prstGeom prst="rect">
                        <a:avLst/>
                      </a:prstGeom>
                    </p:spPr>
                  </p:pic>
                </p:oleObj>
              </mc:Fallback>
            </mc:AlternateContent>
          </a:graphicData>
        </a:graphic>
      </p:graphicFrame>
      <p:sp>
        <p:nvSpPr>
          <p:cNvPr id="13" name="矩形 12"/>
          <p:cNvSpPr/>
          <p:nvPr/>
        </p:nvSpPr>
        <p:spPr>
          <a:xfrm>
            <a:off x="575035" y="2238878"/>
            <a:ext cx="8047942" cy="1915899"/>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硫在一定条件下与大多数金属反应生成相应的金属硫化物，与变价金属反应生成其低价金属硫化物。</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硫与氧气反应，不论氧气是否足量、浓度如何，其一步反应都只能生成</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，不能生成</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p:cNvSpPr/>
          <p:nvPr/>
        </p:nvSpPr>
        <p:spPr>
          <a:xfrm>
            <a:off x="291943" y="808036"/>
            <a:ext cx="8560114" cy="101563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根据硫的性质，回答下列问题：</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单质间发生化合反应，能否生成</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Fe</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或</a:t>
            </a:r>
            <a:r>
              <a:rPr lang="en-US" altLang="zh-CN" sz="2000" kern="100" err="1">
                <a:latin typeface="Times New Roman" panose="02020603050405020304" pitchFamily="18" charset="0"/>
                <a:ea typeface="微软雅黑" panose="020b0503020204020204" pitchFamily="34" charset="-122"/>
                <a:cs typeface="Courier New" panose="02070309020205020404" pitchFamily="49" charset="0"/>
              </a:rPr>
              <a:t>CuS?</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grpSp>
        <p:nvGrpSpPr>
          <p:cNvPr id="3" name="组合 2"/>
          <p:cNvGrpSpPr/>
          <p:nvPr/>
        </p:nvGrpSpPr>
        <p:grpSpPr>
          <a:xfrm>
            <a:off x="-8876" y="250030"/>
            <a:ext cx="1268508" cy="430863"/>
            <a:chOff x="480287" y="465931"/>
            <a:chExt cx="1691124" cy="574617"/>
          </a:xfrm>
        </p:grpSpPr>
        <p:sp>
          <p:nvSpPr>
            <p:cNvPr id="4" name="燕尾形 3"/>
            <p:cNvSpPr/>
            <p:nvPr/>
          </p:nvSpPr>
          <p:spPr>
            <a:xfrm>
              <a:off x="514196" y="511832"/>
              <a:ext cx="1603226" cy="486000"/>
            </a:xfrm>
            <a:prstGeom prst="chevron">
              <a:avLst>
                <a:gd name="adj" fmla="val 0"/>
              </a:avLst>
            </a:prstGeom>
            <a:solidFill>
              <a:srgbClr val="2258A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sz="900">
                <a:solidFill>
                  <a:srgbClr val="1481E2"/>
                </a:solidFill>
                <a:latin typeface="微软雅黑" panose="020b0503020204020204" pitchFamily="34" charset="-122"/>
                <a:ea typeface="微软雅黑" panose="020b0503020204020204" pitchFamily="34" charset="-122"/>
              </a:endParaRPr>
            </a:p>
          </p:txBody>
        </p:sp>
        <p:sp>
          <p:nvSpPr>
            <p:cNvPr id="5" name="矩形 4"/>
            <p:cNvSpPr/>
            <p:nvPr/>
          </p:nvSpPr>
          <p:spPr>
            <a:xfrm>
              <a:off x="480287" y="465931"/>
              <a:ext cx="1691124" cy="574617"/>
            </a:xfrm>
            <a:prstGeom prst="rect">
              <a:avLst/>
            </a:prstGeom>
          </p:spPr>
          <p:txBody>
            <a:bodyPr wrap="square" lIns="121898" tIns="60948" rIns="121898" bIns="60948">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tabLst>
                  <a:tab pos="1417320"/>
                </a:tabLst>
              </a:pPr>
              <a:r>
                <a:rPr lang="zh-CN" altLang="en-US" sz="2000" b="1" kern="100">
                  <a:solidFill>
                    <a:prstClr val="white"/>
                  </a:solidFill>
                  <a:latin typeface="宋体" panose="02010600030101010101" pitchFamily="2" charset="-122"/>
                  <a:cs typeface="Courier New" panose="02070309020205020404"/>
                </a:rPr>
                <a:t>深度思考</a:t>
              </a:r>
              <a:endParaRPr lang="zh-CN" altLang="en-US" sz="2000" b="1" kern="100">
                <a:solidFill>
                  <a:prstClr val="white"/>
                </a:solidFill>
                <a:latin typeface="宋体" panose="02010600030101010101" pitchFamily="2" charset="-122"/>
                <a:cs typeface="Courier New" panose="02070309020205020404"/>
              </a:endParaRPr>
            </a:p>
          </p:txBody>
        </p:sp>
      </p:grpSp>
      <p:sp>
        <p:nvSpPr>
          <p:cNvPr id="20" name="矩形 19"/>
          <p:cNvSpPr/>
          <p:nvPr/>
        </p:nvSpPr>
        <p:spPr>
          <a:xfrm>
            <a:off x="291943" y="1708595"/>
            <a:ext cx="8560114" cy="553968"/>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提示</a:t>
            </a:r>
            <a:r>
              <a:rPr lang="zh-CN" altLang="zh-CN" sz="2000" b="1"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不能。单质硫与变价金属铁或铜化合只能生成</a:t>
            </a:r>
            <a:r>
              <a:rPr lang="en-US" altLang="zh-CN" sz="2000" kern="100" err="1">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FeS</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或</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Cu</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8" name="矩形 7"/>
          <p:cNvSpPr/>
          <p:nvPr/>
        </p:nvSpPr>
        <p:spPr>
          <a:xfrm>
            <a:off x="291943" y="2175606"/>
            <a:ext cx="8560114" cy="101563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spc="-75">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spc="-75">
                <a:latin typeface="Times New Roman" panose="02020603050405020304" pitchFamily="18" charset="0"/>
                <a:ea typeface="微软雅黑" panose="020b0503020204020204" pitchFamily="34" charset="-122"/>
                <a:cs typeface="Times New Roman" panose="02020603050405020304" pitchFamily="18" charset="0"/>
              </a:rPr>
              <a:t>铁与硫反应生成</a:t>
            </a:r>
            <a:r>
              <a:rPr lang="en-US" altLang="zh-CN" sz="2000" kern="100" spc="-75" err="1">
                <a:latin typeface="Times New Roman" panose="02020603050405020304" pitchFamily="18" charset="0"/>
                <a:ea typeface="微软雅黑" panose="020b0503020204020204" pitchFamily="34" charset="-122"/>
                <a:cs typeface="Courier New" panose="02070309020205020404" pitchFamily="49" charset="0"/>
              </a:rPr>
              <a:t>FeS</a:t>
            </a:r>
            <a:r>
              <a:rPr lang="zh-CN" altLang="zh-CN" sz="2000" kern="100" spc="-75">
                <a:latin typeface="Times New Roman" panose="02020603050405020304" pitchFamily="18" charset="0"/>
                <a:ea typeface="微软雅黑" panose="020b0503020204020204" pitchFamily="34" charset="-122"/>
                <a:cs typeface="Times New Roman" panose="02020603050405020304" pitchFamily="18" charset="0"/>
              </a:rPr>
              <a:t>，与氯气反应生成</a:t>
            </a:r>
            <a:r>
              <a:rPr lang="en-US" altLang="zh-CN" sz="2000" kern="100" spc="-75">
                <a:latin typeface="Times New Roman" panose="02020603050405020304" pitchFamily="18" charset="0"/>
                <a:ea typeface="微软雅黑" panose="020b0503020204020204" pitchFamily="34" charset="-122"/>
                <a:cs typeface="Courier New" panose="02070309020205020404" pitchFamily="49" charset="0"/>
              </a:rPr>
              <a:t>FeCl</a:t>
            </a:r>
            <a:r>
              <a:rPr lang="en-US" altLang="zh-CN" sz="2000" kern="100" spc="-75" baseline="-250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spc="-75">
                <a:latin typeface="Times New Roman" panose="02020603050405020304" pitchFamily="18" charset="0"/>
                <a:ea typeface="微软雅黑" panose="020b0503020204020204" pitchFamily="34" charset="-122"/>
                <a:cs typeface="Times New Roman" panose="02020603050405020304" pitchFamily="18" charset="0"/>
              </a:rPr>
              <a:t>，能否说明氯气的氧化性比硫</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强？</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提示　</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能。氯气将铁氧化为＋</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价，而硫只能将铁氧化为＋</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价。</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linds(horizontal)">
                                      <p:cBhvr>
                                        <p:cTn id="7" dur="500"/>
                                        <p:tgtEl>
                                          <p:spTgt spid="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blinds(horizontal)">
                                      <p:cBhvr>
                                        <p:cTn id="12"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p:cNvSpPr/>
          <p:nvPr/>
        </p:nvSpPr>
        <p:spPr>
          <a:xfrm>
            <a:off x="291943" y="505713"/>
            <a:ext cx="8560114" cy="286229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硫与热碱液反应生成金属硫化物和亚硫酸盐。如</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6NaOH      2Na</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Na</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O</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该反应中硫体现的性质是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en-US" altLang="zh-CN" sz="2000" kern="100">
              <a:latin typeface="Times New Roman" panose="02020603050405020304" pitchFamily="18" charset="0"/>
              <a:ea typeface="微软雅黑" panose="020b0503020204020204" pitchFamily="34" charset="-122"/>
              <a:cs typeface="Times New Roman" panose="02020603050405020304" pitchFamily="18"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氧化剂与还原剂的物质的量之比为</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试管内壁上附有硫单质时，能否用酒精洗涤，如不能，用什么洗涤？</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从硫的物理性质及化学性质两个角度分析</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graphicFrame>
        <p:nvGraphicFramePr>
          <p:cNvPr id="2" name="对象 1"/>
          <p:cNvGraphicFramePr>
            <a:graphicFrameLocks noChangeAspect="1"/>
          </p:cNvGraphicFramePr>
          <p:nvPr/>
        </p:nvGraphicFramePr>
        <p:xfrm>
          <a:off x="7157481" y="437436"/>
          <a:ext cx="804967" cy="607078"/>
        </p:xfrm>
        <a:graphic>
          <a:graphicData uri="http://schemas.openxmlformats.org/presentationml/2006/ole">
            <mc:AlternateContent>
              <mc:Choice xmlns:v="urn:schemas-microsoft-com:vml" Requires="v">
                <p:oleObj spid="_x0000_s1043" name="文档" r:id="rId2" imgW="1075690" imgH="810895" progId="Word.Document.12">
                  <p:embed/>
                </p:oleObj>
              </mc:Choice>
              <mc:Fallback>
                <p:oleObj name="文档" r:id="rId2" imgW="1075690" imgH="810895" progId="Word.Document.12">
                  <p:embed/>
                  <p:pic>
                    <p:nvPicPr>
                      <p:cNvPr id="0" name="OLE substitute image"/>
                      <p:cNvPicPr/>
                      <p:nvPr/>
                    </p:nvPicPr>
                    <p:blipFill>
                      <a:blip r:embed="rId3"/>
                      <a:stretch>
                        <a:fillRect/>
                      </a:stretch>
                    </p:blipFill>
                    <p:spPr>
                      <a:xfrm>
                        <a:off x="7157481" y="437436"/>
                        <a:ext cx="804967" cy="607078"/>
                      </a:xfrm>
                      <a:prstGeom prst="rect">
                        <a:avLst/>
                      </a:prstGeom>
                    </p:spPr>
                  </p:pic>
                </p:oleObj>
              </mc:Fallback>
            </mc:AlternateContent>
          </a:graphicData>
        </a:graphic>
      </p:graphicFrame>
      <p:sp>
        <p:nvSpPr>
          <p:cNvPr id="4" name="矩形 3"/>
          <p:cNvSpPr/>
          <p:nvPr/>
        </p:nvSpPr>
        <p:spPr>
          <a:xfrm>
            <a:off x="3452016" y="1484738"/>
            <a:ext cx="1933845"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氧化性和还原性</a:t>
            </a:r>
            <a:endParaRPr lang="zh-CN" altLang="en-US" sz="2000"/>
          </a:p>
        </p:txBody>
      </p:sp>
      <p:sp>
        <p:nvSpPr>
          <p:cNvPr id="6" name="矩形 5"/>
          <p:cNvSpPr/>
          <p:nvPr/>
        </p:nvSpPr>
        <p:spPr>
          <a:xfrm>
            <a:off x="4388527" y="1949253"/>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宋体" panose="02010600030101010101" pitchFamily="2" charset="-122"/>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rPr>
              <a:t>1</a:t>
            </a:r>
            <a:endParaRPr lang="zh-CN" altLang="en-US" sz="2000"/>
          </a:p>
        </p:txBody>
      </p:sp>
      <p:sp>
        <p:nvSpPr>
          <p:cNvPr id="10" name="矩形 9"/>
          <p:cNvSpPr/>
          <p:nvPr/>
        </p:nvSpPr>
        <p:spPr>
          <a:xfrm>
            <a:off x="291943" y="3201483"/>
            <a:ext cx="8560114" cy="101563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提示</a:t>
            </a:r>
            <a:r>
              <a:rPr lang="zh-CN" altLang="zh-CN" sz="2000" b="1"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因为硫微溶于酒精，所以不能用酒精洗涤。应用二硫化碳或热的氢氧化钠溶液溶解洗涤。</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04970" y="241378"/>
            <a:ext cx="8534059" cy="4565532"/>
          </a:xfrm>
          <a:prstGeom prst="rect">
            <a:avLst/>
          </a:prstGeom>
          <a:solidFill>
            <a:schemeClr val="bg1">
              <a:lumMod val="95000"/>
              <a:alpha val="82000"/>
            </a:schemeClr>
          </a:solidFill>
          <a:ln w="3175">
            <a:solidFill>
              <a:srgbClr val="0070C0"/>
            </a:solidFill>
            <a:prstDash val="dash"/>
          </a:ln>
        </p:spPr>
        <p:style>
          <a:lnRef idx="2">
            <a:schemeClr val="accent6"/>
          </a:lnRef>
          <a:fillRef idx="1">
            <a:schemeClr val="lt1"/>
          </a:fillRef>
          <a:effectRef idx="0">
            <a:schemeClr val="accent6"/>
          </a:effectRef>
          <a:fontRef idx="minor">
            <a:schemeClr val="dk1"/>
          </a:fontRef>
        </p:style>
        <p:txBody>
          <a:bodyPr lIns="68571" tIns="34285" rIns="68571" bIns="34285" rtlCol="0" anchor="ctr"/>
          <a:lstStyle>
            <a:defPPr>
              <a:defRPr lang="zh-CN"/>
            </a:defPPr>
            <a:lvl1pPr marL="0" algn="l" defTabSz="913765" rtl="0" eaLnBrk="1" latinLnBrk="0" hangingPunct="1">
              <a:defRPr sz="1800" kern="1200">
                <a:solidFill>
                  <a:srgbClr val="000000"/>
                </a:solidFill>
                <a:latin typeface="Arial"/>
                <a:ea typeface="+mn-ea"/>
                <a:cs typeface="+mn-cs"/>
              </a:defRPr>
            </a:lvl1pPr>
            <a:lvl2pPr marL="457200" algn="l" defTabSz="913765" rtl="0" eaLnBrk="1" latinLnBrk="0" hangingPunct="1">
              <a:defRPr sz="1800" kern="1200">
                <a:solidFill>
                  <a:srgbClr val="000000"/>
                </a:solidFill>
                <a:latin typeface="Arial"/>
                <a:ea typeface="+mn-ea"/>
                <a:cs typeface="+mn-cs"/>
              </a:defRPr>
            </a:lvl2pPr>
            <a:lvl3pPr marL="914400" algn="l" defTabSz="913765" rtl="0" eaLnBrk="1" latinLnBrk="0" hangingPunct="1">
              <a:defRPr sz="1800" kern="1200">
                <a:solidFill>
                  <a:srgbClr val="000000"/>
                </a:solidFill>
                <a:latin typeface="Arial"/>
                <a:ea typeface="+mn-ea"/>
                <a:cs typeface="+mn-cs"/>
              </a:defRPr>
            </a:lvl3pPr>
            <a:lvl4pPr marL="1371600" algn="l" defTabSz="913765" rtl="0" eaLnBrk="1" latinLnBrk="0" hangingPunct="1">
              <a:defRPr sz="1800" kern="1200">
                <a:solidFill>
                  <a:srgbClr val="000000"/>
                </a:solidFill>
                <a:latin typeface="Arial"/>
                <a:ea typeface="+mn-ea"/>
                <a:cs typeface="+mn-cs"/>
              </a:defRPr>
            </a:lvl4pPr>
            <a:lvl5pPr marL="1828800" algn="l" defTabSz="913765" rtl="0" eaLnBrk="1" latinLnBrk="0" hangingPunct="1">
              <a:defRPr sz="1800" kern="1200">
                <a:solidFill>
                  <a:srgbClr val="000000"/>
                </a:solidFill>
                <a:latin typeface="Arial"/>
                <a:ea typeface="+mn-ea"/>
                <a:cs typeface="+mn-cs"/>
              </a:defRPr>
            </a:lvl5pPr>
            <a:lvl6pPr marL="2286000" algn="l" defTabSz="913765" rtl="0" eaLnBrk="1" latinLnBrk="0" hangingPunct="1">
              <a:defRPr sz="1800" kern="1200">
                <a:solidFill>
                  <a:srgbClr val="000000"/>
                </a:solidFill>
                <a:latin typeface="Arial"/>
                <a:ea typeface="+mn-ea"/>
                <a:cs typeface="+mn-cs"/>
              </a:defRPr>
            </a:lvl6pPr>
            <a:lvl7pPr marL="2743200" algn="l" defTabSz="913765" rtl="0" eaLnBrk="1" latinLnBrk="0" hangingPunct="1">
              <a:defRPr sz="1800" kern="1200">
                <a:solidFill>
                  <a:srgbClr val="000000"/>
                </a:solidFill>
                <a:latin typeface="Arial"/>
                <a:ea typeface="+mn-ea"/>
                <a:cs typeface="+mn-cs"/>
              </a:defRPr>
            </a:lvl7pPr>
            <a:lvl8pPr marL="3200400" algn="l" defTabSz="913765" rtl="0" eaLnBrk="1" latinLnBrk="0" hangingPunct="1">
              <a:defRPr sz="1800" kern="1200">
                <a:solidFill>
                  <a:srgbClr val="000000"/>
                </a:solidFill>
                <a:latin typeface="Arial"/>
                <a:ea typeface="+mn-ea"/>
                <a:cs typeface="+mn-cs"/>
              </a:defRPr>
            </a:lvl8pPr>
            <a:lvl9pPr marL="3657600" algn="l" defTabSz="913765" rtl="0" eaLnBrk="1" latinLnBrk="0" hangingPunct="1">
              <a:defRPr sz="1800" kern="1200">
                <a:solidFill>
                  <a:srgbClr val="000000"/>
                </a:solidFill>
                <a:latin typeface="Arial"/>
                <a:ea typeface="+mn-ea"/>
                <a:cs typeface="+mn-cs"/>
              </a:defRPr>
            </a:lvl9pPr>
          </a:lstStyle>
          <a:p>
            <a:pPr algn="ctr"/>
            <a:endParaRPr lang="en-US">
              <a:solidFill>
                <a:prstClr val="black"/>
              </a:solidFill>
            </a:endParaRPr>
          </a:p>
        </p:txBody>
      </p:sp>
      <p:grpSp>
        <p:nvGrpSpPr>
          <p:cNvPr id="8" name="组合 7"/>
          <p:cNvGrpSpPr/>
          <p:nvPr/>
        </p:nvGrpSpPr>
        <p:grpSpPr>
          <a:xfrm>
            <a:off x="416290" y="163469"/>
            <a:ext cx="819257" cy="895143"/>
            <a:chOff x="554981" y="1053530"/>
            <a:chExt cx="1092200" cy="1193800"/>
          </a:xfrm>
        </p:grpSpPr>
        <p:pic>
          <p:nvPicPr>
            <p:cNvPr id="9" name="Picture 17" descr="D:\Teliss_Tong\Copy\定期备份\工作备份\！PPT图片及版面资源\06-PPT精选插图\04-图标\红色坎肩.png"/>
            <p:cNvPicPr>
              <a:picLocks noChangeAspect="1" noChangeArrowheads="1"/>
            </p:cNvPicPr>
            <p:nvPr/>
          </p:nvPicPr>
          <p:blipFill>
            <a:blip r:embed="rId2"/>
            <a:stretch>
              <a:fillRect/>
            </a:stretch>
          </p:blipFill>
          <p:spPr bwMode="auto">
            <a:xfrm>
              <a:off x="554981" y="1053530"/>
              <a:ext cx="1092200" cy="11938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7"/>
            <p:cNvSpPr>
              <a:spLocks noChangeArrowheads="1"/>
            </p:cNvSpPr>
            <p:nvPr/>
          </p:nvSpPr>
          <p:spPr bwMode="auto">
            <a:xfrm>
              <a:off x="733991" y="1201077"/>
              <a:ext cx="720081" cy="783473"/>
            </a:xfrm>
            <a:prstGeom prst="rect">
              <a:avLst/>
            </a:prstGeom>
            <a:noFill/>
            <a:ln w="9525">
              <a:noFill/>
              <a:miter lim="800000"/>
            </a:ln>
            <a:effectLst/>
          </p:spPr>
          <p:txBody>
            <a:bodyPr wrap="square">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nSpc>
                  <a:spcPct val="120000"/>
                </a:lnSpc>
                <a:tabLst>
                  <a:tab pos="1957705"/>
                </a:tabLst>
                <a:defRPr/>
              </a:pPr>
              <a:r>
                <a:rPr lang="zh-CN" altLang="zh-CN" sz="1400" b="1">
                  <a:solidFill>
                    <a:prstClr val="white"/>
                  </a:solidFill>
                  <a:latin typeface="微软雅黑" panose="020b0503020204020204" pitchFamily="34" charset="-122"/>
                  <a:ea typeface="微软雅黑" panose="020b0503020204020204" pitchFamily="34" charset="-122"/>
                </a:rPr>
                <a:t>相关链接</a:t>
              </a:r>
              <a:endParaRPr lang="zh-CN" altLang="zh-CN" sz="1400" b="1">
                <a:solidFill>
                  <a:prstClr val="white"/>
                </a:solidFill>
                <a:latin typeface="微软雅黑" panose="020b0503020204020204" pitchFamily="34" charset="-122"/>
                <a:ea typeface="微软雅黑" panose="020b0503020204020204" pitchFamily="34" charset="-122"/>
              </a:endParaRPr>
            </a:p>
          </p:txBody>
        </p:sp>
      </p:grpSp>
      <p:sp>
        <p:nvSpPr>
          <p:cNvPr id="13" name="矩形 12"/>
          <p:cNvSpPr/>
          <p:nvPr/>
        </p:nvSpPr>
        <p:spPr>
          <a:xfrm>
            <a:off x="509315" y="597031"/>
            <a:ext cx="8139096" cy="3759609"/>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lnSpc>
                <a:spcPct val="150000"/>
              </a:lnSpc>
            </a:pPr>
            <a:r>
              <a:rPr lang="zh-CN" altLang="zh-CN" b="1" kern="100">
                <a:latin typeface="Times New Roman" panose="02020603050405020304" pitchFamily="18" charset="0"/>
                <a:ea typeface="微软雅黑" panose="020b0503020204020204" pitchFamily="34" charset="-122"/>
                <a:cs typeface="Times New Roman" panose="02020603050405020304" pitchFamily="18" charset="0"/>
              </a:rPr>
              <a:t>硫与银、汞的反应及其应用</a:t>
            </a:r>
            <a:endParaRPr lang="zh-CN" altLang="zh-CN"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一般说来，</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不能使具有可变化合价的金属显高价，且</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与大多数金属的反应需在加热条件下才能完成，但是</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与</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Hg</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Ag</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等不活泼金属的反应在常温下就能进行，且能使</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Hg</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显高价。</a:t>
            </a:r>
            <a:endParaRPr lang="zh-CN" altLang="zh-CN"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kern="100">
                <a:latin typeface="宋体" panose="02010600030101010101" pitchFamily="2" charset="-122"/>
                <a:ea typeface="微软雅黑" panose="020b0503020204020204" pitchFamily="34" charset="-122"/>
                <a:cs typeface="Times New Roman" panose="02020603050405020304" pitchFamily="18" charset="0"/>
              </a:rPr>
              <a:t>①</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利用</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Ag</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和</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的反应可以鉴别出真假银：用一布条沾上少量硫黄粉末在待鉴别的器皿表面用力摩擦，若摩擦处出现黑斑则说明是真银，否则为假银。</a:t>
            </a:r>
            <a:endParaRPr lang="zh-CN" altLang="zh-CN"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kern="100">
                <a:latin typeface="宋体" panose="02010600030101010101" pitchFamily="2" charset="-122"/>
                <a:ea typeface="微软雅黑" panose="020b0503020204020204" pitchFamily="34" charset="-122"/>
                <a:cs typeface="Times New Roman" panose="02020603050405020304" pitchFamily="18" charset="0"/>
              </a:rPr>
              <a:t>②</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利用</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Hg</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和</a:t>
            </a:r>
            <a:r>
              <a:rPr lang="en-US" altLang="zh-CN"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kern="100">
                <a:latin typeface="Times New Roman" panose="02020603050405020304" pitchFamily="18" charset="0"/>
                <a:ea typeface="微软雅黑" panose="020b0503020204020204" pitchFamily="34" charset="-122"/>
                <a:cs typeface="Times New Roman" panose="02020603050405020304" pitchFamily="18" charset="0"/>
              </a:rPr>
              <a:t>的反应可以消除温度计、气压计、血压计等被打破后汞的毒害，所以若汞不慎洒落在地面上，要立即打开门窗通风，并尽量设法收集起来，残余的部分可覆盖硫粉处理，以免汞蒸气中毒。</a:t>
            </a:r>
            <a:endParaRPr lang="en-US" altLang="zh-CN" kern="100">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10"/>
    </mc:Choice>
    <mc:Fallback>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 name="矩形 40"/>
          <p:cNvSpPr/>
          <p:nvPr/>
        </p:nvSpPr>
        <p:spPr>
          <a:xfrm>
            <a:off x="291943" y="3523184"/>
            <a:ext cx="8560114" cy="553968"/>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硫单质或含硫物质在空气中燃烧时应生成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，而不能直接生成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3</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20" name="矩形 19"/>
          <p:cNvSpPr/>
          <p:nvPr/>
        </p:nvSpPr>
        <p:spPr>
          <a:xfrm>
            <a:off x="291943" y="663569"/>
            <a:ext cx="8560114" cy="2400627"/>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下列说法不正确的是</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硫是一种难溶于水的黄色固体</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B.</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硫与铁反应生成硫化亚铁</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C.</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单质硫既有氧化性，又有还原性</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D.</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硫在过量纯氧中的燃烧产物是三氧化硫</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grpSp>
        <p:nvGrpSpPr>
          <p:cNvPr id="38" name="组合 37"/>
          <p:cNvGrpSpPr/>
          <p:nvPr/>
        </p:nvGrpSpPr>
        <p:grpSpPr>
          <a:xfrm>
            <a:off x="-8876" y="250030"/>
            <a:ext cx="1340516" cy="430863"/>
            <a:chOff x="480287" y="465931"/>
            <a:chExt cx="1787122" cy="574617"/>
          </a:xfrm>
        </p:grpSpPr>
        <p:sp>
          <p:nvSpPr>
            <p:cNvPr id="39" name="燕尾形 38"/>
            <p:cNvSpPr/>
            <p:nvPr/>
          </p:nvSpPr>
          <p:spPr>
            <a:xfrm>
              <a:off x="514196" y="511832"/>
              <a:ext cx="1603226" cy="486000"/>
            </a:xfrm>
            <a:prstGeom prst="chevron">
              <a:avLst>
                <a:gd name="adj" fmla="val 0"/>
              </a:avLst>
            </a:prstGeom>
            <a:solidFill>
              <a:srgbClr val="2258A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sz="900">
                <a:solidFill>
                  <a:srgbClr val="1481E2"/>
                </a:solidFill>
                <a:latin typeface="微软雅黑" panose="020b0503020204020204" pitchFamily="34" charset="-122"/>
                <a:ea typeface="微软雅黑" panose="020b0503020204020204" pitchFamily="34" charset="-122"/>
              </a:endParaRPr>
            </a:p>
          </p:txBody>
        </p:sp>
        <p:sp>
          <p:nvSpPr>
            <p:cNvPr id="40" name="矩形 39"/>
            <p:cNvSpPr/>
            <p:nvPr/>
          </p:nvSpPr>
          <p:spPr>
            <a:xfrm>
              <a:off x="480287" y="465931"/>
              <a:ext cx="1787122" cy="574617"/>
            </a:xfrm>
            <a:prstGeom prst="rect">
              <a:avLst/>
            </a:prstGeom>
          </p:spPr>
          <p:txBody>
            <a:bodyPr wrap="square" lIns="121898" tIns="60948" rIns="121898" bIns="60948">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tabLst>
                  <a:tab pos="1417320"/>
                </a:tabLst>
              </a:pPr>
              <a:r>
                <a:rPr lang="zh-CN" altLang="en-US" sz="2000" b="1" kern="100">
                  <a:solidFill>
                    <a:prstClr val="white"/>
                  </a:solidFill>
                  <a:latin typeface="宋体" panose="02010600030101010101" pitchFamily="2" charset="-122"/>
                  <a:cs typeface="Courier New" panose="02070309020205020404"/>
                </a:rPr>
                <a:t>跟踪强化</a:t>
              </a:r>
              <a:endParaRPr lang="zh-CN" altLang="en-US" sz="1500" b="1" kern="100">
                <a:solidFill>
                  <a:schemeClr val="bg1"/>
                </a:solidFill>
                <a:latin typeface="宋体" panose="02010600030101010101" pitchFamily="2" charset="-122"/>
                <a:cs typeface="Courier New" panose="02070309020205020404"/>
              </a:endParaRPr>
            </a:p>
          </p:txBody>
        </p:sp>
      </p:grpSp>
      <p:sp>
        <p:nvSpPr>
          <p:cNvPr id="46" name="Rectangle 21">
            <a:hlinkClick r:id="rId2" action="ppaction://hlinksldjump?num=12"/>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1</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
        <p:nvSpPr>
          <p:cNvPr id="47" name="Rectangle 21"/>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2</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48" name="Rectangle 21"/>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3</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22" name="TextBox 9"/>
          <p:cNvSpPr txBox="1"/>
          <p:nvPr/>
        </p:nvSpPr>
        <p:spPr>
          <a:xfrm>
            <a:off x="181617" y="2469396"/>
            <a:ext cx="567074" cy="592460"/>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3400" b="1">
                <a:solidFill>
                  <a:srgbClr val="C00000"/>
                </a:solidFill>
                <a:latin typeface="华文细黑" panose="02010600040101010101" pitchFamily="2" charset="-122"/>
                <a:ea typeface="华文细黑" panose="02010600040101010101" pitchFamily="2" charset="-122"/>
              </a:rPr>
              <a:t>√</a:t>
            </a:r>
            <a:endParaRPr lang="zh-CN" altLang="en-US" sz="3400" b="1">
              <a:solidFill>
                <a:srgbClr val="C00000"/>
              </a:solidFill>
              <a:latin typeface="华文细黑" panose="02010600040101010101" pitchFamily="2" charset="-122"/>
              <a:ea typeface="华文细黑" panose="02010600040101010101" pitchFamily="2" charset="-122"/>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linds(horizontal)">
                                      <p:cBhvr>
                                        <p:cTn id="7" dur="5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blinds(horizontal)">
                                      <p:cBhvr>
                                        <p:cTn id="12"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2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19"/>
          <p:cNvSpPr/>
          <p:nvPr/>
        </p:nvSpPr>
        <p:spPr>
          <a:xfrm>
            <a:off x="291943" y="-59647"/>
            <a:ext cx="8560114" cy="193896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tabLst>
                <a:tab pos="3848100"/>
              </a:tabLst>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下列物质中，不能由单质直接化合生成的是</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①</a:t>
            </a:r>
            <a:r>
              <a:rPr lang="en-US" altLang="zh-CN" sz="2000" kern="100" err="1">
                <a:latin typeface="Times New Roman" panose="02020603050405020304" pitchFamily="18" charset="0"/>
                <a:ea typeface="微软雅黑" panose="020b0503020204020204" pitchFamily="34" charset="-122"/>
                <a:cs typeface="Courier New" panose="02070309020205020404" pitchFamily="49" charset="0"/>
              </a:rPr>
              <a:t>CuS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②</a:t>
            </a:r>
            <a:r>
              <a:rPr lang="en-US" altLang="zh-CN" sz="2000" kern="100" err="1">
                <a:latin typeface="Times New Roman" panose="02020603050405020304" pitchFamily="18" charset="0"/>
                <a:ea typeface="微软雅黑" panose="020b0503020204020204" pitchFamily="34" charset="-122"/>
                <a:cs typeface="Courier New" panose="02070309020205020404" pitchFamily="49" charset="0"/>
              </a:rPr>
              <a:t>FeS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③</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④</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⑤</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FeCl</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①③⑤</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  		B.</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①②③⑤</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C.</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①②④⑤</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  	</a:t>
            </a:r>
            <a:r>
              <a:rPr lang="en-US" altLang="zh-CN" sz="2000" kern="100" smtClean="0">
                <a:latin typeface="Times New Roman" panose="02020603050405020304" pitchFamily="18" charset="0"/>
                <a:ea typeface="微软雅黑" panose="020b0503020204020204" pitchFamily="34" charset="-122"/>
                <a:cs typeface="Courier New" panose="02070309020205020404" pitchFamily="49" charset="0"/>
              </a:rPr>
              <a:t>D</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全部</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41" name="矩形 40"/>
          <p:cNvSpPr/>
          <p:nvPr/>
        </p:nvSpPr>
        <p:spPr>
          <a:xfrm>
            <a:off x="291943" y="1686428"/>
            <a:ext cx="8560114" cy="3323957"/>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en-US" altLang="zh-CN" sz="2000" kern="100">
                <a:latin typeface="宋体" panose="02010600030101010101" pitchFamily="2" charset="-122"/>
                <a:ea typeface="宋体" panose="02010600030101010101" pitchFamily="2" charset="-122"/>
                <a:cs typeface="Times New Roman" panose="02020603050405020304" pitchFamily="18" charset="0"/>
              </a:rPr>
              <a:t>①</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硫的氧化性较弱，和变价金属反应生成低价态金属化合物，硫和铜反应生成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Cu</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宋体" panose="02010600030101010101" pitchFamily="2" charset="-122"/>
                <a:cs typeface="Times New Roman" panose="02020603050405020304" pitchFamily="18" charset="0"/>
              </a:rPr>
              <a:t>②</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硫和铁反应能生成</a:t>
            </a:r>
            <a:r>
              <a:rPr lang="en-US" altLang="zh-CN" sz="2000" kern="100" err="1">
                <a:latin typeface="Times New Roman" panose="02020603050405020304" pitchFamily="18" charset="0"/>
                <a:ea typeface="宋体" panose="02010600030101010101" pitchFamily="2" charset="-122"/>
                <a:cs typeface="Courier New" panose="02070309020205020404" pitchFamily="49" charset="0"/>
              </a:rPr>
              <a:t>FeS</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宋体" panose="02010600030101010101" pitchFamily="2" charset="-122"/>
                <a:cs typeface="Times New Roman" panose="02020603050405020304" pitchFamily="18" charset="0"/>
              </a:rPr>
              <a:t>③</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硫和氧气反应生成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而不是</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3</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宋体" panose="02010600030101010101" pitchFamily="2" charset="-122"/>
                <a:cs typeface="Times New Roman" panose="02020603050405020304" pitchFamily="18" charset="0"/>
              </a:rPr>
              <a:t>④</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硫和氢气反应生成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H</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宋体" panose="02010600030101010101" pitchFamily="2" charset="-122"/>
                <a:cs typeface="Times New Roman" panose="02020603050405020304" pitchFamily="18" charset="0"/>
              </a:rPr>
              <a:t>⑤</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氯气的氧化性较强，和变价金属反应生成高价态金属化合物，氯气和铁反应生成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FeCl</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3</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22" name="TextBox 9"/>
          <p:cNvSpPr txBox="1"/>
          <p:nvPr/>
        </p:nvSpPr>
        <p:spPr>
          <a:xfrm>
            <a:off x="195906" y="903711"/>
            <a:ext cx="567074" cy="592460"/>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3400" b="1">
                <a:solidFill>
                  <a:srgbClr val="C00000"/>
                </a:solidFill>
                <a:latin typeface="华文细黑" panose="02010600040101010101" pitchFamily="2" charset="-122"/>
                <a:ea typeface="华文细黑" panose="02010600040101010101" pitchFamily="2" charset="-122"/>
              </a:rPr>
              <a:t>√</a:t>
            </a:r>
            <a:endParaRPr lang="zh-CN" altLang="en-US" sz="3400" b="1">
              <a:solidFill>
                <a:srgbClr val="C00000"/>
              </a:solidFill>
              <a:latin typeface="华文细黑" panose="02010600040101010101" pitchFamily="2" charset="-122"/>
              <a:ea typeface="华文细黑" panose="02010600040101010101" pitchFamily="2" charset="-122"/>
            </a:endParaRPr>
          </a:p>
        </p:txBody>
      </p:sp>
      <p:sp>
        <p:nvSpPr>
          <p:cNvPr id="12" name="Rectangle 21">
            <a:hlinkClick r:id="rId2" action="ppaction://hlinksldjump?num=12"/>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1</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3" name="Rectangle 21">
            <a:hlinkClick r:id="rId3" action="ppaction://hlinksldjump?num=13"/>
          </p:cNvPr>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2</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
        <p:nvSpPr>
          <p:cNvPr id="14" name="Rectangle 21"/>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3</a:t>
            </a:r>
            <a:endParaRPr lang="en-US" altLang="zh-CN" sz="1100">
              <a:latin typeface="Broadway" panose="04040905080b02020502" pitchFamily="82" charset="0"/>
              <a:ea typeface="楷体" panose="02010609060101010101" pitchFamily="49" charset="-122"/>
              <a:cs typeface="经典繁仿黑" pitchFamily="49" charset="-122"/>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linds(horizontal)">
                                      <p:cBhvr>
                                        <p:cTn id="7" dur="5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1">
                                            <p:txEl>
                                              <p:pRg st="0" end="0"/>
                                            </p:txEl>
                                          </p:spTgt>
                                        </p:tgtEl>
                                        <p:attrNameLst>
                                          <p:attrName>style.visibility</p:attrName>
                                        </p:attrNameLst>
                                      </p:cBhvr>
                                      <p:to>
                                        <p:strVal val="visible"/>
                                      </p:to>
                                    </p:set>
                                    <p:animEffect transition="in" filter="blinds(horizontal)">
                                      <p:cBhvr>
                                        <p:cTn id="12" dur="500"/>
                                        <p:tgtEl>
                                          <p:spTgt spid="41">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1">
                                            <p:txEl>
                                              <p:pRg st="1" end="1"/>
                                            </p:txEl>
                                          </p:spTgt>
                                        </p:tgtEl>
                                        <p:attrNameLst>
                                          <p:attrName>style.visibility</p:attrName>
                                        </p:attrNameLst>
                                      </p:cBhvr>
                                      <p:to>
                                        <p:strVal val="visible"/>
                                      </p:to>
                                    </p:set>
                                    <p:animEffect transition="in" filter="blinds(horizontal)">
                                      <p:cBhvr>
                                        <p:cTn id="17" dur="500"/>
                                        <p:tgtEl>
                                          <p:spTgt spid="41">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41">
                                            <p:txEl>
                                              <p:pRg st="2" end="2"/>
                                            </p:txEl>
                                          </p:spTgt>
                                        </p:tgtEl>
                                        <p:attrNameLst>
                                          <p:attrName>style.visibility</p:attrName>
                                        </p:attrNameLst>
                                      </p:cBhvr>
                                      <p:to>
                                        <p:strVal val="visible"/>
                                      </p:to>
                                    </p:set>
                                    <p:animEffect transition="in" filter="blinds(horizontal)">
                                      <p:cBhvr>
                                        <p:cTn id="22" dur="500"/>
                                        <p:tgtEl>
                                          <p:spTgt spid="41">
                                            <p:txEl>
                                              <p:pRg st="2" end="2"/>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41">
                                            <p:txEl>
                                              <p:pRg st="3" end="3"/>
                                            </p:txEl>
                                          </p:spTgt>
                                        </p:tgtEl>
                                        <p:attrNameLst>
                                          <p:attrName>style.visibility</p:attrName>
                                        </p:attrNameLst>
                                      </p:cBhvr>
                                      <p:to>
                                        <p:strVal val="visible"/>
                                      </p:to>
                                    </p:set>
                                    <p:animEffect transition="in" filter="blinds(horizontal)">
                                      <p:cBhvr>
                                        <p:cTn id="27" dur="500"/>
                                        <p:tgtEl>
                                          <p:spTgt spid="41">
                                            <p:txEl>
                                              <p:pRg st="3" end="3"/>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41">
                                            <p:txEl>
                                              <p:pRg st="4" end="4"/>
                                            </p:txEl>
                                          </p:spTgt>
                                        </p:tgtEl>
                                        <p:attrNameLst>
                                          <p:attrName>style.visibility</p:attrName>
                                        </p:attrNameLst>
                                      </p:cBhvr>
                                      <p:to>
                                        <p:strVal val="visible"/>
                                      </p:to>
                                    </p:set>
                                    <p:animEffect transition="in" filter="blinds(horizontal)">
                                      <p:cBhvr>
                                        <p:cTn id="32" dur="500"/>
                                        <p:tgtEl>
                                          <p:spTgt spid="4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19"/>
          <p:cNvSpPr/>
          <p:nvPr/>
        </p:nvSpPr>
        <p:spPr>
          <a:xfrm>
            <a:off x="291943" y="358017"/>
            <a:ext cx="8560114" cy="2400627"/>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除去试管壁上附着的硫，可采用的方法是</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通入氢气后加热</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B.</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伸入灼热的铁丝</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 </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C.</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用水洗涤</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D.</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用二硫化碳洗涤后再用水洗</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41" name="矩形 40"/>
          <p:cNvSpPr/>
          <p:nvPr/>
        </p:nvSpPr>
        <p:spPr>
          <a:xfrm>
            <a:off x="291943" y="2834099"/>
            <a:ext cx="8560114" cy="193896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硫与氢气反应需要加热，实验操作复杂，且产物硫化氢有毒；</a:t>
            </a:r>
            <a:endParaRPr lang="en-US" altLang="zh-CN" sz="2000" kern="100">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硫与铁反应需要加热，其产物硫化亚铁固体会附着在试管壁上；</a:t>
            </a:r>
            <a:endParaRPr lang="en-US" altLang="zh-CN" sz="2000" kern="100">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硫难溶于水，微溶于酒精，易溶于二硫化碳，试管壁上的硫可用二硫化碳溶解而除去。</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8" name="Rectangle 21">
            <a:hlinkClick r:id="rId2" action="ppaction://hlinksldjump?num=12"/>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1</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9" name="Rectangle 21">
            <a:hlinkClick r:id="rId3" action="ppaction://hlinksldjump?num=13"/>
          </p:cNvPr>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2</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0" name="Rectangle 21">
            <a:hlinkClick r:id="rId4" action="ppaction://hlinksldjump?num=14"/>
          </p:cNvPr>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3</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
        <p:nvSpPr>
          <p:cNvPr id="11" name="TextBox 9"/>
          <p:cNvSpPr txBox="1"/>
          <p:nvPr/>
        </p:nvSpPr>
        <p:spPr>
          <a:xfrm>
            <a:off x="195906" y="2153610"/>
            <a:ext cx="567074" cy="592460"/>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3400" b="1">
                <a:solidFill>
                  <a:srgbClr val="C00000"/>
                </a:solidFill>
                <a:latin typeface="华文细黑" panose="02010600040101010101" pitchFamily="2" charset="-122"/>
                <a:ea typeface="华文细黑" panose="02010600040101010101" pitchFamily="2" charset="-122"/>
              </a:rPr>
              <a:t>√</a:t>
            </a:r>
            <a:endParaRPr lang="zh-CN" altLang="en-US" sz="3400" b="1">
              <a:solidFill>
                <a:srgbClr val="C00000"/>
              </a:solidFill>
              <a:latin typeface="华文细黑" panose="02010600040101010101" pitchFamily="2" charset="-122"/>
              <a:ea typeface="华文细黑" panose="02010600040101010101" pitchFamily="2" charset="-122"/>
            </a:endParaRPr>
          </a:p>
        </p:txBody>
      </p:sp>
      <p:sp>
        <p:nvSpPr>
          <p:cNvPr id="12" name="返回">
            <a:hlinkClick r:id="rId5" action="ppaction://hlinksldjump?num=3"/>
          </p:cNvPr>
          <p:cNvSpPr/>
          <p:nvPr/>
        </p:nvSpPr>
        <p:spPr>
          <a:xfrm>
            <a:off x="8387062" y="4784714"/>
            <a:ext cx="634583" cy="259140"/>
          </a:xfrm>
          <a:prstGeom prst="round2Diag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r>
              <a:rPr kumimoji="1" lang="zh-CN" altLang="en-US" sz="1500"/>
              <a:t>返回</a:t>
            </a:r>
            <a:endParaRPr kumimoji="1" lang="zh-CN" altLang="en-US" sz="1500"/>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1">
                                            <p:txEl>
                                              <p:pRg st="0" end="0"/>
                                            </p:txEl>
                                          </p:spTgt>
                                        </p:tgtEl>
                                        <p:attrNameLst>
                                          <p:attrName>style.visibility</p:attrName>
                                        </p:attrNameLst>
                                      </p:cBhvr>
                                      <p:to>
                                        <p:strVal val="visible"/>
                                      </p:to>
                                    </p:set>
                                    <p:animEffect transition="in" filter="blinds(horizontal)">
                                      <p:cBhvr>
                                        <p:cTn id="12" dur="500"/>
                                        <p:tgtEl>
                                          <p:spTgt spid="41">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1">
                                            <p:txEl>
                                              <p:pRg st="1" end="1"/>
                                            </p:txEl>
                                          </p:spTgt>
                                        </p:tgtEl>
                                        <p:attrNameLst>
                                          <p:attrName>style.visibility</p:attrName>
                                        </p:attrNameLst>
                                      </p:cBhvr>
                                      <p:to>
                                        <p:strVal val="visible"/>
                                      </p:to>
                                    </p:set>
                                    <p:animEffect transition="in" filter="blinds(horizontal)">
                                      <p:cBhvr>
                                        <p:cTn id="17" dur="500"/>
                                        <p:tgtEl>
                                          <p:spTgt spid="41">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41">
                                            <p:txEl>
                                              <p:pRg st="2" end="2"/>
                                            </p:txEl>
                                          </p:spTgt>
                                        </p:tgtEl>
                                        <p:attrNameLst>
                                          <p:attrName>style.visibility</p:attrName>
                                        </p:attrNameLst>
                                      </p:cBhvr>
                                      <p:to>
                                        <p:strVal val="visible"/>
                                      </p:to>
                                    </p:set>
                                    <p:animEffect transition="in" filter="blinds(horizontal)">
                                      <p:cBhvr>
                                        <p:cTn id="22" dur="500"/>
                                        <p:tgtEl>
                                          <p:spTgt spid="4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任意多边形: 形状 18"/>
          <p:cNvSpPr/>
          <p:nvPr/>
        </p:nvSpPr>
        <p:spPr>
          <a:xfrm>
            <a:off x="304888" y="2629629"/>
            <a:ext cx="8839841" cy="1831893"/>
          </a:xfrm>
          <a:custGeom>
            <a:gdLst>
              <a:gd name="connsiteX0" fmla="*/ 1402300 w 11787648"/>
              <a:gd name="connsiteY0" fmla="*/ 0 h 2443656"/>
              <a:gd name="connsiteX1" fmla="*/ 11787648 w 11787648"/>
              <a:gd name="connsiteY1" fmla="*/ 0 h 2443656"/>
              <a:gd name="connsiteX2" fmla="*/ 11787648 w 11787648"/>
              <a:gd name="connsiteY2" fmla="*/ 2443656 h 2443656"/>
              <a:gd name="connsiteX3" fmla="*/ 0 w 11787648"/>
              <a:gd name="connsiteY3" fmla="*/ 2443656 h 2443656"/>
            </a:gdLst>
            <a:cxnLst>
              <a:cxn ang="0">
                <a:pos x="connsiteX0" y="connsiteY0"/>
              </a:cxn>
              <a:cxn ang="0">
                <a:pos x="connsiteX1" y="connsiteY1"/>
              </a:cxn>
              <a:cxn ang="0">
                <a:pos x="connsiteX2" y="connsiteY2"/>
              </a:cxn>
              <a:cxn ang="0">
                <a:pos x="connsiteX3" y="connsiteY3"/>
              </a:cxn>
            </a:cxnLst>
            <a:rect l="l" t="t" r="r" b="b"/>
            <a:pathLst>
              <a:path w="11787648" h="2443656">
                <a:moveTo>
                  <a:pt x="1402300" y="0"/>
                </a:moveTo>
                <a:lnTo>
                  <a:pt x="11787648" y="0"/>
                </a:lnTo>
                <a:lnTo>
                  <a:pt x="11787648" y="2443656"/>
                </a:lnTo>
                <a:lnTo>
                  <a:pt x="0" y="2443656"/>
                </a:lnTo>
                <a:close/>
              </a:path>
            </a:pathLst>
          </a:custGeom>
          <a:solidFill>
            <a:srgbClr val="0070C0">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68571" tIns="34285" rIns="68571" bIns="34285" rtlCol="0" anchor="ctr">
            <a:noAutofit/>
          </a:bodyP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cxnSp>
        <p:nvCxnSpPr>
          <p:cNvPr id="7" name="直接连接符 17"/>
          <p:cNvCxnSpPr/>
          <p:nvPr/>
        </p:nvCxnSpPr>
        <p:spPr>
          <a:xfrm flipH="1">
            <a:off x="1306313" y="1"/>
            <a:ext cx="2963874" cy="5141119"/>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平行四边形 7"/>
          <p:cNvSpPr/>
          <p:nvPr/>
        </p:nvSpPr>
        <p:spPr>
          <a:xfrm>
            <a:off x="1864459" y="3004321"/>
            <a:ext cx="746917" cy="1051511"/>
          </a:xfrm>
          <a:prstGeom prst="parallelogram">
            <a:avLst>
              <a:gd name="adj" fmla="val 81010"/>
            </a:avLst>
          </a:prstGeom>
          <a:solidFill>
            <a:schemeClr val="bg1">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55" tIns="34277" rIns="68555" bIns="34277" numCol="1" spcCol="0" rtlCol="0" fromWordArt="0" anchor="ctr" anchorCtr="0" forceAA="0" compatLnSpc="1">
            <a:noAutofit/>
          </a:bodyP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sp>
        <p:nvSpPr>
          <p:cNvPr id="14" name="MH_Number_1"/>
          <p:cNvSpPr/>
          <p:nvPr>
            <p:custDataLst>
              <p:tags r:id="rId2"/>
            </p:custDataLst>
          </p:nvPr>
        </p:nvSpPr>
        <p:spPr>
          <a:xfrm>
            <a:off x="7664840" y="3205835"/>
            <a:ext cx="695278" cy="7487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r>
              <a:rPr lang="en-US" altLang="zh-CN" sz="4100" b="1">
                <a:solidFill>
                  <a:schemeClr val="bg1"/>
                </a:solidFill>
                <a:latin typeface="华文细黑" panose="02010600040101010101" pitchFamily="2" charset="-122"/>
                <a:ea typeface="华文细黑" panose="02010600040101010101" pitchFamily="2" charset="-122"/>
                <a:sym typeface="Arial" pitchFamily="34" charset="0"/>
              </a:rPr>
              <a:t>02</a:t>
            </a:r>
            <a:endParaRPr lang="zh-CN" altLang="en-US" sz="4100" b="1">
              <a:solidFill>
                <a:schemeClr val="bg1"/>
              </a:solidFill>
              <a:latin typeface="华文细黑" panose="02010600040101010101" pitchFamily="2" charset="-122"/>
              <a:ea typeface="华文细黑" panose="02010600040101010101" pitchFamily="2" charset="-122"/>
              <a:sym typeface="Arial" pitchFamily="34" charset="0"/>
            </a:endParaRPr>
          </a:p>
        </p:txBody>
      </p:sp>
      <p:sp>
        <p:nvSpPr>
          <p:cNvPr id="9" name="文本框 8"/>
          <p:cNvSpPr txBox="1"/>
          <p:nvPr/>
        </p:nvSpPr>
        <p:spPr>
          <a:xfrm flipH="1">
            <a:off x="2465491" y="3252131"/>
            <a:ext cx="5077224" cy="588486"/>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r"/>
            <a:r>
              <a:rPr lang="zh-CN" altLang="zh-CN" sz="2400">
                <a:solidFill>
                  <a:schemeClr val="bg1"/>
                </a:solidFill>
                <a:latin typeface="思源黑体 CN Normal" panose="020b0400000000000000" pitchFamily="34" charset="-122"/>
                <a:ea typeface="思源黑体 CN Normal" panose="020b0400000000000000" pitchFamily="34" charset="-122"/>
              </a:rPr>
              <a:t>二氧化硫</a:t>
            </a:r>
            <a:endParaRPr lang="zh-CN" altLang="en-US" sz="2400">
              <a:solidFill>
                <a:schemeClr val="bg1"/>
              </a:solidFill>
              <a:latin typeface="思源黑体 CN Normal" panose="020b0400000000000000" pitchFamily="34" charset="-122"/>
              <a:ea typeface="思源黑体 CN Normal" panose="020b0400000000000000" pitchFamily="34" charset="-122"/>
            </a:endParaRPr>
          </a:p>
          <a:p>
            <a:pPr algn="r"/>
            <a:r>
              <a:rPr lang="en-US" altLang="zh-CN" sz="1000">
                <a:solidFill>
                  <a:schemeClr val="bg1">
                    <a:lumMod val="95000"/>
                  </a:schemeClr>
                </a:solidFill>
                <a:latin typeface="思源黑体 CN Normal" panose="020b0400000000000000" pitchFamily="34" charset="-122"/>
                <a:ea typeface="思源黑体 CN Normal" panose="020b0400000000000000" pitchFamily="34" charset="-122"/>
              </a:rPr>
              <a:t>ER YANG HUA LIU</a:t>
            </a:r>
            <a:endParaRPr lang="zh-CN" altLang="en-US" sz="1000">
              <a:solidFill>
                <a:schemeClr val="bg1">
                  <a:lumMod val="95000"/>
                </a:schemeClr>
              </a:solidFill>
              <a:latin typeface="思源黑体 CN Normal" panose="020b0400000000000000" pitchFamily="34" charset="-122"/>
              <a:ea typeface="思源黑体 CN Normal" panose="020b0400000000000000" pitchFamily="3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矩形 17"/>
          <p:cNvSpPr/>
          <p:nvPr/>
        </p:nvSpPr>
        <p:spPr>
          <a:xfrm>
            <a:off x="291943" y="735971"/>
            <a:ext cx="8560114" cy="101563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b="1" kern="100">
                <a:solidFill>
                  <a:srgbClr val="2258A2"/>
                </a:solidFill>
                <a:latin typeface="+mj-ea"/>
                <a:ea typeface="+mj-ea"/>
                <a:cs typeface="Courier New" panose="02070309020205020404" pitchFamily="49" charset="0"/>
              </a:rPr>
              <a:t>1.</a:t>
            </a:r>
            <a:r>
              <a:rPr lang="zh-CN" altLang="zh-CN" sz="2000" b="1" kern="100">
                <a:solidFill>
                  <a:srgbClr val="2258A2"/>
                </a:solidFill>
                <a:latin typeface="+mj-ea"/>
                <a:ea typeface="+mj-ea"/>
                <a:cs typeface="Times New Roman" panose="02020603050405020304" pitchFamily="18" charset="0"/>
              </a:rPr>
              <a:t>实验探究</a:t>
            </a:r>
            <a:endParaRPr lang="zh-CN" altLang="zh-CN" sz="2000" kern="100">
              <a:latin typeface="+mj-ea"/>
              <a:ea typeface="+mj-ea"/>
              <a:cs typeface="Courier New" panose="02070309020205020404" pitchFamily="49" charset="0"/>
            </a:endParaRPr>
          </a:p>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实验一：</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的物理性质</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grpSp>
        <p:nvGrpSpPr>
          <p:cNvPr id="9" name="组合 8"/>
          <p:cNvGrpSpPr/>
          <p:nvPr/>
        </p:nvGrpSpPr>
        <p:grpSpPr>
          <a:xfrm>
            <a:off x="-8876" y="250030"/>
            <a:ext cx="1340516" cy="430863"/>
            <a:chOff x="480287" y="465931"/>
            <a:chExt cx="1787122" cy="574617"/>
          </a:xfrm>
        </p:grpSpPr>
        <p:sp>
          <p:nvSpPr>
            <p:cNvPr id="10" name="燕尾形 9"/>
            <p:cNvSpPr/>
            <p:nvPr/>
          </p:nvSpPr>
          <p:spPr>
            <a:xfrm>
              <a:off x="514196" y="511832"/>
              <a:ext cx="1603226" cy="486000"/>
            </a:xfrm>
            <a:prstGeom prst="chevron">
              <a:avLst>
                <a:gd name="adj" fmla="val 0"/>
              </a:avLst>
            </a:prstGeom>
            <a:solidFill>
              <a:srgbClr val="2258A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sz="900">
                <a:solidFill>
                  <a:srgbClr val="1481E2"/>
                </a:solidFill>
                <a:latin typeface="微软雅黑" panose="020b0503020204020204" pitchFamily="34" charset="-122"/>
                <a:ea typeface="微软雅黑" panose="020b0503020204020204" pitchFamily="34" charset="-122"/>
              </a:endParaRPr>
            </a:p>
          </p:txBody>
        </p:sp>
        <p:sp>
          <p:nvSpPr>
            <p:cNvPr id="11" name="矩形 10"/>
            <p:cNvSpPr/>
            <p:nvPr/>
          </p:nvSpPr>
          <p:spPr>
            <a:xfrm>
              <a:off x="480287" y="465931"/>
              <a:ext cx="1787122" cy="574617"/>
            </a:xfrm>
            <a:prstGeom prst="rect">
              <a:avLst/>
            </a:prstGeom>
          </p:spPr>
          <p:txBody>
            <a:bodyPr wrap="square" lIns="121898" tIns="60948" rIns="121898" bIns="60948">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tabLst>
                  <a:tab pos="1417320"/>
                </a:tabLst>
              </a:pPr>
              <a:r>
                <a:rPr lang="zh-CN" altLang="en-US" sz="2000" b="1" kern="100">
                  <a:solidFill>
                    <a:prstClr val="white"/>
                  </a:solidFill>
                  <a:latin typeface="宋体" panose="02010600030101010101" pitchFamily="2" charset="-122"/>
                  <a:cs typeface="Courier New" panose="02070309020205020404"/>
                </a:rPr>
                <a:t>知识梳理</a:t>
              </a:r>
              <a:endParaRPr lang="zh-CN" altLang="en-US" sz="1500" b="1" kern="100">
                <a:solidFill>
                  <a:schemeClr val="bg1"/>
                </a:solidFill>
                <a:latin typeface="宋体" panose="02010600030101010101" pitchFamily="2" charset="-122"/>
                <a:cs typeface="Courier New" panose="02070309020205020404"/>
              </a:endParaRPr>
            </a:p>
          </p:txBody>
        </p:sp>
      </p:grpSp>
      <p:pic>
        <p:nvPicPr>
          <p:cNvPr id="220162" name="Picture 2" descr="+1"/>
          <p:cNvPicPr>
            <a:picLocks noChangeAspect="1" noChangeArrowheads="1"/>
          </p:cNvPicPr>
          <p:nvPr/>
        </p:nvPicPr>
        <p:blipFill>
          <a:blip r:embed="rId2">
            <a:clrChange>
              <a:clrFrom>
                <a:srgbClr val="FFFFFF"/>
              </a:clrFrom>
              <a:clrTo>
                <a:srgbClr val="FFFFFF">
                  <a:alpha val="0"/>
                </a:srgbClr>
              </a:clrTo>
            </a:clrChange>
          </a:blip>
          <a:stretch>
            <a:fillRect/>
          </a:stretch>
        </p:blipFill>
        <p:spPr bwMode="auto">
          <a:xfrm>
            <a:off x="2072728" y="1747563"/>
            <a:ext cx="4998545" cy="2288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矩形 12"/>
          <p:cNvSpPr/>
          <p:nvPr/>
        </p:nvSpPr>
        <p:spPr>
          <a:xfrm>
            <a:off x="291943" y="4065379"/>
            <a:ext cx="8560114" cy="101563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现象：液面迅速</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，最后充满试管。</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结论：</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有</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气味，</a:t>
            </a:r>
            <a:r>
              <a:rPr lang="en-US" altLang="zh-CN" sz="2000" u="sng" kern="10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溶于水。</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2" name="矩形 1"/>
          <p:cNvSpPr/>
          <p:nvPr/>
        </p:nvSpPr>
        <p:spPr>
          <a:xfrm>
            <a:off x="2115980" y="4131985"/>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上升</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5" name="矩形 4"/>
          <p:cNvSpPr/>
          <p:nvPr/>
        </p:nvSpPr>
        <p:spPr>
          <a:xfrm>
            <a:off x="1756177" y="4580651"/>
            <a:ext cx="90792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刺激性</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6" name="矩形 5"/>
          <p:cNvSpPr/>
          <p:nvPr/>
        </p:nvSpPr>
        <p:spPr>
          <a:xfrm>
            <a:off x="3390858" y="4573508"/>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易</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p:cNvSpPr/>
          <p:nvPr/>
        </p:nvSpPr>
        <p:spPr>
          <a:xfrm>
            <a:off x="291943" y="133185"/>
            <a:ext cx="8560114" cy="101563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实验二：</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的化学性质</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用水溶性实验所得溶液做下列实验</a:t>
            </a:r>
            <a:endParaRPr lang="zh-CN" altLang="zh-CN" sz="2000" b="1" kern="100">
              <a:solidFill>
                <a:srgbClr val="2258A2"/>
              </a:solidFill>
              <a:latin typeface="+mj-ea"/>
              <a:ea typeface="+mj-ea"/>
              <a:cs typeface="Courier New" panose="02070309020205020404" pitchFamily="49" charset="0"/>
            </a:endParaRPr>
          </a:p>
        </p:txBody>
      </p:sp>
      <p:graphicFrame>
        <p:nvGraphicFramePr>
          <p:cNvPr id="4" name="表格 3"/>
          <p:cNvGraphicFramePr>
            <a:graphicFrameLocks noGrp="1"/>
          </p:cNvGraphicFramePr>
          <p:nvPr/>
        </p:nvGraphicFramePr>
        <p:xfrm>
          <a:off x="412997" y="1105068"/>
          <a:ext cx="8318007" cy="3619280"/>
        </p:xfrm>
        <a:graphic>
          <a:graphicData uri="http://schemas.openxmlformats.org/drawingml/2006/table">
            <a:tbl>
              <a:tblPr/>
              <a:tblGrid>
                <a:gridCol w="2997806"/>
                <a:gridCol w="2593283"/>
                <a:gridCol w="2726918"/>
              </a:tblGrid>
              <a:tr h="445667">
                <a:tc>
                  <a:txBody>
                    <a:bodyPr vert="horz" wrap="square"/>
                    <a:lstStyle/>
                    <a:p>
                      <a:pPr algn="ctr">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操作</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现象</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结论</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75854">
                <a:tc>
                  <a:txBody>
                    <a:bodyPr vert="horz" wrap="square"/>
                    <a:lstStyle/>
                    <a:p>
                      <a:pPr algn="ctr">
                        <a:lnSpc>
                          <a:spcPct val="150000"/>
                        </a:lnSpc>
                        <a:spcAft>
                          <a:spcPct val="0"/>
                        </a:spcAft>
                      </a:pPr>
                      <a:endParaRPr lang="en-US" sz="1900" kern="100">
                        <a:effectLst/>
                        <a:latin typeface="Times New Roman" panose="02020603050405020304" pitchFamily="18" charset="0"/>
                        <a:ea typeface="微软雅黑" panose="020b0503020204020204" pitchFamily="34"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pH</a:t>
                      </a:r>
                      <a:r>
                        <a:rPr lang="zh-CN" sz="1900" kern="100" smtClean="0">
                          <a:effectLst/>
                          <a:latin typeface="Times New Roman" panose="02020603050405020304" pitchFamily="18" charset="0"/>
                          <a:ea typeface="微软雅黑" panose="020b0503020204020204" pitchFamily="34" charset="-122"/>
                          <a:cs typeface="Times New Roman" panose="02020603050405020304" pitchFamily="18" charset="0"/>
                        </a:rPr>
                        <a:t>试纸</a:t>
                      </a:r>
                      <a:r>
                        <a:rPr lang="en-US" altLang="zh-CN" sz="1900" u="none" kern="100" smtClean="0">
                          <a:effectLst/>
                          <a:latin typeface="Times New Roman" panose="02020603050405020304" pitchFamily="18" charset="0"/>
                          <a:ea typeface="微软雅黑" panose="020b0503020204020204" pitchFamily="34" charset="-122"/>
                          <a:cs typeface="Times New Roman" panose="02020603050405020304" pitchFamily="18" charset="0"/>
                        </a:rPr>
                        <a:t>_____</a:t>
                      </a:r>
                      <a:endParaRPr lang="zh-CN" sz="1900" u="none" kern="100">
                        <a:effectLst/>
                        <a:latin typeface="宋体" panose="02010600030101010101" pitchFamily="2" charset="-122"/>
                        <a:ea typeface="宋体" panose="02010600030101010101" pitchFamily="2"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1900" u="none" kern="100" smtClean="0">
                          <a:effectLst/>
                          <a:latin typeface="Times New Roman" panose="02020603050405020304" pitchFamily="18" charset="0"/>
                          <a:ea typeface="微软雅黑" panose="020b0503020204020204" pitchFamily="34" charset="-122"/>
                          <a:cs typeface="Courier New" panose="02070309020205020404" pitchFamily="49" charset="0"/>
                        </a:rPr>
                        <a:t>__________________</a:t>
                      </a:r>
                      <a:endParaRPr lang="zh-CN" sz="1900" u="none" kern="100">
                        <a:effectLst/>
                        <a:latin typeface="宋体" panose="02010600030101010101" pitchFamily="2" charset="-122"/>
                        <a:ea typeface="宋体" panose="02010600030101010101" pitchFamily="2"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97759">
                <a:tc>
                  <a:txBody>
                    <a:bodyPr vert="horz" wrap="square"/>
                    <a:lstStyle/>
                    <a:p>
                      <a:pPr algn="ctr">
                        <a:lnSpc>
                          <a:spcPct val="150000"/>
                        </a:lnSpc>
                        <a:spcAft>
                          <a:spcPct val="0"/>
                        </a:spcAft>
                      </a:pPr>
                      <a:endParaRPr lang="en-US" sz="1900" kern="100">
                        <a:effectLst/>
                        <a:latin typeface="Times New Roman" panose="02020603050405020304" pitchFamily="18" charset="0"/>
                        <a:ea typeface="微软雅黑" panose="020b0503020204020204" pitchFamily="34"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smtClean="0">
                          <a:effectLst/>
                          <a:latin typeface="Times New Roman" panose="02020603050405020304" pitchFamily="18" charset="0"/>
                          <a:ea typeface="微软雅黑" panose="020b0503020204020204" pitchFamily="34" charset="-122"/>
                          <a:cs typeface="Times New Roman" panose="02020603050405020304" pitchFamily="18" charset="0"/>
                        </a:rPr>
                        <a:t>溶液</a:t>
                      </a:r>
                      <a:r>
                        <a:rPr lang="en-US" altLang="zh-CN" sz="1900" u="none" kern="100" smtClean="0">
                          <a:effectLst/>
                          <a:latin typeface="Times New Roman" panose="02020603050405020304" pitchFamily="18" charset="0"/>
                          <a:ea typeface="微软雅黑" panose="020b0503020204020204" pitchFamily="34" charset="-122"/>
                          <a:cs typeface="Times New Roman" panose="02020603050405020304" pitchFamily="18" charset="0"/>
                        </a:rPr>
                        <a:t>_____</a:t>
                      </a:r>
                      <a:endParaRPr lang="zh-CN" sz="1900" u="none" kern="100">
                        <a:effectLst/>
                        <a:latin typeface="宋体" panose="02010600030101010101" pitchFamily="2" charset="-122"/>
                        <a:ea typeface="宋体" panose="02010600030101010101" pitchFamily="2"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algn="l">
                        <a:lnSpc>
                          <a:spcPct val="150000"/>
                        </a:lnSpc>
                        <a:spcAft>
                          <a:spcPct val="0"/>
                        </a:spcAft>
                      </a:pPr>
                      <a:r>
                        <a:rPr lang="en-US" sz="1900" u="sng" kern="100" smtClean="0">
                          <a:effectLst/>
                          <a:latin typeface="Times New Roman" panose="02020603050405020304" pitchFamily="18" charset="0"/>
                          <a:ea typeface="微软雅黑" panose="020b0503020204020204" pitchFamily="34" charset="-122"/>
                          <a:cs typeface="Courier New" panose="02070309020205020404" pitchFamily="49" charset="0"/>
                        </a:rPr>
                        <a:t>                                     </a:t>
                      </a:r>
                      <a:r>
                        <a:rPr lang="zh-CN" sz="1900" kern="100" smtClean="0">
                          <a:effectLst/>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1900" u="sng" kern="100" smtClean="0">
                          <a:effectLst/>
                          <a:latin typeface="Times New Roman" panose="02020603050405020304" pitchFamily="18" charset="0"/>
                          <a:ea typeface="微软雅黑" panose="020b0503020204020204" pitchFamily="34" charset="-122"/>
                          <a:cs typeface="Times New Roman" panose="02020603050405020304" pitchFamily="18" charset="0"/>
                        </a:rPr>
                        <a:t>    </a:t>
                      </a:r>
                      <a:endParaRPr lang="en-US" altLang="zh-CN" sz="1900" u="sng" kern="100" smtClean="0">
                        <a:effectLst/>
                        <a:latin typeface="Times New Roman" panose="02020603050405020304" pitchFamily="18" charset="0"/>
                        <a:ea typeface="微软雅黑" panose="020b0503020204020204" pitchFamily="34" charset="-122"/>
                        <a:cs typeface="Times New Roman" panose="02020603050405020304" pitchFamily="18" charset="0"/>
                      </a:endParaRPr>
                    </a:p>
                    <a:p>
                      <a:pPr marL="71755" algn="l">
                        <a:lnSpc>
                          <a:spcPct val="150000"/>
                        </a:lnSpc>
                        <a:spcAft>
                          <a:spcPct val="0"/>
                        </a:spcAft>
                      </a:pPr>
                      <a:r>
                        <a:rPr lang="en-US" altLang="zh-CN" sz="1900" u="sng" kern="100" smtClean="0">
                          <a:effectLst/>
                          <a:latin typeface="Times New Roman" panose="02020603050405020304" pitchFamily="18" charset="0"/>
                          <a:ea typeface="微软雅黑" panose="020b0503020204020204" pitchFamily="34" charset="-122"/>
                          <a:cs typeface="Times New Roman" panose="02020603050405020304" pitchFamily="18" charset="0"/>
                        </a:rPr>
                        <a:t>          </a:t>
                      </a:r>
                      <a:r>
                        <a:rPr lang="zh-CN" sz="1900" kern="100" smtClean="0">
                          <a:effectLst/>
                          <a:latin typeface="Times New Roman" panose="02020603050405020304" pitchFamily="18" charset="0"/>
                          <a:ea typeface="微软雅黑" panose="020b0503020204020204" pitchFamily="34" charset="-122"/>
                          <a:cs typeface="Times New Roman" panose="02020603050405020304" pitchFamily="18" charset="0"/>
                        </a:rPr>
                        <a:t>漂白</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石蕊溶液</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221188" name="Picture 4" descr="E:\杨营\2019\同步\化学\高一下\人教必修第二册(新教材)\+2.TIF"/>
          <p:cNvPicPr>
            <a:picLocks noChangeAspect="1" noChangeArrowheads="1"/>
          </p:cNvPicPr>
          <p:nvPr/>
        </p:nvPicPr>
        <p:blipFill>
          <a:blip r:embed="rId3" r:link="rId2">
            <a:clrChange>
              <a:clrFrom>
                <a:srgbClr val="FFFFFF"/>
              </a:clrFrom>
              <a:clrTo>
                <a:srgbClr val="FFFFFF">
                  <a:alpha val="0"/>
                </a:srgbClr>
              </a:clrTo>
            </a:clrChange>
          </a:blip>
          <a:stretch>
            <a:fillRect/>
          </a:stretch>
        </p:blipFill>
        <p:spPr bwMode="auto">
          <a:xfrm>
            <a:off x="1223673" y="1554908"/>
            <a:ext cx="1363375" cy="1070837"/>
          </a:xfrm>
          <a:prstGeom prst="rect">
            <a:avLst/>
          </a:prstGeom>
          <a:noFill/>
          <a:extLst>
            <a:ext uri="{909E8E84-426E-40DD-AFC4-6F175D3DCCD1}">
              <a14:hiddenFill xmlns:a14="http://schemas.microsoft.com/office/drawing/2010/main">
                <a:solidFill>
                  <a:srgbClr val="FFFFFF"/>
                </a:solidFill>
              </a14:hiddenFill>
            </a:ext>
          </a:extLst>
        </p:spPr>
      </p:pic>
      <p:pic>
        <p:nvPicPr>
          <p:cNvPr id="221187" name="Picture 3" descr="E:\杨营\2019\同步\化学\高一下\人教必修第二册(新教材)\+3.TIF"/>
          <p:cNvPicPr>
            <a:picLocks noChangeAspect="1" noChangeArrowheads="1"/>
          </p:cNvPicPr>
          <p:nvPr/>
        </p:nvPicPr>
        <p:blipFill>
          <a:blip r:embed="rId5" r:link="rId4">
            <a:clrChange>
              <a:clrFrom>
                <a:srgbClr val="FFFFFF"/>
              </a:clrFrom>
              <a:clrTo>
                <a:srgbClr val="FFFFFF">
                  <a:alpha val="0"/>
                </a:srgbClr>
              </a:clrTo>
            </a:clrChange>
          </a:blip>
          <a:stretch>
            <a:fillRect/>
          </a:stretch>
        </p:blipFill>
        <p:spPr bwMode="auto">
          <a:xfrm>
            <a:off x="1229839" y="2718940"/>
            <a:ext cx="1343897" cy="1888564"/>
          </a:xfrm>
          <a:prstGeom prst="rect">
            <a:avLst/>
          </a:prstGeom>
          <a:noFill/>
          <a:extLst>
            <a:ext uri="{909E8E84-426E-40DD-AFC4-6F175D3DCCD1}">
              <a14:hiddenFill xmlns:a14="http://schemas.microsoft.com/office/drawing/2010/main">
                <a:solidFill>
                  <a:srgbClr val="FFFFFF"/>
                </a:solidFill>
              </a14:hiddenFill>
            </a:ext>
          </a:extLst>
        </p:spPr>
      </p:pic>
      <p:sp>
        <p:nvSpPr>
          <p:cNvPr id="5" name="矩形 4"/>
          <p:cNvSpPr/>
          <p:nvPr/>
        </p:nvSpPr>
        <p:spPr>
          <a:xfrm>
            <a:off x="4783200" y="1954681"/>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变红</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7" name="矩形 6"/>
          <p:cNvSpPr/>
          <p:nvPr/>
        </p:nvSpPr>
        <p:spPr>
          <a:xfrm>
            <a:off x="6211774" y="1922113"/>
            <a:ext cx="2347419"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的水溶液显酸性</a:t>
            </a:r>
            <a:endParaRPr lang="zh-CN" altLang="en-US" sz="2000">
              <a:solidFill>
                <a:srgbClr val="C00000"/>
              </a:solidFill>
            </a:endParaRPr>
          </a:p>
        </p:txBody>
      </p:sp>
      <p:sp>
        <p:nvSpPr>
          <p:cNvPr id="2" name="矩形 1"/>
          <p:cNvSpPr/>
          <p:nvPr/>
        </p:nvSpPr>
        <p:spPr>
          <a:xfrm>
            <a:off x="4633158" y="3547483"/>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变红</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6" name="矩形 5"/>
          <p:cNvSpPr/>
          <p:nvPr/>
        </p:nvSpPr>
        <p:spPr>
          <a:xfrm>
            <a:off x="6070076" y="3277515"/>
            <a:ext cx="2347419"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的水溶液显酸性</a:t>
            </a:r>
            <a:endParaRPr lang="zh-CN" altLang="en-US">
              <a:solidFill>
                <a:srgbClr val="C00000"/>
              </a:solidFill>
            </a:endParaRPr>
          </a:p>
        </p:txBody>
      </p:sp>
      <p:sp>
        <p:nvSpPr>
          <p:cNvPr id="8" name="矩形 7"/>
          <p:cNvSpPr/>
          <p:nvPr/>
        </p:nvSpPr>
        <p:spPr>
          <a:xfrm>
            <a:off x="6086657" y="3750413"/>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不能</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linds(horizontal)">
                                      <p:cBhvr>
                                        <p:cTn id="10" dur="500"/>
                                        <p:tgtEl>
                                          <p:spTgt spid="7"/>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linds(horizontal)">
                                      <p:cBhvr>
                                        <p:cTn id="15" dur="500"/>
                                        <p:tgtEl>
                                          <p:spTgt spid="2"/>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linds(horizontal)">
                                      <p:cBhvr>
                                        <p:cTn id="18" dur="500"/>
                                        <p:tgtEl>
                                          <p:spTgt spid="6"/>
                                        </p:tgtEl>
                                      </p:cBhvr>
                                    </p:animEffect>
                                  </p:childTnLst>
                                </p:cTn>
                              </p:par>
                              <p:par>
                                <p:cTn id="19" presetID="3" presetClass="entr" presetSubtype="10" dur="50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blinds(horizontal)">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2" grpId="0"/>
      <p:bldP spid="6" grpId="0"/>
      <p:bldP spid="8"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表格 3"/>
          <p:cNvGraphicFramePr>
            <a:graphicFrameLocks noGrp="1"/>
          </p:cNvGraphicFramePr>
          <p:nvPr/>
        </p:nvGraphicFramePr>
        <p:xfrm>
          <a:off x="412997" y="1105068"/>
          <a:ext cx="8318007" cy="2168598"/>
        </p:xfrm>
        <a:graphic>
          <a:graphicData uri="http://schemas.openxmlformats.org/drawingml/2006/table">
            <a:tbl>
              <a:tblPr/>
              <a:tblGrid>
                <a:gridCol w="2997806"/>
                <a:gridCol w="2593283"/>
                <a:gridCol w="2726918"/>
              </a:tblGrid>
              <a:tr h="2168598">
                <a:tc>
                  <a:txBody>
                    <a:bodyPr vert="horz" wrap="square"/>
                    <a:lstStyle/>
                    <a:p>
                      <a:pPr algn="ctr">
                        <a:lnSpc>
                          <a:spcPct val="150000"/>
                        </a:lnSpc>
                        <a:spcAft>
                          <a:spcPct val="0"/>
                        </a:spcAft>
                      </a:pPr>
                      <a:endParaRPr lang="en-US" sz="1900" kern="100">
                        <a:effectLst/>
                        <a:latin typeface="Times New Roman" panose="02020603050405020304" pitchFamily="18" charset="0"/>
                        <a:ea typeface="微软雅黑" panose="020b0503020204020204" pitchFamily="34" charset="-122"/>
                        <a:cs typeface="Courier New" panose="02070309020205020404" pitchFamily="49" charset="0"/>
                      </a:endParaRPr>
                    </a:p>
                  </a:txBody>
                  <a:tcPr marL="37674" marR="376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algn="l">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振荡</a:t>
                      </a:r>
                      <a:r>
                        <a:rPr lang="zh-CN" sz="1900" kern="100" smtClean="0">
                          <a:effectLst/>
                          <a:latin typeface="Times New Roman" panose="02020603050405020304" pitchFamily="18" charset="0"/>
                          <a:ea typeface="微软雅黑" panose="020b0503020204020204" pitchFamily="34" charset="-122"/>
                          <a:cs typeface="Times New Roman" panose="02020603050405020304" pitchFamily="18" charset="0"/>
                        </a:rPr>
                        <a:t>后</a:t>
                      </a:r>
                      <a:r>
                        <a:rPr lang="en-US" altLang="zh-CN" sz="1900" u="sng" kern="100" smtClean="0">
                          <a:effectLst/>
                          <a:latin typeface="Times New Roman" panose="02020603050405020304" pitchFamily="18" charset="0"/>
                          <a:ea typeface="微软雅黑" panose="020b0503020204020204" pitchFamily="34" charset="-122"/>
                          <a:cs typeface="Times New Roman" panose="02020603050405020304" pitchFamily="18" charset="0"/>
                        </a:rPr>
                        <a:t>                        </a:t>
                      </a:r>
                      <a:r>
                        <a:rPr lang="zh-CN" sz="1900" kern="100" smtClean="0">
                          <a:effectLst/>
                          <a:latin typeface="Times New Roman" panose="02020603050405020304" pitchFamily="18" charset="0"/>
                          <a:ea typeface="微软雅黑" panose="020b0503020204020204" pitchFamily="34" charset="-122"/>
                          <a:cs typeface="Times New Roman" panose="02020603050405020304" pitchFamily="18" charset="0"/>
                        </a:rPr>
                        <a:t>，</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再加热</a:t>
                      </a:r>
                      <a:r>
                        <a:rPr lang="zh-CN" sz="1900" kern="100" smtClean="0">
                          <a:effectLst/>
                          <a:latin typeface="Times New Roman" panose="02020603050405020304" pitchFamily="18" charset="0"/>
                          <a:ea typeface="微软雅黑" panose="020b0503020204020204" pitchFamily="34" charset="-122"/>
                          <a:cs typeface="Times New Roman" panose="02020603050405020304" pitchFamily="18" charset="0"/>
                        </a:rPr>
                        <a:t>溶液</a:t>
                      </a:r>
                      <a:r>
                        <a:rPr lang="en-US" altLang="zh-CN" sz="1900" u="none" kern="100" smtClean="0">
                          <a:effectLst/>
                          <a:latin typeface="Times New Roman" panose="02020603050405020304" pitchFamily="18" charset="0"/>
                          <a:ea typeface="微软雅黑" panose="020b0503020204020204" pitchFamily="34" charset="-122"/>
                          <a:cs typeface="Times New Roman" panose="02020603050405020304" pitchFamily="18" charset="0"/>
                        </a:rPr>
                        <a:t>_________</a:t>
                      </a:r>
                      <a:endParaRPr lang="zh-CN" sz="1900" u="none" kern="100">
                        <a:effectLst/>
                        <a:latin typeface="宋体" panose="02010600030101010101" pitchFamily="2" charset="-122"/>
                        <a:ea typeface="宋体" panose="02010600030101010101" pitchFamily="2" charset="-122"/>
                        <a:cs typeface="Courier New" panose="02070309020205020404" pitchFamily="49" charset="0"/>
                      </a:endParaRPr>
                    </a:p>
                  </a:txBody>
                  <a:tcPr marL="51442" marR="5144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algn="l">
                        <a:lnSpc>
                          <a:spcPct val="150000"/>
                        </a:lnSpc>
                        <a:spcAft>
                          <a:spcPct val="0"/>
                        </a:spcAft>
                      </a:pPr>
                      <a:r>
                        <a:rPr lang="en-US" sz="1900" u="none" kern="100" smtClean="0">
                          <a:effectLst/>
                          <a:latin typeface="Times New Roman" panose="02020603050405020304" pitchFamily="18" charset="0"/>
                          <a:ea typeface="微软雅黑" panose="020b0503020204020204" pitchFamily="34" charset="-122"/>
                          <a:cs typeface="Courier New" panose="02070309020205020404" pitchFamily="49" charset="0"/>
                        </a:rPr>
                        <a:t>________________________________________</a:t>
                      </a:r>
                      <a:endParaRPr lang="zh-CN" sz="1900" u="none" kern="100">
                        <a:effectLst/>
                        <a:latin typeface="宋体" panose="02010600030101010101" pitchFamily="2" charset="-122"/>
                        <a:ea typeface="宋体" panose="02010600030101010101" pitchFamily="2" charset="-122"/>
                        <a:cs typeface="Courier New" panose="02070309020205020404" pitchFamily="49" charset="0"/>
                      </a:endParaRPr>
                    </a:p>
                  </a:txBody>
                  <a:tcPr marL="51442" marR="5144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226308" name="Picture 4" descr="+4"/>
          <p:cNvPicPr>
            <a:picLocks noChangeAspect="1" noChangeArrowheads="1"/>
          </p:cNvPicPr>
          <p:nvPr/>
        </p:nvPicPr>
        <p:blipFill>
          <a:blip r:embed="rId2">
            <a:clrChange>
              <a:clrFrom>
                <a:srgbClr val="FFFFFF"/>
              </a:clrFrom>
              <a:clrTo>
                <a:srgbClr val="FFFFFF">
                  <a:alpha val="0"/>
                </a:srgbClr>
              </a:clrTo>
            </a:clrChange>
          </a:blip>
          <a:stretch>
            <a:fillRect/>
          </a:stretch>
        </p:blipFill>
        <p:spPr bwMode="auto">
          <a:xfrm>
            <a:off x="940954" y="1246675"/>
            <a:ext cx="2007576" cy="1886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p:cNvSpPr/>
          <p:nvPr/>
        </p:nvSpPr>
        <p:spPr>
          <a:xfrm>
            <a:off x="4193908" y="1758705"/>
            <a:ext cx="1677364"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溶液红色褪去</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9" name="矩形 8"/>
          <p:cNvSpPr/>
          <p:nvPr/>
        </p:nvSpPr>
        <p:spPr>
          <a:xfrm>
            <a:off x="4729391" y="2226363"/>
            <a:ext cx="116440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恢复红色</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11" name="矩形 10"/>
          <p:cNvSpPr/>
          <p:nvPr/>
        </p:nvSpPr>
        <p:spPr>
          <a:xfrm>
            <a:off x="6066075" y="1667131"/>
            <a:ext cx="2579767" cy="992569"/>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nSpc>
                <a:spcPct val="150000"/>
              </a:lnSpc>
            </a:pP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zh-CN" altLang="en-US"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具有漂白性，但生成的无色物质不稳定</a:t>
            </a:r>
            <a:endParaRPr lang="zh-CN" altLang="en-US" sz="2000">
              <a:solidFill>
                <a:srgbClr val="C00000"/>
              </a:solidFill>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linds(horizontal)">
                                      <p:cBhvr>
                                        <p:cTn id="10" dur="500"/>
                                        <p:tgtEl>
                                          <p:spTgt spid="9"/>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linds(horizontal)">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1"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74312" y="775737"/>
            <a:ext cx="1396839"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b="1" kern="100">
                <a:solidFill>
                  <a:srgbClr val="2258A2"/>
                </a:solidFill>
                <a:latin typeface="+mj-ea"/>
                <a:ea typeface="+mj-ea"/>
              </a:rPr>
              <a:t>2.</a:t>
            </a:r>
            <a:r>
              <a:rPr lang="zh-CN" altLang="zh-CN" sz="2000" b="1" kern="100">
                <a:solidFill>
                  <a:srgbClr val="2258A2"/>
                </a:solidFill>
                <a:latin typeface="+mj-ea"/>
                <a:ea typeface="+mj-ea"/>
                <a:cs typeface="Times New Roman" panose="02020603050405020304" pitchFamily="18" charset="0"/>
              </a:rPr>
              <a:t>物理性质</a:t>
            </a:r>
            <a:endParaRPr lang="zh-CN" altLang="en-US" sz="2000">
              <a:latin typeface="+mj-ea"/>
              <a:ea typeface="+mj-ea"/>
            </a:endParaRPr>
          </a:p>
        </p:txBody>
      </p:sp>
      <p:graphicFrame>
        <p:nvGraphicFramePr>
          <p:cNvPr id="14" name="表格 13"/>
          <p:cNvGraphicFramePr>
            <a:graphicFrameLocks noGrp="1"/>
          </p:cNvGraphicFramePr>
          <p:nvPr/>
        </p:nvGraphicFramePr>
        <p:xfrm>
          <a:off x="575037" y="1321327"/>
          <a:ext cx="7993927" cy="1574384"/>
        </p:xfrm>
        <a:graphic>
          <a:graphicData uri="http://schemas.openxmlformats.org/drawingml/2006/table">
            <a:tbl>
              <a:tblPr/>
              <a:tblGrid>
                <a:gridCol w="1024669"/>
                <a:gridCol w="1024669"/>
                <a:gridCol w="1815774"/>
                <a:gridCol w="1024669"/>
                <a:gridCol w="1552073"/>
                <a:gridCol w="1552073"/>
              </a:tblGrid>
              <a:tr h="534280">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颜色</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状态</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气味</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毒性</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密度</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溶解性</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40104">
                <a:tc>
                  <a:txBody>
                    <a:bodyPr vert="horz" wrap="square"/>
                    <a:lstStyle/>
                    <a:p>
                      <a:pPr algn="ctr">
                        <a:lnSpc>
                          <a:spcPct val="150000"/>
                        </a:lnSpc>
                        <a:spcAft>
                          <a:spcPct val="0"/>
                        </a:spcAft>
                      </a:pPr>
                      <a:r>
                        <a:rPr lang="en-US" altLang="zh-CN" sz="1900" u="sng" kern="100" baseline="0" smtClean="0">
                          <a:effectLst/>
                          <a:latin typeface="Times New Roman" panose="02020603050405020304" pitchFamily="18" charset="0"/>
                          <a:ea typeface="微软雅黑" panose="020b0503020204020204" pitchFamily="34" charset="-122"/>
                          <a:cs typeface="Times New Roman" panose="02020603050405020304" pitchFamily="18" charset="0"/>
                        </a:rPr>
                        <a:t>      </a:t>
                      </a:r>
                      <a:r>
                        <a:rPr lang="zh-CN" sz="1900" kern="100" baseline="0" smtClean="0">
                          <a:effectLst/>
                          <a:latin typeface="Times New Roman" panose="02020603050405020304" pitchFamily="18" charset="0"/>
                          <a:ea typeface="微软雅黑" panose="020b0503020204020204" pitchFamily="34" charset="-122"/>
                          <a:cs typeface="Times New Roman" panose="02020603050405020304" pitchFamily="18" charset="0"/>
                        </a:rPr>
                        <a:t>色</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气体</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altLang="zh-CN" sz="1900" u="sng" kern="100" baseline="0" smtClean="0">
                          <a:effectLst/>
                          <a:latin typeface="Times New Roman" panose="02020603050405020304" pitchFamily="18" charset="0"/>
                          <a:ea typeface="微软雅黑" panose="020b0503020204020204" pitchFamily="34" charset="-122"/>
                          <a:cs typeface="Times New Roman" panose="02020603050405020304" pitchFamily="18" charset="0"/>
                        </a:rPr>
                        <a:t>              </a:t>
                      </a:r>
                      <a:r>
                        <a:rPr lang="zh-CN" sz="1900" kern="100" baseline="0" smtClean="0">
                          <a:effectLst/>
                          <a:latin typeface="Times New Roman" panose="02020603050405020304" pitchFamily="18" charset="0"/>
                          <a:ea typeface="微软雅黑" panose="020b0503020204020204" pitchFamily="34" charset="-122"/>
                          <a:cs typeface="Times New Roman" panose="02020603050405020304" pitchFamily="18" charset="0"/>
                        </a:rPr>
                        <a:t>气味</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有毒</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比</a:t>
                      </a:r>
                      <a:r>
                        <a:rPr lang="zh-CN" sz="1900" kern="100" baseline="0" smtClean="0">
                          <a:effectLst/>
                          <a:latin typeface="Times New Roman" panose="02020603050405020304" pitchFamily="18" charset="0"/>
                          <a:ea typeface="微软雅黑" panose="020b0503020204020204" pitchFamily="34" charset="-122"/>
                          <a:cs typeface="Times New Roman" panose="02020603050405020304" pitchFamily="18" charset="0"/>
                        </a:rPr>
                        <a:t>空气</a:t>
                      </a:r>
                      <a:r>
                        <a:rPr lang="en-US" altLang="zh-CN" sz="1900" u="none" kern="100" baseline="0" smtClean="0">
                          <a:effectLst/>
                          <a:latin typeface="Times New Roman" panose="02020603050405020304" pitchFamily="18" charset="0"/>
                          <a:ea typeface="微软雅黑" panose="020b0503020204020204" pitchFamily="34" charset="-122"/>
                          <a:cs typeface="Times New Roman" panose="02020603050405020304" pitchFamily="18" charset="0"/>
                        </a:rPr>
                        <a:t>___</a:t>
                      </a:r>
                      <a:endParaRPr lang="zh-CN" sz="1900" u="none"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altLang="zh-CN" sz="1900" u="sng" kern="100" baseline="0" smtClean="0">
                          <a:effectLst/>
                          <a:latin typeface="Times New Roman" panose="02020603050405020304" pitchFamily="18" charset="0"/>
                          <a:ea typeface="微软雅黑" panose="020b0503020204020204" pitchFamily="34" charset="-122"/>
                          <a:cs typeface="Times New Roman" panose="02020603050405020304" pitchFamily="18" charset="0"/>
                        </a:rPr>
                        <a:t>      </a:t>
                      </a:r>
                      <a:r>
                        <a:rPr lang="zh-CN" sz="1900" kern="100" baseline="0" smtClean="0">
                          <a:effectLst/>
                          <a:latin typeface="Times New Roman" panose="02020603050405020304" pitchFamily="18" charset="0"/>
                          <a:ea typeface="微软雅黑" panose="020b0503020204020204" pitchFamily="34" charset="-122"/>
                          <a:cs typeface="Times New Roman" panose="02020603050405020304" pitchFamily="18" charset="0"/>
                        </a:rPr>
                        <a:t>溶</a:t>
                      </a:r>
                      <a:r>
                        <a:rPr lang="zh-CN" sz="1900" kern="100" baseline="0">
                          <a:effectLst/>
                          <a:latin typeface="Times New Roman" panose="02020603050405020304" pitchFamily="18" charset="0"/>
                          <a:ea typeface="微软雅黑" panose="020b0503020204020204" pitchFamily="34" charset="-122"/>
                          <a:cs typeface="Times New Roman" panose="02020603050405020304" pitchFamily="18" charset="0"/>
                        </a:rPr>
                        <a:t>于水</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p>
                      <a:pPr algn="ctr">
                        <a:lnSpc>
                          <a:spcPct val="150000"/>
                        </a:lnSpc>
                        <a:spcAft>
                          <a:spcPct val="0"/>
                        </a:spcAft>
                      </a:pPr>
                      <a:r>
                        <a:rPr lang="en-US" sz="1900" kern="100" baseline="0">
                          <a:effectLst/>
                          <a:latin typeface="Times New Roman" panose="02020603050405020304" pitchFamily="18" charset="0"/>
                          <a:ea typeface="微软雅黑" panose="020b0503020204020204" pitchFamily="34" charset="-122"/>
                          <a:cs typeface="Courier New" panose="02070309020205020404" pitchFamily="49" charset="0"/>
                        </a:rPr>
                        <a:t>(1</a:t>
                      </a:r>
                      <a:r>
                        <a:rPr lang="en-US" sz="1900" kern="100" baseline="0">
                          <a:effectLst/>
                          <a:latin typeface="宋体" panose="02010600030101010101" pitchFamily="2" charset="-122"/>
                          <a:ea typeface="微软雅黑" panose="020b0503020204020204" pitchFamily="34" charset="-122"/>
                          <a:cs typeface="Times New Roman" panose="02020603050405020304" pitchFamily="18" charset="0"/>
                        </a:rPr>
                        <a:t>∶</a:t>
                      </a:r>
                      <a:r>
                        <a:rPr lang="en-US" sz="1900" kern="100" baseline="0">
                          <a:effectLst/>
                          <a:latin typeface="Times New Roman" panose="02020603050405020304" pitchFamily="18" charset="0"/>
                          <a:ea typeface="微软雅黑" panose="020b0503020204020204" pitchFamily="34" charset="-122"/>
                          <a:cs typeface="Courier New" panose="02070309020205020404" pitchFamily="49" charset="0"/>
                        </a:rPr>
                        <a:t>40)</a:t>
                      </a:r>
                      <a:endParaRPr lang="zh-CN" sz="1900" kern="100" baseline="0">
                        <a:effectLst/>
                        <a:latin typeface="宋体" panose="02010600030101010101" pitchFamily="2" charset="-122"/>
                        <a:ea typeface="宋体" panose="02010600030101010101" pitchFamily="2" charset="-122"/>
                        <a:cs typeface="Courier New" panose="02070309020205020404" pitchFamily="49" charset="0"/>
                      </a:endParaRPr>
                    </a:p>
                  </a:txBody>
                  <a:tcPr marL="41861" marR="4186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5" name="矩形 14"/>
          <p:cNvSpPr/>
          <p:nvPr/>
        </p:nvSpPr>
        <p:spPr>
          <a:xfrm>
            <a:off x="773415" y="2181133"/>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无</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16" name="矩形 15"/>
          <p:cNvSpPr/>
          <p:nvPr/>
        </p:nvSpPr>
        <p:spPr>
          <a:xfrm>
            <a:off x="2836438" y="2176874"/>
            <a:ext cx="90792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刺激性</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17" name="矩形 16"/>
          <p:cNvSpPr/>
          <p:nvPr/>
        </p:nvSpPr>
        <p:spPr>
          <a:xfrm>
            <a:off x="6429877" y="2204011"/>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大</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
        <p:nvSpPr>
          <p:cNvPr id="18" name="矩形 17"/>
          <p:cNvSpPr/>
          <p:nvPr/>
        </p:nvSpPr>
        <p:spPr>
          <a:xfrm>
            <a:off x="7232928" y="1953657"/>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易</a:t>
            </a:r>
            <a:endParaRPr lang="zh-CN" altLang="en-US"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linds(horizontal)">
                                      <p:cBhvr>
                                        <p:cTn id="7" dur="500"/>
                                        <p:tgtEl>
                                          <p:spTgt spid="15"/>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blinds(horizontal)">
                                      <p:cBhvr>
                                        <p:cTn id="10" dur="500"/>
                                        <p:tgtEl>
                                          <p:spTgt spid="16"/>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blinds(horizontal)">
                                      <p:cBhvr>
                                        <p:cTn id="13" dur="500"/>
                                        <p:tgtEl>
                                          <p:spTgt spid="17"/>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blinds(horizontal)">
                                      <p:cBhvr>
                                        <p:cTn id="1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P spid="18"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83782" y="26914"/>
            <a:ext cx="8376436" cy="992569"/>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b="1" kern="100">
                <a:solidFill>
                  <a:srgbClr val="2258A2"/>
                </a:solidFill>
                <a:latin typeface="+mj-ea"/>
                <a:ea typeface="+mj-ea"/>
                <a:cs typeface="Courier New" panose="02070309020205020404" pitchFamily="49" charset="0"/>
              </a:rPr>
              <a:t>3.</a:t>
            </a:r>
            <a:r>
              <a:rPr lang="zh-CN" altLang="zh-CN" sz="2000" b="1" kern="100">
                <a:solidFill>
                  <a:srgbClr val="2258A2"/>
                </a:solidFill>
                <a:latin typeface="+mj-ea"/>
                <a:ea typeface="+mj-ea"/>
                <a:cs typeface="Times New Roman" panose="02020603050405020304" pitchFamily="18" charset="0"/>
              </a:rPr>
              <a:t>化学性质</a:t>
            </a:r>
            <a:endParaRPr lang="zh-CN" altLang="zh-CN" sz="2000" kern="100">
              <a:latin typeface="+mj-ea"/>
              <a:ea typeface="+mj-ea"/>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从物质分类的方面分析</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性质</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pic>
        <p:nvPicPr>
          <p:cNvPr id="229378" name="Picture 2" descr="+5拆"/>
          <p:cNvPicPr>
            <a:picLocks noChangeAspect="1" noChangeArrowheads="1"/>
          </p:cNvPicPr>
          <p:nvPr/>
        </p:nvPicPr>
        <p:blipFill>
          <a:blip r:embed="rId2">
            <a:clrChange>
              <a:clrFrom>
                <a:srgbClr val="FFFFFF"/>
              </a:clrFrom>
              <a:clrTo>
                <a:srgbClr val="FFFFFF">
                  <a:alpha val="0"/>
                </a:srgbClr>
              </a:clrTo>
            </a:clrChange>
          </a:blip>
          <a:stretch>
            <a:fillRect/>
          </a:stretch>
        </p:blipFill>
        <p:spPr bwMode="auto">
          <a:xfrm>
            <a:off x="1439244" y="1106784"/>
            <a:ext cx="6344720" cy="2032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矩形 10"/>
          <p:cNvSpPr/>
          <p:nvPr/>
        </p:nvSpPr>
        <p:spPr>
          <a:xfrm>
            <a:off x="3884119" y="1930970"/>
            <a:ext cx="3675347"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mj-ea"/>
                <a:ea typeface="+mj-ea"/>
              </a:rPr>
              <a:t>+</a:t>
            </a:r>
            <a:r>
              <a:rPr lang="en-US" altLang="zh-CN" sz="2000" kern="100">
                <a:solidFill>
                  <a:srgbClr val="C00000"/>
                </a:solidFill>
                <a:latin typeface="Times New Roman" panose="02020603050405020304" pitchFamily="18" charset="0"/>
                <a:ea typeface="+mj-ea"/>
              </a:rPr>
              <a:t>Ca(OH)</a:t>
            </a:r>
            <a:r>
              <a:rPr lang="en-US" altLang="zh-CN" sz="2000" kern="100" baseline="-25000">
                <a:solidFill>
                  <a:srgbClr val="C00000"/>
                </a:solidFill>
                <a:latin typeface="Times New Roman" panose="02020603050405020304" pitchFamily="18" charset="0"/>
                <a:ea typeface="+mj-ea"/>
              </a:rPr>
              <a:t>2</a:t>
            </a:r>
            <a:r>
              <a:rPr lang="en-US" altLang="zh-CN" sz="2000" kern="100" spc="-60">
                <a:solidFill>
                  <a:srgbClr val="C00000"/>
                </a:solidFill>
                <a:latin typeface="Times New Roman" panose="02020603050405020304" pitchFamily="18" charset="0"/>
                <a:ea typeface="微软雅黑" panose="020b0503020204020204" pitchFamily="34" charset="-122"/>
              </a:rPr>
              <a:t>==</a:t>
            </a:r>
            <a:r>
              <a:rPr lang="en-US" altLang="zh-CN" sz="2000" kern="100">
                <a:solidFill>
                  <a:srgbClr val="C00000"/>
                </a:solidFill>
                <a:latin typeface="Times New Roman" panose="02020603050405020304" pitchFamily="18" charset="0"/>
                <a:ea typeface="微软雅黑" panose="020b0503020204020204" pitchFamily="34" charset="-122"/>
              </a:rPr>
              <a:t>=CaSO</a:t>
            </a:r>
            <a:r>
              <a:rPr lang="en-US" altLang="zh-CN" sz="2000" kern="100" baseline="-25000">
                <a:solidFill>
                  <a:srgbClr val="C00000"/>
                </a:solidFill>
                <a:latin typeface="Times New Roman" panose="02020603050405020304" pitchFamily="18" charset="0"/>
                <a:ea typeface="微软雅黑" panose="020b0503020204020204" pitchFamily="34" charset="-122"/>
              </a:rPr>
              <a:t>3</a:t>
            </a:r>
            <a:r>
              <a:rPr lang="en-US" altLang="zh-CN" sz="2000" kern="100">
                <a:solidFill>
                  <a:srgbClr val="C00000"/>
                </a:solidFill>
                <a:latin typeface="宋体" panose="02010600030101010101" pitchFamily="2" charset="-122"/>
                <a:ea typeface="宋体" panose="02010600030101010101" pitchFamily="2" charset="-122"/>
              </a:rPr>
              <a:t>↓</a:t>
            </a:r>
            <a:r>
              <a:rPr lang="en-US" altLang="zh-CN" sz="2000" kern="100">
                <a:solidFill>
                  <a:srgbClr val="C00000"/>
                </a:solidFill>
                <a:latin typeface="+mj-ea"/>
                <a:ea typeface="+mj-ea"/>
              </a:rPr>
              <a:t>+</a:t>
            </a:r>
            <a:r>
              <a:rPr lang="en-US" altLang="zh-CN" sz="2000" kern="100">
                <a:solidFill>
                  <a:srgbClr val="C00000"/>
                </a:solidFill>
                <a:latin typeface="Times New Roman" panose="02020603050405020304" pitchFamily="18" charset="0"/>
                <a:ea typeface="+mj-ea"/>
              </a:rPr>
              <a:t>H</a:t>
            </a:r>
            <a:r>
              <a:rPr lang="en-US" altLang="zh-CN" sz="2000" kern="100" baseline="-25000">
                <a:solidFill>
                  <a:srgbClr val="C00000"/>
                </a:solidFill>
                <a:latin typeface="Times New Roman" panose="02020603050405020304" pitchFamily="18" charset="0"/>
                <a:ea typeface="+mj-ea"/>
              </a:rPr>
              <a:t>2</a:t>
            </a:r>
            <a:r>
              <a:rPr lang="en-US" altLang="zh-CN" sz="2000" kern="100">
                <a:solidFill>
                  <a:srgbClr val="C00000"/>
                </a:solidFill>
                <a:latin typeface="Times New Roman" panose="02020603050405020304" pitchFamily="18" charset="0"/>
                <a:ea typeface="+mj-ea"/>
              </a:rPr>
              <a:t>O</a:t>
            </a:r>
            <a:endParaRPr lang="zh-CN" altLang="en-US" baseline="-25000">
              <a:latin typeface="Times New Roman" panose="02020603050405020304" pitchFamily="18" charset="0"/>
              <a:ea typeface="+mj-ea"/>
            </a:endParaRPr>
          </a:p>
        </p:txBody>
      </p:sp>
      <p:sp>
        <p:nvSpPr>
          <p:cNvPr id="12" name="矩形 11"/>
          <p:cNvSpPr/>
          <p:nvPr/>
        </p:nvSpPr>
        <p:spPr>
          <a:xfrm>
            <a:off x="3974572" y="2582891"/>
            <a:ext cx="2330428"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mj-ea"/>
                <a:ea typeface="+mj-ea"/>
              </a:rPr>
              <a:t>+</a:t>
            </a:r>
            <a:r>
              <a:rPr lang="en-US" altLang="zh-CN" sz="2000" kern="100">
                <a:solidFill>
                  <a:srgbClr val="C00000"/>
                </a:solidFill>
                <a:latin typeface="Times New Roman" panose="02020603050405020304" pitchFamily="18" charset="0"/>
                <a:ea typeface="+mj-ea"/>
              </a:rPr>
              <a:t>CaO</a:t>
            </a:r>
            <a:r>
              <a:rPr lang="en-US" altLang="zh-CN" sz="2000" kern="100" spc="-60">
                <a:solidFill>
                  <a:srgbClr val="C00000"/>
                </a:solidFill>
                <a:latin typeface="Times New Roman" panose="02020603050405020304" pitchFamily="18" charset="0"/>
                <a:ea typeface="微软雅黑" panose="020b0503020204020204" pitchFamily="34" charset="-122"/>
              </a:rPr>
              <a:t>==</a:t>
            </a:r>
            <a:r>
              <a:rPr lang="en-US" altLang="zh-CN" sz="2000" kern="100">
                <a:solidFill>
                  <a:srgbClr val="C00000"/>
                </a:solidFill>
                <a:latin typeface="Times New Roman" panose="02020603050405020304" pitchFamily="18" charset="0"/>
                <a:ea typeface="微软雅黑" panose="020b0503020204020204" pitchFamily="34" charset="-122"/>
              </a:rPr>
              <a:t>=CaSO</a:t>
            </a:r>
            <a:r>
              <a:rPr lang="en-US" altLang="zh-CN" sz="2000" kern="100" baseline="-25000">
                <a:solidFill>
                  <a:srgbClr val="C00000"/>
                </a:solidFill>
                <a:latin typeface="Times New Roman" panose="02020603050405020304" pitchFamily="18" charset="0"/>
                <a:ea typeface="微软雅黑" panose="020b0503020204020204" pitchFamily="34" charset="-122"/>
              </a:rPr>
              <a:t>3</a:t>
            </a:r>
            <a:endParaRPr lang="zh-CN" altLang="en-US" baseline="-25000">
              <a:latin typeface="Times New Roman" panose="02020603050405020304" pitchFamily="18" charset="0"/>
              <a:ea typeface="+mj-ea"/>
            </a:endParaRPr>
          </a:p>
        </p:txBody>
      </p:sp>
      <p:grpSp>
        <p:nvGrpSpPr>
          <p:cNvPr id="6" name="组合 5"/>
          <p:cNvGrpSpPr/>
          <p:nvPr/>
        </p:nvGrpSpPr>
        <p:grpSpPr>
          <a:xfrm>
            <a:off x="3809840" y="1164776"/>
            <a:ext cx="2379177" cy="400110"/>
            <a:chOff x="5079124" y="1942009"/>
            <a:chExt cx="3171823" cy="533603"/>
          </a:xfrm>
        </p:grpSpPr>
        <p:sp>
          <p:nvSpPr>
            <p:cNvPr id="3" name="矩形 2"/>
            <p:cNvSpPr/>
            <p:nvPr/>
          </p:nvSpPr>
          <p:spPr>
            <a:xfrm>
              <a:off x="5079124" y="1942009"/>
              <a:ext cx="3171823" cy="533603"/>
            </a:xfrm>
            <a:prstGeom prst="rect">
              <a:avLst/>
            </a:prstGeom>
          </p:spPr>
          <p:txBody>
            <a:bodyPr wrap="none">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mj-ea"/>
                  <a:ea typeface="+mj-ea"/>
                </a:rPr>
                <a:t>+</a:t>
              </a:r>
              <a:r>
                <a:rPr lang="en-US" altLang="zh-CN" sz="2000" kern="100">
                  <a:solidFill>
                    <a:srgbClr val="C00000"/>
                  </a:solidFill>
                  <a:latin typeface="Times New Roman" panose="02020603050405020304" pitchFamily="18" charset="0"/>
                  <a:ea typeface="+mj-ea"/>
                </a:rPr>
                <a:t>H</a:t>
              </a:r>
              <a:r>
                <a:rPr lang="en-US" altLang="zh-CN" sz="2000" kern="100" baseline="-25000">
                  <a:solidFill>
                    <a:srgbClr val="C00000"/>
                  </a:solidFill>
                  <a:latin typeface="Times New Roman" panose="02020603050405020304" pitchFamily="18" charset="0"/>
                  <a:ea typeface="+mj-ea"/>
                </a:rPr>
                <a:t>2</a:t>
              </a:r>
              <a:r>
                <a:rPr lang="en-US" altLang="zh-CN" sz="2000" kern="100">
                  <a:solidFill>
                    <a:srgbClr val="C00000"/>
                  </a:solidFill>
                  <a:latin typeface="Times New Roman" panose="02020603050405020304" pitchFamily="18" charset="0"/>
                  <a:ea typeface="+mj-ea"/>
                </a:rPr>
                <a:t>O       H</a:t>
              </a:r>
              <a:r>
                <a:rPr lang="en-US" altLang="zh-CN" sz="2000" kern="100" baseline="-25000">
                  <a:solidFill>
                    <a:srgbClr val="C00000"/>
                  </a:solidFill>
                  <a:latin typeface="Times New Roman" panose="02020603050405020304" pitchFamily="18" charset="0"/>
                  <a:ea typeface="+mj-ea"/>
                </a:rPr>
                <a:t>2</a:t>
              </a:r>
              <a:r>
                <a:rPr lang="en-US" altLang="zh-CN" sz="2000" kern="100">
                  <a:solidFill>
                    <a:srgbClr val="C00000"/>
                  </a:solidFill>
                  <a:latin typeface="Times New Roman" panose="02020603050405020304" pitchFamily="18" charset="0"/>
                  <a:ea typeface="+mj-ea"/>
                </a:rPr>
                <a:t>SO</a:t>
              </a:r>
              <a:r>
                <a:rPr lang="en-US" altLang="zh-CN" sz="2000" kern="100" baseline="-25000">
                  <a:solidFill>
                    <a:srgbClr val="C00000"/>
                  </a:solidFill>
                  <a:latin typeface="Times New Roman" panose="02020603050405020304" pitchFamily="18" charset="0"/>
                  <a:ea typeface="+mj-ea"/>
                </a:rPr>
                <a:t>3</a:t>
              </a:r>
              <a:endParaRPr lang="zh-CN" altLang="en-US" baseline="-25000">
                <a:latin typeface="Times New Roman" panose="02020603050405020304" pitchFamily="18" charset="0"/>
                <a:ea typeface="+mj-ea"/>
              </a:endParaRPr>
            </a:p>
          </p:txBody>
        </p:sp>
        <p:graphicFrame>
          <p:nvGraphicFramePr>
            <p:cNvPr id="4" name="对象 3"/>
            <p:cNvGraphicFramePr>
              <a:graphicFrameLocks noChangeAspect="1"/>
            </p:cNvGraphicFramePr>
            <p:nvPr/>
          </p:nvGraphicFramePr>
          <p:xfrm>
            <a:off x="6570687" y="1996302"/>
            <a:ext cx="825500" cy="428625"/>
          </p:xfrm>
          <a:graphic>
            <a:graphicData uri="http://schemas.openxmlformats.org/presentationml/2006/ole">
              <mc:AlternateContent>
                <mc:Choice xmlns:v="urn:schemas-microsoft-com:vml" Requires="v">
                  <p:oleObj spid="_x0000_s1044" name="文档" r:id="rId3" imgW="827405" imgH="429895" progId="Word.Document.12">
                    <p:embed/>
                  </p:oleObj>
                </mc:Choice>
                <mc:Fallback>
                  <p:oleObj name="文档" r:id="rId3" imgW="827405" imgH="429895" progId="Word.Document.12">
                    <p:embed/>
                    <p:pic>
                      <p:nvPicPr>
                        <p:cNvPr id="0" name="OLE substitute image"/>
                        <p:cNvPicPr/>
                        <p:nvPr/>
                      </p:nvPicPr>
                      <p:blipFill>
                        <a:blip r:embed="rId4"/>
                        <a:stretch>
                          <a:fillRect/>
                        </a:stretch>
                      </p:blipFill>
                      <p:spPr>
                        <a:xfrm>
                          <a:off x="6570687" y="1996302"/>
                          <a:ext cx="825500" cy="428625"/>
                        </a:xfrm>
                        <a:prstGeom prst="rect">
                          <a:avLst/>
                        </a:prstGeom>
                      </p:spPr>
                    </p:pic>
                  </p:oleObj>
                </mc:Fallback>
              </mc:AlternateContent>
            </a:graphicData>
          </a:graphic>
        </p:graphicFrame>
      </p:grpSp>
      <p:sp>
        <p:nvSpPr>
          <p:cNvPr id="19" name="矩形 18"/>
          <p:cNvSpPr/>
          <p:nvPr/>
        </p:nvSpPr>
        <p:spPr>
          <a:xfrm>
            <a:off x="383782" y="3188400"/>
            <a:ext cx="8376436" cy="1915899"/>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正反应：化学上通常把向生成物方向进行的反应叫做正反应。</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逆反应：向反应物方向进行的反应叫做逆反应。</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可逆反应：在同一条件下，既能向正反应方向进行，同时又能向逆反应方向进行的反应，叫做可逆反应。</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linds(horizontal)">
                                      <p:cBhvr>
                                        <p:cTn id="10" dur="500"/>
                                        <p:tgtEl>
                                          <p:spTgt spid="11"/>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linds(horizontal)">
                                      <p:cBhvr>
                                        <p:cTn id="1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83782" y="370519"/>
            <a:ext cx="8376436" cy="530904"/>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从元素化合价变化角度分析</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性质</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pic>
        <p:nvPicPr>
          <p:cNvPr id="230402" name="Picture 2" descr="+6拆"/>
          <p:cNvPicPr>
            <a:picLocks noChangeAspect="1" noChangeArrowheads="1"/>
          </p:cNvPicPr>
          <p:nvPr/>
        </p:nvPicPr>
        <p:blipFill>
          <a:blip r:embed="rId2">
            <a:clrChange>
              <a:clrFrom>
                <a:srgbClr val="FFFFFF"/>
              </a:clrFrom>
              <a:clrTo>
                <a:srgbClr val="FFFFFF">
                  <a:alpha val="0"/>
                </a:srgbClr>
              </a:clrTo>
            </a:clrChange>
          </a:blip>
          <a:stretch>
            <a:fillRect/>
          </a:stretch>
        </p:blipFill>
        <p:spPr bwMode="auto">
          <a:xfrm>
            <a:off x="1487587" y="957470"/>
            <a:ext cx="6168825" cy="20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矩形 12"/>
          <p:cNvSpPr/>
          <p:nvPr/>
        </p:nvSpPr>
        <p:spPr>
          <a:xfrm>
            <a:off x="6145522" y="1115491"/>
            <a:ext cx="156996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H</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4</a:t>
            </a:r>
            <a:r>
              <a:rPr lang="en-US" altLang="zh-CN" sz="2000" kern="100">
                <a:solidFill>
                  <a:srgbClr val="C00000"/>
                </a:solidFill>
                <a:latin typeface="+mj-ea"/>
                <a:ea typeface="+mj-ea"/>
              </a:rPr>
              <a:t>+</a:t>
            </a:r>
            <a:r>
              <a:rPr lang="en-US" altLang="zh-CN" sz="2000" kern="100">
                <a:solidFill>
                  <a:srgbClr val="C00000"/>
                </a:solidFill>
                <a:latin typeface="Times New Roman" panose="02020603050405020304" pitchFamily="18" charset="0"/>
                <a:ea typeface="+mj-ea"/>
              </a:rPr>
              <a:t>2HCl</a:t>
            </a:r>
            <a:endParaRPr lang="zh-CN" altLang="en-US" sz="2000">
              <a:latin typeface="Times New Roman" panose="02020603050405020304" pitchFamily="18" charset="0"/>
              <a:ea typeface="+mj-ea"/>
            </a:endParaRPr>
          </a:p>
        </p:txBody>
      </p:sp>
      <p:sp>
        <p:nvSpPr>
          <p:cNvPr id="14" name="矩形 13"/>
          <p:cNvSpPr/>
          <p:nvPr/>
        </p:nvSpPr>
        <p:spPr>
          <a:xfrm>
            <a:off x="5645116" y="1668145"/>
            <a:ext cx="680296"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2SO</a:t>
            </a:r>
            <a:r>
              <a:rPr lang="en-US" altLang="zh-CN" sz="2000" kern="100" baseline="-25000">
                <a:solidFill>
                  <a:srgbClr val="C00000"/>
                </a:solidFill>
                <a:latin typeface="Times New Roman" panose="02020603050405020304" pitchFamily="18" charset="0"/>
                <a:ea typeface="微软雅黑" panose="020b0503020204020204" pitchFamily="34" charset="-122"/>
              </a:rPr>
              <a:t>3</a:t>
            </a:r>
            <a:endParaRPr lang="zh-CN" altLang="en-US" sz="2000">
              <a:latin typeface="Times New Roman" panose="02020603050405020304" pitchFamily="18" charset="0"/>
              <a:ea typeface="+mj-ea"/>
            </a:endParaRPr>
          </a:p>
        </p:txBody>
      </p:sp>
      <p:sp>
        <p:nvSpPr>
          <p:cNvPr id="16" name="矩形 15"/>
          <p:cNvSpPr/>
          <p:nvPr/>
        </p:nvSpPr>
        <p:spPr>
          <a:xfrm>
            <a:off x="5554913" y="2346899"/>
            <a:ext cx="118524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3S</a:t>
            </a:r>
            <a:r>
              <a:rPr lang="en-US" altLang="zh-CN" sz="2000" kern="100">
                <a:solidFill>
                  <a:srgbClr val="C00000"/>
                </a:solidFill>
                <a:latin typeface="+mj-ea"/>
                <a:ea typeface="+mj-ea"/>
              </a:rPr>
              <a:t>+</a:t>
            </a:r>
            <a:r>
              <a:rPr lang="en-US" altLang="zh-CN" sz="2000" kern="100">
                <a:solidFill>
                  <a:srgbClr val="C00000"/>
                </a:solidFill>
                <a:latin typeface="Times New Roman" panose="02020603050405020304" pitchFamily="18" charset="0"/>
                <a:ea typeface="+mj-ea"/>
              </a:rPr>
              <a:t>2H</a:t>
            </a:r>
            <a:r>
              <a:rPr lang="en-US" altLang="zh-CN" sz="2000" kern="100" baseline="-25000">
                <a:solidFill>
                  <a:srgbClr val="C00000"/>
                </a:solidFill>
                <a:latin typeface="Times New Roman" panose="02020603050405020304" pitchFamily="18" charset="0"/>
                <a:ea typeface="+mj-ea"/>
              </a:rPr>
              <a:t>2</a:t>
            </a:r>
            <a:r>
              <a:rPr lang="en-US" altLang="zh-CN" sz="2000" kern="100">
                <a:solidFill>
                  <a:srgbClr val="C00000"/>
                </a:solidFill>
                <a:latin typeface="Times New Roman" panose="02020603050405020304" pitchFamily="18" charset="0"/>
                <a:ea typeface="+mj-ea"/>
              </a:rPr>
              <a:t>O</a:t>
            </a:r>
            <a:endParaRPr lang="zh-CN" altLang="en-US" sz="2000">
              <a:latin typeface="Times New Roman" panose="02020603050405020304" pitchFamily="18" charset="0"/>
              <a:ea typeface="+mj-ea"/>
            </a:endParaRPr>
          </a:p>
        </p:txBody>
      </p:sp>
      <p:sp>
        <p:nvSpPr>
          <p:cNvPr id="17" name="矩形 16"/>
          <p:cNvSpPr/>
          <p:nvPr/>
        </p:nvSpPr>
        <p:spPr>
          <a:xfrm>
            <a:off x="383782" y="3098485"/>
            <a:ext cx="8376436" cy="1454234"/>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的特性</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漂白性</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可使某些有色物质</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如品红溶液</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生成不稳定的无色物质，若加热，可恢复原来的颜色。</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linds(horizontal)">
                                      <p:cBhvr>
                                        <p:cTn id="10" dur="500"/>
                                        <p:tgtEl>
                                          <p:spTgt spid="14"/>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blinds(horizontal)">
                                      <p:cBhvr>
                                        <p:cTn id="1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6"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04970" y="681999"/>
            <a:ext cx="8622201" cy="3293582"/>
          </a:xfrm>
          <a:prstGeom prst="rect">
            <a:avLst/>
          </a:prstGeom>
          <a:solidFill>
            <a:schemeClr val="bg1">
              <a:lumMod val="95000"/>
            </a:schemeClr>
          </a:solidFill>
          <a:ln>
            <a:solidFill>
              <a:srgbClr val="36B2E6"/>
            </a:solidFill>
            <a:prstDash val="dash"/>
          </a:ln>
        </p:spPr>
        <p:style>
          <a:lnRef idx="1">
            <a:schemeClr val="accent6"/>
          </a:lnRef>
          <a:fillRef idx="0">
            <a:schemeClr val="accent6"/>
          </a:fillRef>
          <a:effectRef idx="0">
            <a:schemeClr val="accent6"/>
          </a:effectRef>
          <a:fontRef idx="minor">
            <a:schemeClr val="tx1"/>
          </a:fontRef>
        </p:style>
        <p:txBody>
          <a:bodyPr lIns="68571" tIns="34285" rIns="68571" bIns="34285" rtlCol="0" anchor="ctr"/>
          <a:lstStyle>
            <a:defPPr>
              <a:defRPr lang="zh-CN"/>
            </a:defPPr>
            <a:lvl1pPr marL="0" algn="l" defTabSz="913765" rtl="0" eaLnBrk="1" latinLnBrk="0" hangingPunct="1">
              <a:defRPr sz="1800" kern="1200">
                <a:solidFill>
                  <a:srgbClr val="000000"/>
                </a:solidFill>
                <a:latin typeface="Arial"/>
                <a:ea typeface="+mn-ea"/>
                <a:cs typeface="+mn-cs"/>
              </a:defRPr>
            </a:lvl1pPr>
            <a:lvl2pPr marL="457200" algn="l" defTabSz="913765" rtl="0" eaLnBrk="1" latinLnBrk="0" hangingPunct="1">
              <a:defRPr sz="1800" kern="1200">
                <a:solidFill>
                  <a:srgbClr val="000000"/>
                </a:solidFill>
                <a:latin typeface="Arial"/>
                <a:ea typeface="+mn-ea"/>
                <a:cs typeface="+mn-cs"/>
              </a:defRPr>
            </a:lvl2pPr>
            <a:lvl3pPr marL="914400" algn="l" defTabSz="913765" rtl="0" eaLnBrk="1" latinLnBrk="0" hangingPunct="1">
              <a:defRPr sz="1800" kern="1200">
                <a:solidFill>
                  <a:srgbClr val="000000"/>
                </a:solidFill>
                <a:latin typeface="Arial"/>
                <a:ea typeface="+mn-ea"/>
                <a:cs typeface="+mn-cs"/>
              </a:defRPr>
            </a:lvl3pPr>
            <a:lvl4pPr marL="1371600" algn="l" defTabSz="913765" rtl="0" eaLnBrk="1" latinLnBrk="0" hangingPunct="1">
              <a:defRPr sz="1800" kern="1200">
                <a:solidFill>
                  <a:srgbClr val="000000"/>
                </a:solidFill>
                <a:latin typeface="Arial"/>
                <a:ea typeface="+mn-ea"/>
                <a:cs typeface="+mn-cs"/>
              </a:defRPr>
            </a:lvl4pPr>
            <a:lvl5pPr marL="1828800" algn="l" defTabSz="913765" rtl="0" eaLnBrk="1" latinLnBrk="0" hangingPunct="1">
              <a:defRPr sz="1800" kern="1200">
                <a:solidFill>
                  <a:srgbClr val="000000"/>
                </a:solidFill>
                <a:latin typeface="Arial"/>
                <a:ea typeface="+mn-ea"/>
                <a:cs typeface="+mn-cs"/>
              </a:defRPr>
            </a:lvl5pPr>
            <a:lvl6pPr marL="2286000" algn="l" defTabSz="913765" rtl="0" eaLnBrk="1" latinLnBrk="0" hangingPunct="1">
              <a:defRPr sz="1800" kern="1200">
                <a:solidFill>
                  <a:srgbClr val="000000"/>
                </a:solidFill>
                <a:latin typeface="Arial"/>
                <a:ea typeface="+mn-ea"/>
                <a:cs typeface="+mn-cs"/>
              </a:defRPr>
            </a:lvl6pPr>
            <a:lvl7pPr marL="2743200" algn="l" defTabSz="913765" rtl="0" eaLnBrk="1" latinLnBrk="0" hangingPunct="1">
              <a:defRPr sz="1800" kern="1200">
                <a:solidFill>
                  <a:srgbClr val="000000"/>
                </a:solidFill>
                <a:latin typeface="Arial"/>
                <a:ea typeface="+mn-ea"/>
                <a:cs typeface="+mn-cs"/>
              </a:defRPr>
            </a:lvl7pPr>
            <a:lvl8pPr marL="3200400" algn="l" defTabSz="913765" rtl="0" eaLnBrk="1" latinLnBrk="0" hangingPunct="1">
              <a:defRPr sz="1800" kern="1200">
                <a:solidFill>
                  <a:srgbClr val="000000"/>
                </a:solidFill>
                <a:latin typeface="Arial"/>
                <a:ea typeface="+mn-ea"/>
                <a:cs typeface="+mn-cs"/>
              </a:defRPr>
            </a:lvl8pPr>
            <a:lvl9pPr marL="3657600" algn="l" defTabSz="913765" rtl="0" eaLnBrk="1" latinLnBrk="0" hangingPunct="1">
              <a:defRPr sz="1800" kern="1200">
                <a:solidFill>
                  <a:srgbClr val="000000"/>
                </a:solidFill>
                <a:latin typeface="Arial"/>
                <a:ea typeface="+mn-ea"/>
                <a:cs typeface="+mn-cs"/>
              </a:defRPr>
            </a:lvl9pPr>
          </a:lstStyle>
          <a:p>
            <a:pPr algn="ctr"/>
            <a:endParaRPr lang="zh-CN" altLang="en-US">
              <a:solidFill>
                <a:prstClr val="black"/>
              </a:solidFill>
            </a:endParaRPr>
          </a:p>
        </p:txBody>
      </p:sp>
      <p:pic>
        <p:nvPicPr>
          <p:cNvPr id="11" name="Picture 3" descr="E:\仝德志文件，勿删！\03-参考文档\！PPT图片及版面资源\06-PPT精选插图\12-标签\蓝色上顶.png"/>
          <p:cNvPicPr>
            <a:picLocks noChangeAspect="1" noChangeArrowheads="1"/>
          </p:cNvPicPr>
          <p:nvPr/>
        </p:nvPicPr>
        <p:blipFill>
          <a:blip r:embed="rId2"/>
          <a:stretch>
            <a:fillRect/>
          </a:stretch>
        </p:blipFill>
        <p:spPr bwMode="auto">
          <a:xfrm>
            <a:off x="399434" y="519997"/>
            <a:ext cx="1097458" cy="61294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4"/>
          <p:cNvSpPr txBox="1"/>
          <p:nvPr/>
        </p:nvSpPr>
        <p:spPr>
          <a:xfrm>
            <a:off x="578551" y="681998"/>
            <a:ext cx="754150" cy="253857"/>
          </a:xfrm>
          <a:prstGeom prst="rect">
            <a:avLst/>
          </a:prstGeom>
          <a:noFill/>
        </p:spPr>
        <p:txBody>
          <a:bodyPr wrap="non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tabLst>
                <a:tab pos="1957705"/>
              </a:tabLst>
            </a:pPr>
            <a:r>
              <a:rPr lang="zh-CN" altLang="en-US" sz="1200" b="1">
                <a:solidFill>
                  <a:prstClr val="white"/>
                </a:solidFill>
                <a:latin typeface="微软雅黑" panose="020b0503020204020204" pitchFamily="34" charset="-122"/>
                <a:ea typeface="微软雅黑" panose="020b0503020204020204" pitchFamily="34" charset="-122"/>
              </a:rPr>
              <a:t>归纳总结</a:t>
            </a:r>
            <a:endParaRPr lang="zh-CN" altLang="zh-CN" sz="1200" b="1">
              <a:solidFill>
                <a:prstClr val="white"/>
              </a:solidFill>
              <a:latin typeface="微软雅黑" panose="020b0503020204020204" pitchFamily="34" charset="-122"/>
              <a:ea typeface="微软雅黑" panose="020b0503020204020204" pitchFamily="34" charset="-122"/>
            </a:endParaRPr>
          </a:p>
        </p:txBody>
      </p:sp>
      <p:sp>
        <p:nvSpPr>
          <p:cNvPr id="3" name="矩形 2"/>
          <p:cNvSpPr/>
          <p:nvPr/>
        </p:nvSpPr>
        <p:spPr>
          <a:xfrm>
            <a:off x="2877084" y="798673"/>
            <a:ext cx="3472727"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b="1" kern="100">
                <a:latin typeface="Times New Roman" panose="02020603050405020304" pitchFamily="18" charset="0"/>
                <a:ea typeface="微软雅黑" panose="020b0503020204020204" pitchFamily="34" charset="-122"/>
                <a:cs typeface="Times New Roman" panose="02020603050405020304" pitchFamily="18" charset="0"/>
              </a:rPr>
              <a:t>二氧化硫与氯水的漂白性比较</a:t>
            </a:r>
            <a:endParaRPr lang="en-US" altLang="zh-CN" sz="2000" kern="100">
              <a:latin typeface="Times New Roman" panose="02020603050405020304" pitchFamily="18" charset="0"/>
              <a:ea typeface="微软雅黑" panose="020b0503020204020204" pitchFamily="34" charset="-122"/>
              <a:cs typeface="Times New Roman" panose="02020603050405020304" pitchFamily="18" charset="0"/>
            </a:endParaRPr>
          </a:p>
        </p:txBody>
      </p:sp>
      <p:pic>
        <p:nvPicPr>
          <p:cNvPr id="231426" name="图片 1"/>
          <p:cNvPicPr>
            <a:picLocks noChangeAspect="1" noChangeArrowheads="1"/>
          </p:cNvPicPr>
          <p:nvPr/>
        </p:nvPicPr>
        <p:blipFill>
          <a:blip r:embed="rId3">
            <a:clrChange>
              <a:clrFrom>
                <a:srgbClr val="FFFFFF"/>
              </a:clrFrom>
              <a:clrTo>
                <a:srgbClr val="FFFFFF">
                  <a:alpha val="0"/>
                </a:srgbClr>
              </a:clrTo>
            </a:clrChange>
          </a:blip>
          <a:stretch>
            <a:fillRect/>
          </a:stretch>
        </p:blipFill>
        <p:spPr bwMode="auto">
          <a:xfrm>
            <a:off x="683062" y="1275906"/>
            <a:ext cx="6199615" cy="2439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mc:Choice xmlns:p14="http://schemas.microsoft.com/office/powerpoint/2010/main" Requires="p14">
      <p:transition p14:dur="10"/>
    </mc:Choice>
    <mc:Fallback>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88511" y="1275906"/>
            <a:ext cx="8558544" cy="992569"/>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b="1" kern="100">
                <a:solidFill>
                  <a:srgbClr val="2258A2"/>
                </a:solidFill>
                <a:latin typeface="+mj-ea"/>
                <a:ea typeface="+mj-ea"/>
                <a:cs typeface="Courier New" panose="02070309020205020404" pitchFamily="49" charset="0"/>
              </a:rPr>
              <a:t>4.</a:t>
            </a:r>
            <a:r>
              <a:rPr lang="zh-CN" altLang="zh-CN" sz="2000" b="1" kern="100">
                <a:solidFill>
                  <a:srgbClr val="2258A2"/>
                </a:solidFill>
                <a:latin typeface="+mj-ea"/>
                <a:ea typeface="+mj-ea"/>
                <a:cs typeface="Times New Roman" panose="02020603050405020304" pitchFamily="18" charset="0"/>
              </a:rPr>
              <a:t>用途</a:t>
            </a:r>
            <a:endParaRPr lang="zh-CN" altLang="zh-CN" sz="2000" kern="100">
              <a:latin typeface="+mj-ea"/>
              <a:ea typeface="+mj-ea"/>
              <a:cs typeface="Courier New" panose="02070309020205020404" pitchFamily="49" charset="0"/>
            </a:endParaRPr>
          </a:p>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二氧化硫常用作漂白剂、杀菌消毒剂、食品添加剂。</a:t>
            </a:r>
            <a:endParaRPr lang="en-US" altLang="zh-CN" sz="2000" kern="100">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10"/>
    </mc:Choice>
    <mc:Fallback>
      <p:transition/>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59419" y="882272"/>
            <a:ext cx="8425161" cy="3300894"/>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氯气和二氧化硫都能使品红溶液褪色，原理是否相同？若将等物质的量的氯气和二氧化硫气体相混合后漂白能力是否会增强？</a:t>
            </a:r>
            <a:endParaRPr lang="en-US"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提示　</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不同，氯气使品红溶液褪色是因为氯气与水反应生成的次氯酸具有强氧化性，可以将有色物质氧化成无色物质，此过程是不可逆的，而二氧化硫使品红溶液褪色是可逆的。若将等物质的量的氯气和二氧化硫气体相混合后，在溶液中发生反应</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Cl</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2H</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O</a:t>
            </a:r>
            <a:r>
              <a:rPr lang="en-US" altLang="zh-CN" sz="2000" kern="100" spc="-6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4</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2HCl</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，从而失去漂白能力。</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grpSp>
        <p:nvGrpSpPr>
          <p:cNvPr id="12" name="组合 11"/>
          <p:cNvGrpSpPr/>
          <p:nvPr/>
        </p:nvGrpSpPr>
        <p:grpSpPr>
          <a:xfrm>
            <a:off x="-8876" y="250030"/>
            <a:ext cx="1268508" cy="430863"/>
            <a:chOff x="480287" y="465931"/>
            <a:chExt cx="1691124" cy="574617"/>
          </a:xfrm>
        </p:grpSpPr>
        <p:sp>
          <p:nvSpPr>
            <p:cNvPr id="17" name="燕尾形 16"/>
            <p:cNvSpPr/>
            <p:nvPr/>
          </p:nvSpPr>
          <p:spPr>
            <a:xfrm>
              <a:off x="514196" y="511832"/>
              <a:ext cx="1603226" cy="486000"/>
            </a:xfrm>
            <a:prstGeom prst="chevron">
              <a:avLst>
                <a:gd name="adj" fmla="val 0"/>
              </a:avLst>
            </a:prstGeom>
            <a:solidFill>
              <a:srgbClr val="2258A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sz="900">
                <a:solidFill>
                  <a:srgbClr val="1481E2"/>
                </a:solidFill>
                <a:latin typeface="微软雅黑" panose="020b0503020204020204" pitchFamily="34" charset="-122"/>
                <a:ea typeface="微软雅黑" panose="020b0503020204020204" pitchFamily="34" charset="-122"/>
              </a:endParaRPr>
            </a:p>
          </p:txBody>
        </p:sp>
        <p:sp>
          <p:nvSpPr>
            <p:cNvPr id="18" name="矩形 17"/>
            <p:cNvSpPr/>
            <p:nvPr/>
          </p:nvSpPr>
          <p:spPr>
            <a:xfrm>
              <a:off x="480287" y="465931"/>
              <a:ext cx="1691124" cy="574617"/>
            </a:xfrm>
            <a:prstGeom prst="rect">
              <a:avLst/>
            </a:prstGeom>
          </p:spPr>
          <p:txBody>
            <a:bodyPr wrap="square" lIns="121898" tIns="60948" rIns="121898" bIns="60948">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tabLst>
                  <a:tab pos="1417320"/>
                </a:tabLst>
              </a:pPr>
              <a:r>
                <a:rPr lang="zh-CN" altLang="en-US" sz="2000" b="1" kern="100">
                  <a:solidFill>
                    <a:prstClr val="white"/>
                  </a:solidFill>
                  <a:latin typeface="宋体" panose="02010600030101010101" pitchFamily="2" charset="-122"/>
                  <a:cs typeface="Courier New" panose="02070309020205020404"/>
                </a:rPr>
                <a:t>深度思考</a:t>
              </a:r>
              <a:endParaRPr lang="zh-CN" altLang="en-US" sz="1500" b="1" kern="100">
                <a:solidFill>
                  <a:schemeClr val="bg1"/>
                </a:solidFill>
                <a:latin typeface="宋体" panose="02010600030101010101" pitchFamily="2" charset="-122"/>
                <a:cs typeface="Courier New" panose="02070309020205020404"/>
              </a:endParaRPr>
            </a:p>
          </p:txBody>
        </p:sp>
      </p:gr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linds(horizontal)">
                                      <p:cBhvr>
                                        <p:cTn id="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59419" y="250030"/>
            <a:ext cx="8425161" cy="992569"/>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可逆反应是在相同条件下能同时向正、反两个方向进行的反应。下列反应不属于可逆反应的是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graphicFrame>
        <p:nvGraphicFramePr>
          <p:cNvPr id="2" name="对象 1"/>
          <p:cNvGraphicFramePr>
            <a:graphicFrameLocks noChangeAspect="1"/>
          </p:cNvGraphicFramePr>
          <p:nvPr/>
        </p:nvGraphicFramePr>
        <p:xfrm>
          <a:off x="427286" y="1185625"/>
          <a:ext cx="6105129" cy="3876968"/>
        </p:xfrm>
        <a:graphic>
          <a:graphicData uri="http://schemas.openxmlformats.org/presentationml/2006/ole">
            <mc:AlternateContent>
              <mc:Choice xmlns:v="urn:schemas-microsoft-com:vml" Requires="v">
                <p:oleObj spid="_x0000_s1045" name="文档" r:id="rId2" imgW="8126095" imgH="5163820" progId="Word.Document.12">
                  <p:embed/>
                </p:oleObj>
              </mc:Choice>
              <mc:Fallback>
                <p:oleObj name="文档" r:id="rId2" imgW="8126095" imgH="5163820" progId="Word.Document.12">
                  <p:embed/>
                  <p:pic>
                    <p:nvPicPr>
                      <p:cNvPr id="0" name="OLE substitute image"/>
                      <p:cNvPicPr/>
                      <p:nvPr/>
                    </p:nvPicPr>
                    <p:blipFill>
                      <a:blip r:embed="rId3"/>
                      <a:stretch>
                        <a:fillRect/>
                      </a:stretch>
                    </p:blipFill>
                    <p:spPr>
                      <a:xfrm>
                        <a:off x="427286" y="1185625"/>
                        <a:ext cx="6105129" cy="3876968"/>
                      </a:xfrm>
                      <a:prstGeom prst="rect">
                        <a:avLst/>
                      </a:prstGeom>
                    </p:spPr>
                  </p:pic>
                </p:oleObj>
              </mc:Fallback>
            </mc:AlternateContent>
          </a:graphicData>
        </a:graphic>
      </p:graphicFrame>
      <p:sp>
        <p:nvSpPr>
          <p:cNvPr id="5" name="矩形 4"/>
          <p:cNvSpPr/>
          <p:nvPr/>
        </p:nvSpPr>
        <p:spPr>
          <a:xfrm>
            <a:off x="2688688" y="755820"/>
            <a:ext cx="90792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宋体" panose="02010600030101010101" pitchFamily="2" charset="-122"/>
                <a:ea typeface="微软雅黑" panose="020b0503020204020204" pitchFamily="34" charset="-122"/>
                <a:cs typeface="Times New Roman" panose="02020603050405020304" pitchFamily="18" charset="0"/>
              </a:rPr>
              <a:t>③④⑤</a:t>
            </a:r>
            <a:endParaRPr lang="zh-CN" altLang="en-US" sz="2000"/>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59419" y="342117"/>
            <a:ext cx="8425161" cy="4224223"/>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三氧化硫具有酸性氧化物的通性。写出下列反应的化学方程式。</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三氧化硫与水剧烈反应生成硫酸</a:t>
            </a:r>
            <a:endParaRPr lang="en-US"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提示　</a:t>
            </a:r>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3</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rPr>
              <a:t>H</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Times New Roman" panose="02020603050405020304" pitchFamily="18" charset="0"/>
                <a:ea typeface="微软雅黑" panose="020b0503020204020204" pitchFamily="34" charset="-122"/>
              </a:rPr>
              <a:t>O</a:t>
            </a:r>
            <a:r>
              <a:rPr lang="en-US" altLang="zh-CN" sz="2000" kern="100" spc="-60">
                <a:solidFill>
                  <a:srgbClr val="C00000"/>
                </a:solidFill>
                <a:latin typeface="Times New Roman" panose="02020603050405020304" pitchFamily="18" charset="0"/>
                <a:ea typeface="微软雅黑" panose="020b0503020204020204" pitchFamily="34" charset="-122"/>
              </a:rPr>
              <a:t>==</a:t>
            </a:r>
            <a:r>
              <a:rPr lang="en-US" altLang="zh-CN" sz="2000" kern="100">
                <a:solidFill>
                  <a:srgbClr val="C00000"/>
                </a:solidFill>
                <a:latin typeface="Times New Roman" panose="02020603050405020304" pitchFamily="18" charset="0"/>
                <a:ea typeface="微软雅黑" panose="020b0503020204020204" pitchFamily="34" charset="-122"/>
              </a:rPr>
              <a:t>=H</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4</a:t>
            </a:r>
            <a:endParaRPr lang="en-US" altLang="zh-CN" sz="2000" kern="100" baseline="-25000">
              <a:solidFill>
                <a:srgbClr val="C00000"/>
              </a:solidFill>
              <a:latin typeface="Times New Roman" panose="02020603050405020304" pitchFamily="18" charset="0"/>
              <a:ea typeface="微软雅黑" panose="020b0503020204020204" pitchFamily="34" charset="-122"/>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三氧化硫与碱</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石灰乳</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反应</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提示　</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err="1">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Ca(OH)</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spc="-6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=CaSO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4</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O</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三氧化硫与氧化钙反应</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提示　</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err="1">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CaO</a:t>
            </a:r>
            <a:r>
              <a:rPr lang="en-US" altLang="zh-CN" sz="2000" kern="100" spc="-6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=CaSO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4</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(4)</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三氧化硫通入氯化钡溶液中有沉淀生成</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提示　</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BaCl</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O</a:t>
            </a:r>
            <a:r>
              <a:rPr lang="en-US" altLang="zh-CN" sz="2000" kern="100" spc="-6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=BaSO</a:t>
            </a:r>
            <a:r>
              <a:rPr lang="en-US" altLang="zh-CN" sz="2000" kern="100" baseline="-250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4</a:t>
            </a:r>
            <a:r>
              <a:rPr lang="en-US" altLang="zh-CN" sz="2000" kern="100">
                <a:solidFill>
                  <a:srgbClr val="C00000"/>
                </a:solidFill>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cs typeface="Courier New" panose="02070309020205020404" pitchFamily="49" charset="0"/>
              </a:rPr>
              <a:t>2HCl</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blinds(horizontal)">
                                      <p:cBhvr>
                                        <p:cTn id="7" dur="500"/>
                                        <p:tgtEl>
                                          <p:spTgt spid="4">
                                            <p:txEl>
                                              <p:pRg st="2" end="2"/>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blinds(horizontal)">
                                      <p:cBhvr>
                                        <p:cTn id="12" dur="500"/>
                                        <p:tgtEl>
                                          <p:spTgt spid="4">
                                            <p:txEl>
                                              <p:pRg st="4" end="4"/>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animEffect transition="in" filter="blinds(horizontal)">
                                      <p:cBhvr>
                                        <p:cTn id="17" dur="500"/>
                                        <p:tgtEl>
                                          <p:spTgt spid="4">
                                            <p:txEl>
                                              <p:pRg st="6" end="6"/>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4">
                                            <p:txEl>
                                              <p:pRg st="8" end="8"/>
                                            </p:txEl>
                                          </p:spTgt>
                                        </p:tgtEl>
                                        <p:attrNameLst>
                                          <p:attrName>style.visibility</p:attrName>
                                        </p:attrNameLst>
                                      </p:cBhvr>
                                      <p:to>
                                        <p:strVal val="visible"/>
                                      </p:to>
                                    </p:set>
                                    <p:animEffect transition="in" filter="blinds(horizontal)">
                                      <p:cBhvr>
                                        <p:cTn id="2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59419" y="466004"/>
            <a:ext cx="8425161" cy="2377564"/>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4.</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向盛有下列溶液的试管中分别通入</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气体：</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①</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紫色石蕊溶液；</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②</a:t>
            </a:r>
            <a:r>
              <a:rPr lang="en-US" altLang="zh-CN" sz="2000" kern="100" err="1">
                <a:latin typeface="Times New Roman" panose="02020603050405020304" pitchFamily="18" charset="0"/>
                <a:ea typeface="微软雅黑" panose="020b0503020204020204" pitchFamily="34" charset="-122"/>
                <a:cs typeface="Courier New" panose="02070309020205020404" pitchFamily="49" charset="0"/>
              </a:rPr>
              <a:t>NaOH</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溶液</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滴有酚酞溶液</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③</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品红溶液；</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④</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溴水。</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请回答下列问题：</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试管</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①</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中的现象是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，发生反应的化学方程式为</a:t>
            </a:r>
            <a:r>
              <a:rPr lang="en-US" altLang="zh-CN" sz="2000" kern="100" smtClean="0">
                <a:latin typeface="Times New Roman" panose="02020603050405020304" pitchFamily="18" charset="0"/>
                <a:ea typeface="微软雅黑" panose="020b0503020204020204" pitchFamily="34" charset="-122"/>
                <a:cs typeface="Courier New" panose="02070309020205020404" pitchFamily="49" charset="0"/>
              </a:rPr>
              <a:t>____________________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nvSpPr>
        <p:spPr>
          <a:xfrm>
            <a:off x="2695833" y="1865259"/>
            <a:ext cx="2190325"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紫色石蕊溶液变红</a:t>
            </a:r>
            <a:endParaRPr lang="zh-CN" altLang="en-US" sz="2000"/>
          </a:p>
        </p:txBody>
      </p:sp>
      <p:sp>
        <p:nvSpPr>
          <p:cNvPr id="5" name="矩形 4"/>
          <p:cNvSpPr/>
          <p:nvPr/>
        </p:nvSpPr>
        <p:spPr>
          <a:xfrm>
            <a:off x="7777538" y="1850975"/>
            <a:ext cx="808537"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endParaRPr lang="zh-CN" altLang="en-US" sz="2000"/>
          </a:p>
        </p:txBody>
      </p:sp>
      <p:graphicFrame>
        <p:nvGraphicFramePr>
          <p:cNvPr id="6" name="对象 5"/>
          <p:cNvGraphicFramePr>
            <a:graphicFrameLocks noChangeAspect="1"/>
          </p:cNvGraphicFramePr>
          <p:nvPr/>
        </p:nvGraphicFramePr>
        <p:xfrm>
          <a:off x="488444" y="2358343"/>
          <a:ext cx="1681381" cy="321394"/>
        </p:xfrm>
        <a:graphic>
          <a:graphicData uri="http://schemas.openxmlformats.org/presentationml/2006/ole">
            <mc:AlternateContent>
              <mc:Choice xmlns:v="urn:schemas-microsoft-com:vml" Requires="v">
                <p:oleObj spid="_x0000_s1046" name="文档" r:id="rId2" imgW="2247265" imgH="430530" progId="Word.Document.12">
                  <p:embed/>
                </p:oleObj>
              </mc:Choice>
              <mc:Fallback>
                <p:oleObj name="文档" r:id="rId2" imgW="2247265" imgH="430530" progId="Word.Document.12">
                  <p:embed/>
                  <p:pic>
                    <p:nvPicPr>
                      <p:cNvPr id="0" name="OLE substitute image"/>
                      <p:cNvPicPr/>
                      <p:nvPr/>
                    </p:nvPicPr>
                    <p:blipFill>
                      <a:blip r:embed="rId3"/>
                      <a:stretch>
                        <a:fillRect/>
                      </a:stretch>
                    </p:blipFill>
                    <p:spPr>
                      <a:xfrm>
                        <a:off x="488444" y="2358343"/>
                        <a:ext cx="1681381" cy="321394"/>
                      </a:xfrm>
                      <a:prstGeom prst="rect">
                        <a:avLst/>
                      </a:prstGeom>
                    </p:spPr>
                  </p:pic>
                </p:oleObj>
              </mc:Fallback>
            </mc:AlternateContent>
          </a:graphicData>
        </a:graphic>
      </p:graphicFrame>
      <p:sp>
        <p:nvSpPr>
          <p:cNvPr id="8" name="矩形 7"/>
          <p:cNvSpPr/>
          <p:nvPr/>
        </p:nvSpPr>
        <p:spPr>
          <a:xfrm>
            <a:off x="359419" y="2901339"/>
            <a:ext cx="7360376" cy="530904"/>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与</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H</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O</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反应生成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H</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3</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，能使紫色石蕊溶液变红。</a:t>
            </a:r>
            <a:endParaRPr lang="en-US" altLang="zh-CN" sz="2000" kern="100">
              <a:latin typeface="Times New Roman" panose="02020603050405020304" pitchFamily="18" charset="0"/>
              <a:ea typeface="宋体" panose="02010600030101010101" pitchFamily="2"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linds(horizont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79513" y="936485"/>
            <a:ext cx="8712968" cy="1454234"/>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试管</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②</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中的现象是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，发生反应的化学方程式为</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______________</a:t>
            </a:r>
            <a:endParaRPr lang="en-US" altLang="zh-CN" sz="2000" kern="100">
              <a:latin typeface="Times New Roman" panose="02020603050405020304" pitchFamily="18" charset="0"/>
              <a:ea typeface="微软雅黑" panose="020b0503020204020204" pitchFamily="34" charset="-122"/>
              <a:cs typeface="Courier New" panose="02070309020205020404" pitchFamily="49" charset="0"/>
            </a:endParaRPr>
          </a:p>
          <a:p>
            <a:pPr>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，若继续通入过量的</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，则发生反应的化学方程式为</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_____________________________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nvSpPr>
        <p:spPr>
          <a:xfrm>
            <a:off x="2731556" y="1011905"/>
            <a:ext cx="116440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红色变浅</a:t>
            </a:r>
            <a:endParaRPr lang="zh-CN" altLang="en-US" sz="2000"/>
          </a:p>
        </p:txBody>
      </p:sp>
      <p:sp>
        <p:nvSpPr>
          <p:cNvPr id="5" name="矩形 4"/>
          <p:cNvSpPr/>
          <p:nvPr/>
        </p:nvSpPr>
        <p:spPr>
          <a:xfrm>
            <a:off x="412996" y="1879800"/>
            <a:ext cx="3765115"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Na</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3</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rPr>
              <a:t>H</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Times New Roman" panose="02020603050405020304" pitchFamily="18" charset="0"/>
                <a:ea typeface="微软雅黑" panose="020b0503020204020204" pitchFamily="34" charset="-122"/>
              </a:rPr>
              <a:t>O</a:t>
            </a:r>
            <a:r>
              <a:rPr lang="en-US" altLang="zh-CN" sz="2000" kern="100" spc="-60">
                <a:solidFill>
                  <a:srgbClr val="C00000"/>
                </a:solidFill>
                <a:latin typeface="Times New Roman" panose="02020603050405020304" pitchFamily="18" charset="0"/>
                <a:ea typeface="微软雅黑" panose="020b0503020204020204" pitchFamily="34" charset="-122"/>
              </a:rPr>
              <a:t>==</a:t>
            </a:r>
            <a:r>
              <a:rPr lang="en-US" altLang="zh-CN" sz="2000" kern="100">
                <a:solidFill>
                  <a:srgbClr val="C00000"/>
                </a:solidFill>
                <a:latin typeface="Times New Roman" panose="02020603050405020304" pitchFamily="18" charset="0"/>
                <a:ea typeface="微软雅黑" panose="020b0503020204020204" pitchFamily="34" charset="-122"/>
              </a:rPr>
              <a:t>=2NaHSO</a:t>
            </a:r>
            <a:r>
              <a:rPr lang="en-US" altLang="zh-CN" sz="2000" kern="100" baseline="-25000">
                <a:solidFill>
                  <a:srgbClr val="C00000"/>
                </a:solidFill>
                <a:latin typeface="Times New Roman" panose="02020603050405020304" pitchFamily="18" charset="0"/>
                <a:ea typeface="微软雅黑" panose="020b0503020204020204" pitchFamily="34" charset="-122"/>
              </a:rPr>
              <a:t>3</a:t>
            </a:r>
            <a:endParaRPr lang="zh-CN" altLang="en-US" sz="2000"/>
          </a:p>
        </p:txBody>
      </p:sp>
      <p:sp>
        <p:nvSpPr>
          <p:cNvPr id="8" name="矩形 7"/>
          <p:cNvSpPr/>
          <p:nvPr/>
        </p:nvSpPr>
        <p:spPr>
          <a:xfrm>
            <a:off x="359419" y="2648685"/>
            <a:ext cx="8425161" cy="530904"/>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向</a:t>
            </a:r>
            <a:r>
              <a:rPr lang="en-US" altLang="zh-CN" sz="2000" kern="100" err="1">
                <a:latin typeface="Times New Roman" panose="02020603050405020304" pitchFamily="18" charset="0"/>
                <a:ea typeface="宋体" panose="02010600030101010101" pitchFamily="2" charset="-122"/>
                <a:cs typeface="Courier New" panose="02070309020205020404" pitchFamily="49" charset="0"/>
              </a:rPr>
              <a:t>NaOH</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溶液中通入少量</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Na</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3</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过量后生成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NaHSO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3</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2" name="矩形 1"/>
          <p:cNvSpPr/>
          <p:nvPr/>
        </p:nvSpPr>
        <p:spPr>
          <a:xfrm>
            <a:off x="6953914" y="990479"/>
            <a:ext cx="1608435"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rPr>
              <a:t>2NaOH</a:t>
            </a:r>
            <a:endParaRPr lang="en-US" altLang="zh-CN" sz="2000" kern="100">
              <a:solidFill>
                <a:srgbClr val="C00000"/>
              </a:solidFill>
              <a:latin typeface="Times New Roman" panose="02020603050405020304" pitchFamily="18" charset="0"/>
              <a:ea typeface="微软雅黑" panose="020b0503020204020204" pitchFamily="34" charset="-122"/>
            </a:endParaRPr>
          </a:p>
        </p:txBody>
      </p:sp>
      <p:sp>
        <p:nvSpPr>
          <p:cNvPr id="9" name="矩形 8"/>
          <p:cNvSpPr/>
          <p:nvPr/>
        </p:nvSpPr>
        <p:spPr>
          <a:xfrm>
            <a:off x="395760" y="1429569"/>
            <a:ext cx="2067536"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spc="-60">
                <a:solidFill>
                  <a:srgbClr val="C00000"/>
                </a:solidFill>
                <a:latin typeface="Times New Roman" panose="02020603050405020304" pitchFamily="18" charset="0"/>
                <a:ea typeface="微软雅黑" panose="020b0503020204020204" pitchFamily="34" charset="-122"/>
              </a:rPr>
              <a:t>==</a:t>
            </a:r>
            <a:r>
              <a:rPr lang="en-US" altLang="zh-CN" sz="2000" kern="100">
                <a:solidFill>
                  <a:srgbClr val="C00000"/>
                </a:solidFill>
                <a:latin typeface="Times New Roman" panose="02020603050405020304" pitchFamily="18" charset="0"/>
                <a:ea typeface="微软雅黑" panose="020b0503020204020204" pitchFamily="34" charset="-122"/>
              </a:rPr>
              <a:t>=Na</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Times New Roman" panose="02020603050405020304" pitchFamily="18" charset="0"/>
                <a:ea typeface="微软雅黑" panose="020b0503020204020204" pitchFamily="34" charset="-122"/>
              </a:rPr>
              <a:t>SO</a:t>
            </a:r>
            <a:r>
              <a:rPr lang="en-US" altLang="zh-CN" sz="2000" kern="100" baseline="-25000">
                <a:solidFill>
                  <a:srgbClr val="C00000"/>
                </a:solidFill>
                <a:latin typeface="Times New Roman" panose="02020603050405020304" pitchFamily="18" charset="0"/>
                <a:ea typeface="微软雅黑" panose="020b0503020204020204" pitchFamily="34" charset="-122"/>
              </a:rPr>
              <a:t>3</a:t>
            </a:r>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solidFill>
                  <a:srgbClr val="C00000"/>
                </a:solidFill>
                <a:latin typeface="Times New Roman" panose="02020603050405020304" pitchFamily="18" charset="0"/>
                <a:ea typeface="微软雅黑" panose="020b0503020204020204" pitchFamily="34" charset="-122"/>
              </a:rPr>
              <a:t>H</a:t>
            </a:r>
            <a:r>
              <a:rPr lang="en-US" altLang="zh-CN" sz="2000" kern="100" baseline="-25000">
                <a:solidFill>
                  <a:srgbClr val="C00000"/>
                </a:solidFill>
                <a:latin typeface="Times New Roman" panose="02020603050405020304" pitchFamily="18" charset="0"/>
                <a:ea typeface="微软雅黑" panose="020b0503020204020204" pitchFamily="34" charset="-122"/>
              </a:rPr>
              <a:t>2</a:t>
            </a:r>
            <a:r>
              <a:rPr lang="en-US" altLang="zh-CN" sz="2000" kern="100">
                <a:solidFill>
                  <a:srgbClr val="C00000"/>
                </a:solidFill>
                <a:latin typeface="Times New Roman" panose="02020603050405020304" pitchFamily="18" charset="0"/>
                <a:ea typeface="微软雅黑" panose="020b0503020204020204" pitchFamily="34" charset="-122"/>
              </a:rPr>
              <a:t>O</a:t>
            </a:r>
            <a:endParaRPr lang="zh-CN" altLang="en-US" sz="2000"/>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linds(horizontal)">
                                      <p:cBhvr>
                                        <p:cTn id="13" dur="500"/>
                                        <p:tgtEl>
                                          <p:spTgt spid="9"/>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blinds(horizontal)">
                                      <p:cBhvr>
                                        <p:cTn id="16" dur="500"/>
                                        <p:tgtEl>
                                          <p:spTgt spid="2"/>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3" presetClass="entr" presetSubtype="10" dur="50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blinds(horizontal)">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P spid="2" grpId="0"/>
      <p:bldP spid="9"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nvSpPr>
        <p:spPr>
          <a:xfrm>
            <a:off x="0" y="1477596"/>
            <a:ext cx="9144000" cy="559688"/>
          </a:xfrm>
          <a:prstGeom prst="rect">
            <a:avLst/>
          </a:prstGeom>
          <a:solidFill>
            <a:srgbClr val="DBEEF4">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defTabSz="685800"/>
            <a:endParaRPr lang="zh-CN" altLang="en-US" sz="1400"/>
          </a:p>
        </p:txBody>
      </p:sp>
      <p:sp>
        <p:nvSpPr>
          <p:cNvPr id="4" name="矩形 3"/>
          <p:cNvSpPr/>
          <p:nvPr/>
        </p:nvSpPr>
        <p:spPr>
          <a:xfrm>
            <a:off x="359419" y="358017"/>
            <a:ext cx="8425161" cy="992569"/>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试管</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③</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中的现象是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，若将吸收</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的溶液加热，现象是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nvSpPr>
        <p:spPr>
          <a:xfrm>
            <a:off x="2890451" y="433437"/>
            <a:ext cx="1677364"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品红溶液褪色</a:t>
            </a:r>
            <a:endParaRPr lang="zh-CN" altLang="en-US" sz="2000"/>
          </a:p>
        </p:txBody>
      </p:sp>
      <p:sp>
        <p:nvSpPr>
          <p:cNvPr id="8" name="矩形 7"/>
          <p:cNvSpPr/>
          <p:nvPr/>
        </p:nvSpPr>
        <p:spPr>
          <a:xfrm>
            <a:off x="359419" y="1476288"/>
            <a:ext cx="8425161" cy="530904"/>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en-US" altLang="zh-CN" sz="2000" kern="100">
                <a:latin typeface="Times New Roman" panose="02020603050405020304" pitchFamily="18" charset="0"/>
                <a:ea typeface="宋体" panose="02010600030101010101" pitchFamily="2" charset="-122"/>
              </a:rPr>
              <a:t>SO</a:t>
            </a:r>
            <a:r>
              <a:rPr lang="en-US" altLang="zh-CN" sz="2000" kern="100" baseline="-25000">
                <a:latin typeface="Times New Roman" panose="02020603050405020304" pitchFamily="18" charset="0"/>
                <a:ea typeface="宋体" panose="02010600030101010101" pitchFamily="2" charset="-122"/>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使品红溶液褪色表现的是其漂白性。</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9" name="矩形 8"/>
          <p:cNvSpPr/>
          <p:nvPr/>
        </p:nvSpPr>
        <p:spPr>
          <a:xfrm>
            <a:off x="395760" y="851100"/>
            <a:ext cx="1677364"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溶液恢复红色</a:t>
            </a:r>
            <a:endParaRPr lang="zh-CN" altLang="en-US" sz="2000"/>
          </a:p>
        </p:txBody>
      </p:sp>
      <p:sp>
        <p:nvSpPr>
          <p:cNvPr id="10" name="矩形 9"/>
          <p:cNvSpPr/>
          <p:nvPr/>
        </p:nvSpPr>
        <p:spPr>
          <a:xfrm>
            <a:off x="359419" y="2162743"/>
            <a:ext cx="8425161" cy="530904"/>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(4)</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试管</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④</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中的现象是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7" name="矩形 6"/>
          <p:cNvSpPr/>
          <p:nvPr/>
        </p:nvSpPr>
        <p:spPr>
          <a:xfrm>
            <a:off x="2735557" y="2226151"/>
            <a:ext cx="1164403"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zh-CN" sz="2000" kern="1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溴水褪色</a:t>
            </a:r>
            <a:endParaRPr lang="zh-CN" altLang="en-US"/>
          </a:p>
        </p:txBody>
      </p:sp>
      <p:sp>
        <p:nvSpPr>
          <p:cNvPr id="12" name="矩形 11"/>
          <p:cNvSpPr/>
          <p:nvPr/>
        </p:nvSpPr>
        <p:spPr>
          <a:xfrm>
            <a:off x="359419" y="2918652"/>
            <a:ext cx="8425161" cy="530904"/>
          </a:xfrm>
          <a:prstGeom prst="rect">
            <a:avLst/>
          </a:prstGeom>
        </p:spPr>
        <p:txBody>
          <a:bodyPr wrap="squar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具有还原性，能使溴水褪色。</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linds(horizontal)">
                                      <p:cBhvr>
                                        <p:cTn id="10" dur="500"/>
                                        <p:tgtEl>
                                          <p:spTgt spid="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linds(horizontal)">
                                      <p:cBhvr>
                                        <p:cTn id="15" dur="500"/>
                                        <p:tgtEl>
                                          <p:spTgt spid="8"/>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linds(horizontal)">
                                      <p:cBhvr>
                                        <p:cTn id="20" dur="500"/>
                                        <p:tgtEl>
                                          <p:spTgt spid="7"/>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linds(horizontal)">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7" grpId="0"/>
      <p:bldP spid="12"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59419" y="1221913"/>
            <a:ext cx="8425161" cy="992569"/>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(5)</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上述实验，</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表现出酸性氧化物性质的是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填序号，下同</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表现出漂白性的是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表现出还原性的是</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____</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nvSpPr>
        <p:spPr>
          <a:xfrm>
            <a:off x="5457643" y="1285518"/>
            <a:ext cx="65144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宋体" panose="02010600030101010101" pitchFamily="2" charset="-122"/>
                <a:ea typeface="微软雅黑" panose="020b0503020204020204" pitchFamily="34" charset="-122"/>
                <a:cs typeface="Times New Roman" panose="02020603050405020304" pitchFamily="18" charset="0"/>
              </a:rPr>
              <a:t>①②</a:t>
            </a:r>
            <a:endParaRPr lang="zh-CN" altLang="en-US" sz="2000"/>
          </a:p>
        </p:txBody>
      </p:sp>
      <p:sp>
        <p:nvSpPr>
          <p:cNvPr id="9" name="矩形 8"/>
          <p:cNvSpPr/>
          <p:nvPr/>
        </p:nvSpPr>
        <p:spPr>
          <a:xfrm>
            <a:off x="2195427" y="1729975"/>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宋体" panose="02010600030101010101" pitchFamily="2" charset="-122"/>
                <a:ea typeface="微软雅黑" panose="020b0503020204020204" pitchFamily="34" charset="-122"/>
                <a:cs typeface="Times New Roman" panose="02020603050405020304" pitchFamily="18" charset="0"/>
              </a:rPr>
              <a:t>③</a:t>
            </a:r>
            <a:endParaRPr lang="zh-CN" altLang="en-US" sz="2000"/>
          </a:p>
        </p:txBody>
      </p:sp>
      <p:sp>
        <p:nvSpPr>
          <p:cNvPr id="5" name="矩形 4"/>
          <p:cNvSpPr/>
          <p:nvPr/>
        </p:nvSpPr>
        <p:spPr>
          <a:xfrm>
            <a:off x="5328182" y="1729975"/>
            <a:ext cx="394962" cy="377016"/>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en-US" altLang="zh-CN" sz="2000" kern="100">
                <a:solidFill>
                  <a:srgbClr val="C00000"/>
                </a:solidFill>
                <a:latin typeface="宋体" panose="02010600030101010101" pitchFamily="2" charset="-122"/>
                <a:ea typeface="微软雅黑" panose="020b0503020204020204" pitchFamily="34" charset="-122"/>
                <a:cs typeface="Times New Roman" panose="02020603050405020304" pitchFamily="18" charset="0"/>
              </a:rPr>
              <a:t>④</a:t>
            </a:r>
            <a:endParaRPr lang="zh-CN" altLang="en-US"/>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linds(horizontal)">
                                      <p:cBhvr>
                                        <p:cTn id="10" dur="500"/>
                                        <p:tgtEl>
                                          <p:spTgt spid="9"/>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linds(horizont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5"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304970" y="619333"/>
            <a:ext cx="8534059" cy="3464235"/>
          </a:xfrm>
          <a:prstGeom prst="rect">
            <a:avLst/>
          </a:prstGeom>
          <a:solidFill>
            <a:schemeClr val="bg1">
              <a:lumMod val="95000"/>
              <a:alpha val="82000"/>
            </a:schemeClr>
          </a:solidFill>
          <a:ln w="3175">
            <a:solidFill>
              <a:srgbClr val="0070C0"/>
            </a:solidFill>
            <a:prstDash val="dash"/>
          </a:ln>
        </p:spPr>
        <p:style>
          <a:lnRef idx="2">
            <a:schemeClr val="accent6"/>
          </a:lnRef>
          <a:fillRef idx="1">
            <a:schemeClr val="lt1"/>
          </a:fillRef>
          <a:effectRef idx="0">
            <a:schemeClr val="accent6"/>
          </a:effectRef>
          <a:fontRef idx="minor">
            <a:schemeClr val="dk1"/>
          </a:fontRef>
        </p:style>
        <p:txBody>
          <a:bodyPr lIns="68571" tIns="34285" rIns="68571" bIns="34285" rtlCol="0" anchor="ctr"/>
          <a:lstStyle>
            <a:defPPr>
              <a:defRPr lang="zh-CN"/>
            </a:defPPr>
            <a:lvl1pPr marL="0" algn="l" defTabSz="913765" rtl="0" eaLnBrk="1" latinLnBrk="0" hangingPunct="1">
              <a:defRPr sz="1800" kern="1200">
                <a:solidFill>
                  <a:srgbClr val="000000"/>
                </a:solidFill>
                <a:latin typeface="Arial"/>
                <a:ea typeface="+mn-ea"/>
                <a:cs typeface="+mn-cs"/>
              </a:defRPr>
            </a:lvl1pPr>
            <a:lvl2pPr marL="457200" algn="l" defTabSz="913765" rtl="0" eaLnBrk="1" latinLnBrk="0" hangingPunct="1">
              <a:defRPr sz="1800" kern="1200">
                <a:solidFill>
                  <a:srgbClr val="000000"/>
                </a:solidFill>
                <a:latin typeface="Arial"/>
                <a:ea typeface="+mn-ea"/>
                <a:cs typeface="+mn-cs"/>
              </a:defRPr>
            </a:lvl2pPr>
            <a:lvl3pPr marL="914400" algn="l" defTabSz="913765" rtl="0" eaLnBrk="1" latinLnBrk="0" hangingPunct="1">
              <a:defRPr sz="1800" kern="1200">
                <a:solidFill>
                  <a:srgbClr val="000000"/>
                </a:solidFill>
                <a:latin typeface="Arial"/>
                <a:ea typeface="+mn-ea"/>
                <a:cs typeface="+mn-cs"/>
              </a:defRPr>
            </a:lvl3pPr>
            <a:lvl4pPr marL="1371600" algn="l" defTabSz="913765" rtl="0" eaLnBrk="1" latinLnBrk="0" hangingPunct="1">
              <a:defRPr sz="1800" kern="1200">
                <a:solidFill>
                  <a:srgbClr val="000000"/>
                </a:solidFill>
                <a:latin typeface="Arial"/>
                <a:ea typeface="+mn-ea"/>
                <a:cs typeface="+mn-cs"/>
              </a:defRPr>
            </a:lvl4pPr>
            <a:lvl5pPr marL="1828800" algn="l" defTabSz="913765" rtl="0" eaLnBrk="1" latinLnBrk="0" hangingPunct="1">
              <a:defRPr sz="1800" kern="1200">
                <a:solidFill>
                  <a:srgbClr val="000000"/>
                </a:solidFill>
                <a:latin typeface="Arial"/>
                <a:ea typeface="+mn-ea"/>
                <a:cs typeface="+mn-cs"/>
              </a:defRPr>
            </a:lvl5pPr>
            <a:lvl6pPr marL="2286000" algn="l" defTabSz="913765" rtl="0" eaLnBrk="1" latinLnBrk="0" hangingPunct="1">
              <a:defRPr sz="1800" kern="1200">
                <a:solidFill>
                  <a:srgbClr val="000000"/>
                </a:solidFill>
                <a:latin typeface="Arial"/>
                <a:ea typeface="+mn-ea"/>
                <a:cs typeface="+mn-cs"/>
              </a:defRPr>
            </a:lvl6pPr>
            <a:lvl7pPr marL="2743200" algn="l" defTabSz="913765" rtl="0" eaLnBrk="1" latinLnBrk="0" hangingPunct="1">
              <a:defRPr sz="1800" kern="1200">
                <a:solidFill>
                  <a:srgbClr val="000000"/>
                </a:solidFill>
                <a:latin typeface="Arial"/>
                <a:ea typeface="+mn-ea"/>
                <a:cs typeface="+mn-cs"/>
              </a:defRPr>
            </a:lvl7pPr>
            <a:lvl8pPr marL="3200400" algn="l" defTabSz="913765" rtl="0" eaLnBrk="1" latinLnBrk="0" hangingPunct="1">
              <a:defRPr sz="1800" kern="1200">
                <a:solidFill>
                  <a:srgbClr val="000000"/>
                </a:solidFill>
                <a:latin typeface="Arial"/>
                <a:ea typeface="+mn-ea"/>
                <a:cs typeface="+mn-cs"/>
              </a:defRPr>
            </a:lvl8pPr>
            <a:lvl9pPr marL="3657600" algn="l" defTabSz="913765" rtl="0" eaLnBrk="1" latinLnBrk="0" hangingPunct="1">
              <a:defRPr sz="1800" kern="1200">
                <a:solidFill>
                  <a:srgbClr val="000000"/>
                </a:solidFill>
                <a:latin typeface="Arial"/>
                <a:ea typeface="+mn-ea"/>
                <a:cs typeface="+mn-cs"/>
              </a:defRPr>
            </a:lvl9pPr>
          </a:lstStyle>
          <a:p>
            <a:pPr algn="ctr"/>
            <a:endParaRPr lang="en-US">
              <a:solidFill>
                <a:prstClr val="black"/>
              </a:solidFill>
            </a:endParaRPr>
          </a:p>
        </p:txBody>
      </p:sp>
      <p:grpSp>
        <p:nvGrpSpPr>
          <p:cNvPr id="7" name="组合 6"/>
          <p:cNvGrpSpPr/>
          <p:nvPr/>
        </p:nvGrpSpPr>
        <p:grpSpPr>
          <a:xfrm>
            <a:off x="416290" y="541422"/>
            <a:ext cx="819257" cy="895143"/>
            <a:chOff x="554981" y="1053530"/>
            <a:chExt cx="1092200" cy="1193800"/>
          </a:xfrm>
        </p:grpSpPr>
        <p:pic>
          <p:nvPicPr>
            <p:cNvPr id="8" name="Picture 17" descr="D:\Teliss_Tong\Copy\定期备份\工作备份\！PPT图片及版面资源\06-PPT精选插图\04-图标\红色坎肩.png"/>
            <p:cNvPicPr>
              <a:picLocks noChangeAspect="1" noChangeArrowheads="1"/>
            </p:cNvPicPr>
            <p:nvPr/>
          </p:nvPicPr>
          <p:blipFill>
            <a:blip r:embed="rId2"/>
            <a:stretch>
              <a:fillRect/>
            </a:stretch>
          </p:blipFill>
          <p:spPr bwMode="auto">
            <a:xfrm>
              <a:off x="554981" y="1053530"/>
              <a:ext cx="1092200" cy="11938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17"/>
            <p:cNvSpPr>
              <a:spLocks noChangeArrowheads="1"/>
            </p:cNvSpPr>
            <p:nvPr/>
          </p:nvSpPr>
          <p:spPr bwMode="auto">
            <a:xfrm>
              <a:off x="733991" y="1201077"/>
              <a:ext cx="720081" cy="783473"/>
            </a:xfrm>
            <a:prstGeom prst="rect">
              <a:avLst/>
            </a:prstGeom>
            <a:noFill/>
            <a:ln w="9525">
              <a:noFill/>
              <a:miter lim="800000"/>
            </a:ln>
            <a:effectLst/>
          </p:spPr>
          <p:txBody>
            <a:bodyPr wrap="square">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nSpc>
                  <a:spcPct val="120000"/>
                </a:lnSpc>
                <a:tabLst>
                  <a:tab pos="1957705"/>
                </a:tabLst>
                <a:defRPr/>
              </a:pPr>
              <a:r>
                <a:rPr lang="zh-CN" altLang="zh-CN" sz="1400" b="1">
                  <a:solidFill>
                    <a:prstClr val="white"/>
                  </a:solidFill>
                  <a:latin typeface="微软雅黑" panose="020b0503020204020204" pitchFamily="34" charset="-122"/>
                  <a:ea typeface="微软雅黑" panose="020b0503020204020204" pitchFamily="34" charset="-122"/>
                </a:rPr>
                <a:t>相关链接</a:t>
              </a:r>
              <a:endParaRPr lang="zh-CN" altLang="zh-CN" sz="1400" b="1">
                <a:solidFill>
                  <a:prstClr val="white"/>
                </a:solidFill>
                <a:latin typeface="微软雅黑" panose="020b0503020204020204" pitchFamily="34" charset="-122"/>
                <a:ea typeface="微软雅黑" panose="020b0503020204020204" pitchFamily="34" charset="-122"/>
              </a:endParaRPr>
            </a:p>
          </p:txBody>
        </p:sp>
      </p:grpSp>
      <p:sp>
        <p:nvSpPr>
          <p:cNvPr id="11" name="矩形 10"/>
          <p:cNvSpPr/>
          <p:nvPr/>
        </p:nvSpPr>
        <p:spPr>
          <a:xfrm>
            <a:off x="509315" y="1547494"/>
            <a:ext cx="8139096" cy="2377564"/>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根据</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分子中</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的价态可知，</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中的</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在反应中既可得到电子也可失去电子，既具有氧化性又具有还原性。</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的性质可总结为</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三性一特性</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三性</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指氧化性</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主要指</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a:t>
            </a:r>
            <a:r>
              <a:rPr lang="en-US" altLang="zh-CN" sz="2000" kern="100" spc="-60">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O)</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、还原性</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能使溴水、酸性</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KMnO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4</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溶液褪色</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、酸性氧化物的通性；</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一特性</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指漂白性</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能使品红溶液褪色，但加热后溶液又恢复红色</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endParaRPr lang="en-US" altLang="zh-CN" sz="2000" kern="100">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10"/>
    </mc:Choice>
    <mc:Fallback>
      <p:transition/>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304970" y="511346"/>
            <a:ext cx="8534059" cy="3518229"/>
          </a:xfrm>
          <a:prstGeom prst="rect">
            <a:avLst/>
          </a:prstGeom>
          <a:solidFill>
            <a:schemeClr val="bg1">
              <a:lumMod val="95000"/>
              <a:alpha val="82000"/>
            </a:schemeClr>
          </a:solidFill>
          <a:ln w="3175">
            <a:solidFill>
              <a:srgbClr val="0070C0"/>
            </a:solidFill>
            <a:prstDash val="dash"/>
          </a:ln>
        </p:spPr>
        <p:style>
          <a:lnRef idx="2">
            <a:schemeClr val="accent6"/>
          </a:lnRef>
          <a:fillRef idx="1">
            <a:schemeClr val="lt1"/>
          </a:fillRef>
          <a:effectRef idx="0">
            <a:schemeClr val="accent6"/>
          </a:effectRef>
          <a:fontRef idx="minor">
            <a:schemeClr val="dk1"/>
          </a:fontRef>
        </p:style>
        <p:txBody>
          <a:bodyPr lIns="68571" tIns="34285" rIns="68571" bIns="34285" rtlCol="0" anchor="ctr"/>
          <a:lstStyle>
            <a:defPPr>
              <a:defRPr lang="zh-CN"/>
            </a:defPPr>
            <a:lvl1pPr marL="0" algn="l" defTabSz="913765" rtl="0" eaLnBrk="1" latinLnBrk="0" hangingPunct="1">
              <a:defRPr sz="1800" kern="1200">
                <a:solidFill>
                  <a:srgbClr val="000000"/>
                </a:solidFill>
                <a:latin typeface="Arial"/>
                <a:ea typeface="+mn-ea"/>
                <a:cs typeface="+mn-cs"/>
              </a:defRPr>
            </a:lvl1pPr>
            <a:lvl2pPr marL="457200" algn="l" defTabSz="913765" rtl="0" eaLnBrk="1" latinLnBrk="0" hangingPunct="1">
              <a:defRPr sz="1800" kern="1200">
                <a:solidFill>
                  <a:srgbClr val="000000"/>
                </a:solidFill>
                <a:latin typeface="Arial"/>
                <a:ea typeface="+mn-ea"/>
                <a:cs typeface="+mn-cs"/>
              </a:defRPr>
            </a:lvl2pPr>
            <a:lvl3pPr marL="914400" algn="l" defTabSz="913765" rtl="0" eaLnBrk="1" latinLnBrk="0" hangingPunct="1">
              <a:defRPr sz="1800" kern="1200">
                <a:solidFill>
                  <a:srgbClr val="000000"/>
                </a:solidFill>
                <a:latin typeface="Arial"/>
                <a:ea typeface="+mn-ea"/>
                <a:cs typeface="+mn-cs"/>
              </a:defRPr>
            </a:lvl3pPr>
            <a:lvl4pPr marL="1371600" algn="l" defTabSz="913765" rtl="0" eaLnBrk="1" latinLnBrk="0" hangingPunct="1">
              <a:defRPr sz="1800" kern="1200">
                <a:solidFill>
                  <a:srgbClr val="000000"/>
                </a:solidFill>
                <a:latin typeface="Arial"/>
                <a:ea typeface="+mn-ea"/>
                <a:cs typeface="+mn-cs"/>
              </a:defRPr>
            </a:lvl4pPr>
            <a:lvl5pPr marL="1828800" algn="l" defTabSz="913765" rtl="0" eaLnBrk="1" latinLnBrk="0" hangingPunct="1">
              <a:defRPr sz="1800" kern="1200">
                <a:solidFill>
                  <a:srgbClr val="000000"/>
                </a:solidFill>
                <a:latin typeface="Arial"/>
                <a:ea typeface="+mn-ea"/>
                <a:cs typeface="+mn-cs"/>
              </a:defRPr>
            </a:lvl5pPr>
            <a:lvl6pPr marL="2286000" algn="l" defTabSz="913765" rtl="0" eaLnBrk="1" latinLnBrk="0" hangingPunct="1">
              <a:defRPr sz="1800" kern="1200">
                <a:solidFill>
                  <a:srgbClr val="000000"/>
                </a:solidFill>
                <a:latin typeface="Arial"/>
                <a:ea typeface="+mn-ea"/>
                <a:cs typeface="+mn-cs"/>
              </a:defRPr>
            </a:lvl6pPr>
            <a:lvl7pPr marL="2743200" algn="l" defTabSz="913765" rtl="0" eaLnBrk="1" latinLnBrk="0" hangingPunct="1">
              <a:defRPr sz="1800" kern="1200">
                <a:solidFill>
                  <a:srgbClr val="000000"/>
                </a:solidFill>
                <a:latin typeface="Arial"/>
                <a:ea typeface="+mn-ea"/>
                <a:cs typeface="+mn-cs"/>
              </a:defRPr>
            </a:lvl7pPr>
            <a:lvl8pPr marL="3200400" algn="l" defTabSz="913765" rtl="0" eaLnBrk="1" latinLnBrk="0" hangingPunct="1">
              <a:defRPr sz="1800" kern="1200">
                <a:solidFill>
                  <a:srgbClr val="000000"/>
                </a:solidFill>
                <a:latin typeface="Arial"/>
                <a:ea typeface="+mn-ea"/>
                <a:cs typeface="+mn-cs"/>
              </a:defRPr>
            </a:lvl8pPr>
            <a:lvl9pPr marL="3657600" algn="l" defTabSz="913765" rtl="0" eaLnBrk="1" latinLnBrk="0" hangingPunct="1">
              <a:defRPr sz="1800" kern="1200">
                <a:solidFill>
                  <a:srgbClr val="000000"/>
                </a:solidFill>
                <a:latin typeface="Arial"/>
                <a:ea typeface="+mn-ea"/>
                <a:cs typeface="+mn-cs"/>
              </a:defRPr>
            </a:lvl9pPr>
          </a:lstStyle>
          <a:p>
            <a:pPr algn="ctr"/>
            <a:endParaRPr lang="en-US">
              <a:solidFill>
                <a:prstClr val="black"/>
              </a:solidFill>
            </a:endParaRPr>
          </a:p>
        </p:txBody>
      </p:sp>
      <p:sp>
        <p:nvSpPr>
          <p:cNvPr id="11" name="矩形 10"/>
          <p:cNvSpPr/>
          <p:nvPr/>
        </p:nvSpPr>
        <p:spPr>
          <a:xfrm>
            <a:off x="509315" y="648227"/>
            <a:ext cx="8139096" cy="3300894"/>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特别提示</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①</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褪色不都是漂白，有机色质</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如纸张、布条</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被氧化或因为发生化合反应而褪色称为漂白，无机离子或分子因为发生氧化还原反应而褪色不叫漂白，如</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将</a:t>
            </a:r>
            <a:r>
              <a:rPr lang="en-US" altLang="zh-CN" sz="2000" kern="100" err="1">
                <a:latin typeface="Times New Roman" panose="02020603050405020304" pitchFamily="18" charset="0"/>
                <a:ea typeface="微软雅黑" panose="020b0503020204020204" pitchFamily="34" charset="-122"/>
                <a:cs typeface="Courier New" panose="02070309020205020404" pitchFamily="49" charset="0"/>
              </a:rPr>
              <a:t>MnO  </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还原为</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Mn</a:t>
            </a:r>
            <a:r>
              <a:rPr lang="en-US" altLang="zh-CN" sz="2000" kern="100" baseline="30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baseline="30000">
                <a:latin typeface="Times New Roman" panose="02020603050405020304" pitchFamily="18" charset="0"/>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，不是漂白。</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②</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的漂白是</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化合型</a:t>
            </a:r>
            <a:r>
              <a:rPr lang="en-US" altLang="zh-CN" sz="2000" kern="100">
                <a:latin typeface="宋体" panose="02010600030101010101" pitchFamily="2" charset="-122"/>
                <a:ea typeface="微软雅黑" panose="020b0503020204020204" pitchFamily="34" charset="-122"/>
                <a:cs typeface="Times New Roman" panose="02020603050405020304" pitchFamily="18" charset="0"/>
              </a:rPr>
              <a:t>”</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漂白，即与有色物质化合生成无色不稳定化合物，与</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是酸性气体、有还原性无关。</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的漂白具有选择性，不能漂白酸碱指示剂。</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graphicFrame>
        <p:nvGraphicFramePr>
          <p:cNvPr id="2" name="对象 1"/>
          <p:cNvGraphicFramePr>
            <a:graphicFrameLocks noChangeAspect="1"/>
          </p:cNvGraphicFramePr>
          <p:nvPr/>
        </p:nvGraphicFramePr>
        <p:xfrm>
          <a:off x="1993664" y="2024058"/>
          <a:ext cx="383431" cy="507089"/>
        </p:xfrm>
        <a:graphic>
          <a:graphicData uri="http://schemas.openxmlformats.org/presentationml/2006/ole">
            <mc:AlternateContent>
              <mc:Choice xmlns:v="urn:schemas-microsoft-com:vml" Requires="v">
                <p:oleObj spid="_x0000_s1047" name="文档" r:id="rId2" imgW="513715" imgH="678180" progId="Word.Document.12">
                  <p:embed/>
                </p:oleObj>
              </mc:Choice>
              <mc:Fallback>
                <p:oleObj name="文档" r:id="rId2" imgW="513715" imgH="678180" progId="Word.Document.12">
                  <p:embed/>
                  <p:pic>
                    <p:nvPicPr>
                      <p:cNvPr id="0" name="OLE substitute image"/>
                      <p:cNvPicPr/>
                      <p:nvPr/>
                    </p:nvPicPr>
                    <p:blipFill>
                      <a:blip r:embed="rId3"/>
                      <a:stretch>
                        <a:fillRect/>
                      </a:stretch>
                    </p:blipFill>
                    <p:spPr>
                      <a:xfrm>
                        <a:off x="1993664" y="2024058"/>
                        <a:ext cx="383431" cy="507089"/>
                      </a:xfrm>
                      <a:prstGeom prst="rect">
                        <a:avLst/>
                      </a:prstGeom>
                    </p:spPr>
                  </p:pic>
                </p:oleObj>
              </mc:Fallback>
            </mc:AlternateContent>
          </a:graphicData>
        </a:graphic>
      </p:graphicFrame>
    </p:spTree>
  </p:cSld>
  <p:clrMapOvr>
    <a:masterClrMapping/>
  </p:clrMapOvr>
  <mc:AlternateContent>
    <mc:Choice xmlns:p14="http://schemas.microsoft.com/office/powerpoint/2010/main" Requires="p14">
      <p:transition p14:dur="10"/>
    </mc:Choice>
    <mc:Fallback>
      <p:transition/>
    </mc:Fallback>
  </mc:AlternateConten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59419" y="951945"/>
            <a:ext cx="8425161" cy="2377564"/>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1.</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下列反应中，</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作还原剂的是</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err="1">
                <a:latin typeface="Times New Roman" panose="02020603050405020304" pitchFamily="18" charset="0"/>
                <a:ea typeface="微软雅黑" panose="020b0503020204020204" pitchFamily="34" charset="-122"/>
                <a:cs typeface="Courier New" panose="02070309020205020404" pitchFamily="49" charset="0"/>
              </a:rPr>
              <a:t>NaOH</a:t>
            </a:r>
            <a:r>
              <a:rPr lang="en-US" altLang="zh-CN" sz="2000" kern="100" spc="-60">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=NaHSO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B.SO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spc="-60">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4</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C.SO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a:t>
            </a:r>
            <a:r>
              <a:rPr lang="en-US" altLang="zh-CN" sz="2000" kern="100" spc="-60">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O</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D.2Mg</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spc="-60">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2MgSO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14" name="Rectangle 21">
            <a:hlinkClick r:id="rId2" action="ppaction://hlinksldjump?num=33"/>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1</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
        <p:nvSpPr>
          <p:cNvPr id="15" name="Rectangle 21"/>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2</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6" name="Rectangle 21"/>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3</a:t>
            </a:r>
            <a:endParaRPr lang="en-US" altLang="zh-CN" sz="1100">
              <a:latin typeface="Broadway" panose="04040905080b02020502" pitchFamily="82" charset="0"/>
              <a:ea typeface="楷体" panose="02010609060101010101" pitchFamily="49" charset="-122"/>
              <a:cs typeface="经典繁仿黑" pitchFamily="49" charset="-122"/>
            </a:endParaRPr>
          </a:p>
        </p:txBody>
      </p:sp>
      <p:grpSp>
        <p:nvGrpSpPr>
          <p:cNvPr id="12" name="组合 11"/>
          <p:cNvGrpSpPr/>
          <p:nvPr/>
        </p:nvGrpSpPr>
        <p:grpSpPr>
          <a:xfrm>
            <a:off x="-8876" y="250030"/>
            <a:ext cx="1268508" cy="430863"/>
            <a:chOff x="480287" y="465931"/>
            <a:chExt cx="1691124" cy="574617"/>
          </a:xfrm>
        </p:grpSpPr>
        <p:sp>
          <p:nvSpPr>
            <p:cNvPr id="17" name="燕尾形 16"/>
            <p:cNvSpPr/>
            <p:nvPr/>
          </p:nvSpPr>
          <p:spPr>
            <a:xfrm>
              <a:off x="514196" y="511832"/>
              <a:ext cx="1603226" cy="486000"/>
            </a:xfrm>
            <a:prstGeom prst="chevron">
              <a:avLst>
                <a:gd name="adj" fmla="val 0"/>
              </a:avLst>
            </a:prstGeom>
            <a:solidFill>
              <a:srgbClr val="2258A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endParaRPr lang="zh-CN" altLang="en-US" sz="900">
                <a:solidFill>
                  <a:srgbClr val="1481E2"/>
                </a:solidFill>
                <a:latin typeface="微软雅黑" panose="020b0503020204020204" pitchFamily="34" charset="-122"/>
                <a:ea typeface="微软雅黑" panose="020b0503020204020204" pitchFamily="34" charset="-122"/>
              </a:endParaRPr>
            </a:p>
          </p:txBody>
        </p:sp>
        <p:sp>
          <p:nvSpPr>
            <p:cNvPr id="18" name="矩形 17"/>
            <p:cNvSpPr/>
            <p:nvPr/>
          </p:nvSpPr>
          <p:spPr>
            <a:xfrm>
              <a:off x="480287" y="465931"/>
              <a:ext cx="1691124" cy="574617"/>
            </a:xfrm>
            <a:prstGeom prst="rect">
              <a:avLst/>
            </a:prstGeom>
          </p:spPr>
          <p:txBody>
            <a:bodyPr wrap="square" lIns="121898" tIns="60948" rIns="121898" bIns="60948">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tabLst>
                  <a:tab pos="1417320"/>
                </a:tabLst>
              </a:pPr>
              <a:r>
                <a:rPr lang="zh-CN" altLang="en-US" sz="2000" b="1" kern="100">
                  <a:solidFill>
                    <a:prstClr val="white"/>
                  </a:solidFill>
                  <a:latin typeface="宋体" panose="02010600030101010101" pitchFamily="2" charset="-122"/>
                  <a:cs typeface="Courier New" panose="02070309020205020404"/>
                </a:rPr>
                <a:t>跟踪强化</a:t>
              </a:r>
              <a:endParaRPr lang="zh-CN" altLang="en-US" sz="1500" b="1" kern="100">
                <a:solidFill>
                  <a:schemeClr val="bg1"/>
                </a:solidFill>
                <a:latin typeface="宋体" panose="02010600030101010101" pitchFamily="2" charset="-122"/>
                <a:cs typeface="Courier New" panose="02070309020205020404"/>
              </a:endParaRPr>
            </a:p>
          </p:txBody>
        </p:sp>
      </p:grpSp>
      <p:sp>
        <p:nvSpPr>
          <p:cNvPr id="19" name="Rectangle 21"/>
          <p:cNvSpPr>
            <a:spLocks noChangeArrowheads="1"/>
          </p:cNvSpPr>
          <p:nvPr/>
        </p:nvSpPr>
        <p:spPr bwMode="auto">
          <a:xfrm>
            <a:off x="233653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4</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3" name="TextBox 9"/>
          <p:cNvSpPr txBox="1"/>
          <p:nvPr/>
        </p:nvSpPr>
        <p:spPr>
          <a:xfrm>
            <a:off x="228014" y="1849004"/>
            <a:ext cx="567074" cy="592460"/>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3400" b="1">
                <a:solidFill>
                  <a:srgbClr val="C00000"/>
                </a:solidFill>
                <a:latin typeface="华文细黑" panose="02010600040101010101" pitchFamily="2" charset="-122"/>
                <a:ea typeface="华文细黑" panose="02010600040101010101" pitchFamily="2" charset="-122"/>
              </a:rPr>
              <a:t>√</a:t>
            </a:r>
            <a:endParaRPr lang="zh-CN" altLang="en-US" sz="3400" b="1">
              <a:solidFill>
                <a:srgbClr val="C00000"/>
              </a:solidFill>
              <a:latin typeface="华文细黑" panose="02010600040101010101" pitchFamily="2" charset="-122"/>
              <a:ea typeface="华文细黑" panose="02010600040101010101" pitchFamily="2" charset="-122"/>
            </a:endParaRPr>
          </a:p>
        </p:txBody>
      </p:sp>
      <p:sp>
        <p:nvSpPr>
          <p:cNvPr id="20" name="矩形 19"/>
          <p:cNvSpPr/>
          <p:nvPr/>
        </p:nvSpPr>
        <p:spPr>
          <a:xfrm>
            <a:off x="359419" y="3350600"/>
            <a:ext cx="8425161" cy="530904"/>
          </a:xfrm>
          <a:prstGeom prst="rect">
            <a:avLst/>
          </a:prstGeom>
        </p:spPr>
        <p:txBody>
          <a:bodyPr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选项</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B</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中，二氧化硫中硫元素化合价升高，二氧化硫作还原剂。</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blinds(horizontal)">
                                      <p:cBhvr>
                                        <p:cTn id="1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417819" y="196036"/>
            <a:ext cx="8560114" cy="2708403"/>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下列反应中，不能说明</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是酸性氧化物的是</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O</a:t>
            </a:r>
            <a:r>
              <a:rPr lang="en-US" altLang="zh-CN" sz="2000" kern="100">
                <a:latin typeface="ZBFH" panose="02020603050405020304" pitchFamily="18" charset="0"/>
                <a:ea typeface="微软雅黑" panose="020b0503020204020204" pitchFamily="34" charset="-122"/>
                <a:cs typeface="ZBFH" panose="02020603050405020304" pitchFamily="18" charset="0"/>
              </a:rPr>
              <a:t>       </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B.SO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2NaOH</a:t>
            </a:r>
            <a:r>
              <a:rPr lang="en-US" altLang="zh-CN" sz="2000" kern="100" spc="-60">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=Na</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H</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O</a:t>
            </a:r>
            <a:endParaRPr lang="en-US"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20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C.2SO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微软雅黑" panose="020b0503020204020204" pitchFamily="34" charset="-122"/>
                <a:ea typeface="微软雅黑" panose="020b0503020204020204" pitchFamily="34" charset="-122"/>
                <a:cs typeface="Courier New" panose="02070309020205020404" pitchFamily="49" charset="0"/>
              </a:rPr>
              <a:t>           </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2SO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a:p>
            <a:pPr algn="just">
              <a:lnSpc>
                <a:spcPct val="20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D.SO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a:t>
            </a:r>
            <a:r>
              <a:rPr lang="en-US" altLang="zh-CN" sz="2000" kern="100" err="1">
                <a:latin typeface="Times New Roman" panose="02020603050405020304" pitchFamily="18" charset="0"/>
                <a:ea typeface="微软雅黑" panose="020b0503020204020204" pitchFamily="34" charset="-122"/>
                <a:cs typeface="Courier New" panose="02070309020205020404" pitchFamily="49" charset="0"/>
              </a:rPr>
              <a:t>CaO</a:t>
            </a:r>
            <a:r>
              <a:rPr lang="en-US" altLang="zh-CN" sz="2000" kern="100" spc="-60">
                <a:latin typeface="Times New Roman" panose="02020603050405020304" pitchFamily="18" charset="0"/>
                <a:ea typeface="微软雅黑" panose="020b0503020204020204" pitchFamily="34" charset="-122"/>
                <a:cs typeface="Courier New" panose="02070309020205020404" pitchFamily="49" charset="0"/>
              </a:rPr>
              <a:t>==</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=CaSO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graphicFrame>
        <p:nvGraphicFramePr>
          <p:cNvPr id="2" name="对象 1"/>
          <p:cNvGraphicFramePr>
            <a:graphicFrameLocks noChangeAspect="1"/>
          </p:cNvGraphicFramePr>
          <p:nvPr/>
        </p:nvGraphicFramePr>
        <p:xfrm>
          <a:off x="1868982" y="778247"/>
          <a:ext cx="604916" cy="342821"/>
        </p:xfrm>
        <a:graphic>
          <a:graphicData uri="http://schemas.openxmlformats.org/presentationml/2006/ole">
            <mc:AlternateContent>
              <mc:Choice xmlns:v="urn:schemas-microsoft-com:vml" Requires="v">
                <p:oleObj spid="_x0000_s1048" name="文档" r:id="rId3" imgW="808990" imgH="458470" progId="Word.Document.12">
                  <p:embed/>
                </p:oleObj>
              </mc:Choice>
              <mc:Fallback>
                <p:oleObj name="文档" r:id="rId3" imgW="808990" imgH="458470" progId="Word.Document.12">
                  <p:embed/>
                  <p:pic>
                    <p:nvPicPr>
                      <p:cNvPr id="0" name="OLE substitute image"/>
                      <p:cNvPicPr/>
                      <p:nvPr/>
                    </p:nvPicPr>
                    <p:blipFill>
                      <a:blip r:embed="rId4"/>
                      <a:stretch>
                        <a:fillRect/>
                      </a:stretch>
                    </p:blipFill>
                    <p:spPr>
                      <a:xfrm>
                        <a:off x="1868982" y="778247"/>
                        <a:ext cx="604916" cy="342821"/>
                      </a:xfrm>
                      <a:prstGeom prst="rect">
                        <a:avLst/>
                      </a:prstGeom>
                    </p:spPr>
                  </p:pic>
                </p:oleObj>
              </mc:Fallback>
            </mc:AlternateContent>
          </a:graphicData>
        </a:graphic>
      </p:graphicFrame>
      <p:graphicFrame>
        <p:nvGraphicFramePr>
          <p:cNvPr id="3" name="对象 2"/>
          <p:cNvGraphicFramePr>
            <a:graphicFrameLocks noChangeAspect="1"/>
          </p:cNvGraphicFramePr>
          <p:nvPr/>
        </p:nvGraphicFramePr>
        <p:xfrm>
          <a:off x="1782726" y="1530436"/>
          <a:ext cx="926427" cy="792773"/>
        </p:xfrm>
        <a:graphic>
          <a:graphicData uri="http://schemas.openxmlformats.org/presentationml/2006/ole">
            <mc:AlternateContent>
              <mc:Choice xmlns:v="urn:schemas-microsoft-com:vml" Requires="v">
                <p:oleObj spid="_x0000_s1049" name="文档" r:id="rId5" imgW="1237615" imgH="1057910" progId="Word.Document.12">
                  <p:embed/>
                </p:oleObj>
              </mc:Choice>
              <mc:Fallback>
                <p:oleObj name="文档" r:id="rId5" imgW="1237615" imgH="1057910" progId="Word.Document.12">
                  <p:embed/>
                  <p:pic>
                    <p:nvPicPr>
                      <p:cNvPr id="0" name="OLE substitute image"/>
                      <p:cNvPicPr/>
                      <p:nvPr/>
                    </p:nvPicPr>
                    <p:blipFill>
                      <a:blip r:embed="rId6"/>
                      <a:stretch>
                        <a:fillRect/>
                      </a:stretch>
                    </p:blipFill>
                    <p:spPr>
                      <a:xfrm>
                        <a:off x="1782726" y="1530436"/>
                        <a:ext cx="926427" cy="792773"/>
                      </a:xfrm>
                      <a:prstGeom prst="rect">
                        <a:avLst/>
                      </a:prstGeom>
                    </p:spPr>
                  </p:pic>
                </p:oleObj>
              </mc:Fallback>
            </mc:AlternateContent>
          </a:graphicData>
        </a:graphic>
      </p:graphicFrame>
      <p:sp>
        <p:nvSpPr>
          <p:cNvPr id="22" name="TextBox 9"/>
          <p:cNvSpPr txBox="1"/>
          <p:nvPr/>
        </p:nvSpPr>
        <p:spPr>
          <a:xfrm>
            <a:off x="324895" y="1655495"/>
            <a:ext cx="567074" cy="592460"/>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3400" b="1">
                <a:solidFill>
                  <a:srgbClr val="C00000"/>
                </a:solidFill>
                <a:latin typeface="华文细黑" panose="02010600040101010101" pitchFamily="2" charset="-122"/>
                <a:ea typeface="华文细黑" panose="02010600040101010101" pitchFamily="2" charset="-122"/>
              </a:rPr>
              <a:t>√</a:t>
            </a:r>
            <a:endParaRPr lang="zh-CN" altLang="en-US" sz="3400" b="1">
              <a:solidFill>
                <a:srgbClr val="C00000"/>
              </a:solidFill>
              <a:latin typeface="华文细黑" panose="02010600040101010101" pitchFamily="2" charset="-122"/>
              <a:ea typeface="华文细黑" panose="02010600040101010101" pitchFamily="2" charset="-122"/>
            </a:endParaRPr>
          </a:p>
        </p:txBody>
      </p:sp>
      <p:sp>
        <p:nvSpPr>
          <p:cNvPr id="11" name="矩形 10"/>
          <p:cNvSpPr/>
          <p:nvPr/>
        </p:nvSpPr>
        <p:spPr>
          <a:xfrm>
            <a:off x="417819" y="2819544"/>
            <a:ext cx="8308363" cy="1477297"/>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酸性氧化物的性质主要是与碱反应生成盐和水、与水反应只生成相应酸、与碱性氧化物反应生成盐，而</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C</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项中</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被氧化，只能说明</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具有还原性。</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sp>
        <p:nvSpPr>
          <p:cNvPr id="12" name="Rectangle 21">
            <a:hlinkClick r:id="rId7" action="ppaction://hlinksldjump?num=33"/>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1</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4" name="Rectangle 21">
            <a:hlinkClick r:id="rId8" action="ppaction://hlinksldjump?num=34"/>
          </p:cNvPr>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2</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
        <p:nvSpPr>
          <p:cNvPr id="15" name="Rectangle 21"/>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3</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9" name="Rectangle 21"/>
          <p:cNvSpPr>
            <a:spLocks noChangeArrowheads="1"/>
          </p:cNvSpPr>
          <p:nvPr/>
        </p:nvSpPr>
        <p:spPr bwMode="auto">
          <a:xfrm>
            <a:off x="233653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4</a:t>
            </a:r>
            <a:endParaRPr lang="en-US" altLang="zh-CN" sz="1100">
              <a:latin typeface="Broadway" panose="04040905080b02020502" pitchFamily="82" charset="0"/>
              <a:ea typeface="楷体" panose="02010609060101010101" pitchFamily="49" charset="-122"/>
              <a:cs typeface="经典繁仿黑" pitchFamily="49"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linds(horizontal)">
                                      <p:cBhvr>
                                        <p:cTn id="7" dur="5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11"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291943" y="771556"/>
            <a:ext cx="8560114" cy="2400627"/>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下列变化可以说明</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具有漂白性的是</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A.SO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通入溴水中，溴水褪色</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B.SO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通入酸性高锰酸钾溶液中，溶液的紫红色褪去</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C.SO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通入品红溶液中，溶液的红色褪去</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D.SO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通入滴有酚酞的氢氧化钠溶液中，溶液的红色褪去</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22" name="TextBox 9"/>
          <p:cNvSpPr txBox="1"/>
          <p:nvPr/>
        </p:nvSpPr>
        <p:spPr>
          <a:xfrm>
            <a:off x="196944" y="2114251"/>
            <a:ext cx="567074" cy="592460"/>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3400" b="1">
                <a:solidFill>
                  <a:srgbClr val="C00000"/>
                </a:solidFill>
                <a:latin typeface="华文细黑" panose="02010600040101010101" pitchFamily="2" charset="-122"/>
                <a:ea typeface="华文细黑" panose="02010600040101010101" pitchFamily="2" charset="-122"/>
              </a:rPr>
              <a:t>√</a:t>
            </a:r>
            <a:endParaRPr lang="zh-CN" altLang="en-US" sz="3400" b="1">
              <a:solidFill>
                <a:srgbClr val="C00000"/>
              </a:solidFill>
              <a:latin typeface="华文细黑" panose="02010600040101010101" pitchFamily="2" charset="-122"/>
              <a:ea typeface="华文细黑" panose="02010600040101010101" pitchFamily="2" charset="-122"/>
            </a:endParaRPr>
          </a:p>
        </p:txBody>
      </p:sp>
      <p:sp>
        <p:nvSpPr>
          <p:cNvPr id="9" name="Rectangle 21">
            <a:hlinkClick r:id="rId3" action="ppaction://hlinksldjump?num=33"/>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1</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0" name="Rectangle 21">
            <a:hlinkClick r:id="rId4" action="ppaction://hlinksldjump?num=34"/>
          </p:cNvPr>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2</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1" name="Rectangle 21">
            <a:hlinkClick r:id="rId5" action="ppaction://hlinksldjump?num=35"/>
          </p:cNvPr>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3</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
        <p:nvSpPr>
          <p:cNvPr id="14" name="Rectangle 21"/>
          <p:cNvSpPr>
            <a:spLocks noChangeArrowheads="1"/>
          </p:cNvSpPr>
          <p:nvPr/>
        </p:nvSpPr>
        <p:spPr bwMode="auto">
          <a:xfrm>
            <a:off x="233653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4</a:t>
            </a:r>
            <a:endParaRPr lang="en-US" altLang="zh-CN" sz="1100">
              <a:latin typeface="Broadway" panose="04040905080b02020502" pitchFamily="82" charset="0"/>
              <a:ea typeface="楷体" panose="02010609060101010101" pitchFamily="49" charset="-122"/>
              <a:cs typeface="经典繁仿黑" pitchFamily="49"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linds(horizontal)">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376277" y="767572"/>
            <a:ext cx="8391447" cy="286229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A</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B</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项，二氧化硫气体通入溴水或酸性高锰酸钾溶液中，溶液褪色，体现了二氧化硫的还原性，错误；</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宋体" panose="02010600030101010101" pitchFamily="2" charset="-122"/>
                <a:cs typeface="Courier New" panose="02070309020205020404" pitchFamily="49" charset="0"/>
              </a:rPr>
              <a:t>C</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项，二氧化硫使品红溶液褪色，体现了二氧化硫的漂白性，正确；</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宋体" panose="02010600030101010101" pitchFamily="2" charset="-122"/>
                <a:cs typeface="Courier New" panose="02070309020205020404" pitchFamily="49" charset="0"/>
              </a:rPr>
              <a:t>D</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项，滴有酚酞的氢氧化钠溶液呈红色，通入</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后发生反应：</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2NaOH</a:t>
            </a:r>
            <a:r>
              <a:rPr lang="en-US" altLang="zh-CN" sz="2000" kern="100" spc="-60">
                <a:latin typeface="Times New Roman" panose="02020603050405020304" pitchFamily="18" charset="0"/>
                <a:ea typeface="宋体" panose="02010600030101010101" pitchFamily="2" charset="-122"/>
                <a:cs typeface="Courier New" panose="02070309020205020404" pitchFamily="49" charset="0"/>
              </a:rPr>
              <a:t>==</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=Na</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3</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H</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O</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，溶液的红色褪去，体现了</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是酸性氧化物的性质，错误。</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8" name="Rectangle 21">
            <a:hlinkClick r:id="rId3" action="ppaction://hlinksldjump?num=33"/>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1</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0" name="Rectangle 21">
            <a:hlinkClick r:id="rId4" action="ppaction://hlinksldjump?num=34"/>
          </p:cNvPr>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2</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1" name="Rectangle 21">
            <a:hlinkClick r:id="rId5" action="ppaction://hlinksldjump?num=35"/>
          </p:cNvPr>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3</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
        <p:nvSpPr>
          <p:cNvPr id="12" name="Rectangle 21"/>
          <p:cNvSpPr>
            <a:spLocks noChangeArrowheads="1"/>
          </p:cNvSpPr>
          <p:nvPr/>
        </p:nvSpPr>
        <p:spPr bwMode="auto">
          <a:xfrm>
            <a:off x="233653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4</a:t>
            </a:r>
            <a:endParaRPr lang="en-US" altLang="zh-CN" sz="1100">
              <a:latin typeface="Broadway" panose="04040905080b02020502" pitchFamily="82" charset="0"/>
              <a:ea typeface="楷体" panose="02010609060101010101" pitchFamily="49" charset="-122"/>
              <a:cs typeface="经典繁仿黑" pitchFamily="49"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750" fill="hold"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linds(horizontal)">
                                      <p:cBhvr>
                                        <p:cTn id="7" dur="750"/>
                                        <p:tgtEl>
                                          <p:spTgt spid="13">
                                            <p:txEl>
                                              <p:pRg st="0" end="0"/>
                                            </p:txEl>
                                          </p:spTgt>
                                        </p:tgtEl>
                                      </p:cBhvr>
                                    </p:animEffect>
                                  </p:childTnLst>
                                </p:cTn>
                              </p:par>
                            </p:childTnLst>
                          </p:cTn>
                        </p:par>
                        <p:par>
                          <p:cTn id="8" fill="hold" nodeType="afterGroup">
                            <p:stCondLst>
                              <p:cond delay="750"/>
                            </p:stCondLst>
                            <p:childTnLst>
                              <p:par>
                                <p:cTn id="9" presetID="3" presetClass="entr" presetSubtype="10" dur="750" fill="hold" nodeType="after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animEffect transition="in" filter="blinds(horizontal)">
                                      <p:cBhvr>
                                        <p:cTn id="11" dur="750"/>
                                        <p:tgtEl>
                                          <p:spTgt spid="13">
                                            <p:txEl>
                                              <p:pRg st="1" end="1"/>
                                            </p:txEl>
                                          </p:spTgt>
                                        </p:tgtEl>
                                      </p:cBhvr>
                                    </p:animEffect>
                                  </p:childTnLst>
                                </p:cTn>
                              </p:par>
                            </p:childTnLst>
                          </p:cTn>
                        </p:par>
                        <p:par>
                          <p:cTn id="12" fill="hold" nodeType="afterGroup">
                            <p:stCondLst>
                              <p:cond delay="1500"/>
                            </p:stCondLst>
                            <p:childTnLst>
                              <p:par>
                                <p:cTn id="13" presetID="3" presetClass="entr" presetSubtype="10" dur="750" fill="hold" nodeType="after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animEffect transition="in" filter="blinds(horizontal)">
                                      <p:cBhvr>
                                        <p:cTn id="15" dur="750"/>
                                        <p:tgtEl>
                                          <p:spTgt spid="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291943" y="-19937"/>
            <a:ext cx="8560114" cy="1477297"/>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4.</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如下图，利用培养皿探究</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的性质。实验时向</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Na</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2</a:t>
            </a:r>
            <a:r>
              <a:rPr lang="en-US" altLang="zh-CN" sz="2000" kern="100">
                <a:latin typeface="Times New Roman" panose="02020603050405020304" pitchFamily="18" charset="0"/>
                <a:ea typeface="微软雅黑" panose="020b0503020204020204" pitchFamily="34" charset="-122"/>
                <a:cs typeface="Courier New" panose="02070309020205020404" pitchFamily="49" charset="0"/>
              </a:rPr>
              <a:t>SO</a:t>
            </a:r>
            <a:r>
              <a:rPr lang="en-US" altLang="zh-CN" sz="2000" kern="100" baseline="-25000">
                <a:latin typeface="Times New Roman" panose="02020603050405020304" pitchFamily="18" charset="0"/>
                <a:ea typeface="微软雅黑" panose="020b0503020204020204" pitchFamily="34" charset="-122"/>
                <a:cs typeface="Courier New" panose="02070309020205020404" pitchFamily="49" charset="0"/>
              </a:rPr>
              <a:t>3</a:t>
            </a:r>
            <a:r>
              <a:rPr lang="zh-CN" altLang="zh-CN" sz="2000" kern="100">
                <a:latin typeface="Times New Roman" panose="02020603050405020304" pitchFamily="18" charset="0"/>
                <a:ea typeface="微软雅黑" panose="020b0503020204020204" pitchFamily="34" charset="-122"/>
                <a:cs typeface="Times New Roman" panose="02020603050405020304" pitchFamily="18" charset="0"/>
              </a:rPr>
              <a:t>固体上滴几滴浓硫酸，立即用另一表面皿扣在上面。下表中对实验现象的描述或所做的解释不正确的是</a:t>
            </a:r>
            <a:endParaRPr lang="zh-CN" altLang="zh-CN" sz="800" kern="100">
              <a:latin typeface="宋体" panose="02010600030101010101" pitchFamily="2" charset="-122"/>
              <a:ea typeface="宋体" panose="02010600030101010101" pitchFamily="2" charset="-122"/>
              <a:cs typeface="Courier New" panose="02070309020205020404" pitchFamily="49" charset="0"/>
            </a:endParaRPr>
          </a:p>
        </p:txBody>
      </p:sp>
      <p:pic>
        <p:nvPicPr>
          <p:cNvPr id="236546" name="Picture 2" descr="2-106"/>
          <p:cNvPicPr>
            <a:picLocks noChangeAspect="1" noChangeArrowheads="1"/>
          </p:cNvPicPr>
          <p:nvPr/>
        </p:nvPicPr>
        <p:blipFill>
          <a:blip r:embed="rId3">
            <a:clrChange>
              <a:clrFrom>
                <a:srgbClr val="FFFFFF"/>
              </a:clrFrom>
              <a:clrTo>
                <a:srgbClr val="FFFFFF">
                  <a:alpha val="0"/>
                </a:srgbClr>
              </a:clrTo>
            </a:clrChange>
          </a:blip>
          <a:stretch>
            <a:fillRect/>
          </a:stretch>
        </p:blipFill>
        <p:spPr bwMode="auto">
          <a:xfrm>
            <a:off x="2321199" y="1059582"/>
            <a:ext cx="4501602" cy="1222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表格 3"/>
          <p:cNvGraphicFramePr>
            <a:graphicFrameLocks noGrp="1"/>
          </p:cNvGraphicFramePr>
          <p:nvPr/>
        </p:nvGraphicFramePr>
        <p:xfrm>
          <a:off x="291942" y="2286039"/>
          <a:ext cx="8209981" cy="2391456"/>
        </p:xfrm>
        <a:graphic>
          <a:graphicData uri="http://schemas.openxmlformats.org/drawingml/2006/table">
            <a:tbl>
              <a:tblPr/>
              <a:tblGrid>
                <a:gridCol w="912344"/>
                <a:gridCol w="2693429"/>
                <a:gridCol w="4604208"/>
              </a:tblGrid>
              <a:tr h="447691">
                <a:tc>
                  <a:txBody>
                    <a:bodyPr vert="horz" wrap="square"/>
                    <a:lstStyle/>
                    <a:p>
                      <a:pPr algn="ctr">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选项</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实验现象</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解释</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24192">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A</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BaCl</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2</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溶液变浑浊</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SO</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2</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与</a:t>
                      </a: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BaCl</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2</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溶液反应产生了</a:t>
                      </a: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BaSO</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3</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沉淀</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5941">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B</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Na</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2</a:t>
                      </a: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S</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溶液变浑浊</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SO</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2</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与</a:t>
                      </a: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Na</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2</a:t>
                      </a: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S</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溶液反应产生了</a:t>
                      </a: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S</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单质</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5941">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C</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酸性</a:t>
                      </a: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KMnO</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4</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溶液褪色</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SO</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2</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具有还原性</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7691">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D</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品红溶液褪色</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1900" kern="100">
                          <a:effectLst/>
                          <a:latin typeface="Times New Roman" panose="02020603050405020304" pitchFamily="18" charset="0"/>
                          <a:ea typeface="微软雅黑" panose="020b0503020204020204" pitchFamily="34" charset="-122"/>
                          <a:cs typeface="Courier New" panose="02070309020205020404" pitchFamily="49" charset="0"/>
                        </a:rPr>
                        <a:t>SO</a:t>
                      </a:r>
                      <a:r>
                        <a:rPr lang="en-US" sz="1900" kern="100" baseline="-25000">
                          <a:effectLst/>
                          <a:latin typeface="Times New Roman" panose="02020603050405020304" pitchFamily="18" charset="0"/>
                          <a:ea typeface="微软雅黑" panose="020b0503020204020204" pitchFamily="34" charset="-122"/>
                          <a:cs typeface="Courier New" panose="02070309020205020404" pitchFamily="49" charset="0"/>
                        </a:rPr>
                        <a:t>2</a:t>
                      </a:r>
                      <a:r>
                        <a:rPr lang="zh-CN" sz="1900" kern="100">
                          <a:effectLst/>
                          <a:latin typeface="Times New Roman" panose="02020603050405020304" pitchFamily="18" charset="0"/>
                          <a:ea typeface="微软雅黑" panose="020b0503020204020204" pitchFamily="34" charset="-122"/>
                          <a:cs typeface="Times New Roman" panose="02020603050405020304" pitchFamily="18" charset="0"/>
                        </a:rPr>
                        <a:t>具有漂白性</a:t>
                      </a:r>
                      <a:endParaRPr lang="zh-CN" sz="1900" kern="100">
                        <a:effectLst/>
                        <a:latin typeface="宋体" panose="02010600030101010101" pitchFamily="2" charset="-122"/>
                        <a:ea typeface="宋体" panose="02010600030101010101" pitchFamily="2" charset="-122"/>
                        <a:cs typeface="Courier New" panose="02070309020205020404" pitchFamily="49" charset="0"/>
                      </a:endParaRPr>
                    </a:p>
                  </a:txBody>
                  <a:tcPr marL="28980" marR="28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2" name="TextBox 9"/>
          <p:cNvSpPr txBox="1"/>
          <p:nvPr/>
        </p:nvSpPr>
        <p:spPr>
          <a:xfrm>
            <a:off x="472645" y="2787724"/>
            <a:ext cx="567074" cy="592460"/>
          </a:xfrm>
          <a:prstGeom prst="rect">
            <a:avLst/>
          </a:prstGeom>
          <a:noFill/>
        </p:spPr>
        <p:txBody>
          <a:bodyPr wrap="square" lIns="68571" tIns="34285" rIns="68571" bIns="34285" rtlCol="0">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r>
              <a:rPr lang="zh-CN" altLang="en-US" sz="3400" b="1">
                <a:solidFill>
                  <a:srgbClr val="C00000"/>
                </a:solidFill>
                <a:latin typeface="华文细黑" panose="02010600040101010101" pitchFamily="2" charset="-122"/>
                <a:ea typeface="华文细黑" panose="02010600040101010101" pitchFamily="2" charset="-122"/>
              </a:rPr>
              <a:t>√</a:t>
            </a:r>
            <a:endParaRPr lang="zh-CN" altLang="en-US" sz="3400" b="1">
              <a:solidFill>
                <a:srgbClr val="C00000"/>
              </a:solidFill>
              <a:latin typeface="华文细黑" panose="02010600040101010101" pitchFamily="2" charset="-122"/>
              <a:ea typeface="华文细黑" panose="02010600040101010101" pitchFamily="2" charset="-122"/>
            </a:endParaRPr>
          </a:p>
        </p:txBody>
      </p:sp>
      <p:sp>
        <p:nvSpPr>
          <p:cNvPr id="11" name="Rectangle 21">
            <a:hlinkClick r:id="rId4" action="ppaction://hlinksldjump?num=33"/>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1</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2" name="Rectangle 21">
            <a:hlinkClick r:id="rId5" action="ppaction://hlinksldjump?num=34"/>
          </p:cNvPr>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2</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4" name="Rectangle 21">
            <a:hlinkClick r:id="rId6" action="ppaction://hlinksldjump?num=35"/>
          </p:cNvPr>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3</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20" name="Rectangle 21">
            <a:hlinkClick r:id="rId7" action="ppaction://hlinksldjump?num=37"/>
          </p:cNvPr>
          <p:cNvSpPr>
            <a:spLocks noChangeArrowheads="1"/>
          </p:cNvSpPr>
          <p:nvPr/>
        </p:nvSpPr>
        <p:spPr bwMode="auto">
          <a:xfrm>
            <a:off x="233653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4</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linds(horizontal)">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417819" y="843958"/>
            <a:ext cx="8308363" cy="2862292"/>
          </a:xfrm>
          <a:prstGeom prst="rect">
            <a:avLst/>
          </a:prstGeom>
        </p:spPr>
        <p:txBody>
          <a:bodyPr wrap="square" lIns="91411" tIns="45705" rIns="91411" bIns="45705">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000" b="1" kern="100">
                <a:solidFill>
                  <a:srgbClr val="0000FF"/>
                </a:solidFill>
                <a:latin typeface="Times New Roman" panose="02020603050405020304" pitchFamily="18" charset="0"/>
                <a:ea typeface="微软雅黑" panose="020b0503020204020204" pitchFamily="34" charset="-122"/>
                <a:cs typeface="Times New Roman" panose="02020603050405020304" pitchFamily="18" charset="0"/>
              </a:rPr>
              <a:t>解析　</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在</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Na</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3</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固体上滴几滴浓硫酸，发生复分解反应产生</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a:t>
            </a:r>
            <a:endParaRPr lang="en-US" altLang="zh-CN" sz="2000" kern="10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2000" kern="100">
                <a:latin typeface="Times New Roman" panose="02020603050405020304" pitchFamily="18" charset="0"/>
                <a:ea typeface="宋体" panose="02010600030101010101" pitchFamily="2" charset="-122"/>
                <a:cs typeface="Courier New" panose="02070309020205020404" pitchFamily="49" charset="0"/>
              </a:rPr>
              <a:t>A</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项，</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与</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BaCl</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溶液不反应，错误；</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宋体" panose="02010600030101010101" pitchFamily="2" charset="-122"/>
                <a:cs typeface="Courier New" panose="02070309020205020404" pitchFamily="49" charset="0"/>
              </a:rPr>
              <a:t>B</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项，</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具有氧化性，可以和</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Na</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反应生成</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单质，溶液变浑浊，正确；</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宋体" panose="02010600030101010101" pitchFamily="2" charset="-122"/>
                <a:cs typeface="Courier New" panose="02070309020205020404" pitchFamily="49" charset="0"/>
              </a:rPr>
              <a:t>C</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项，</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KMnO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4</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具有氧化性，</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具有还原性，二者会发生氧化还原反应而使酸性</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KMnO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4</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溶液褪色，正确；</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000" kern="100">
                <a:latin typeface="Times New Roman" panose="02020603050405020304" pitchFamily="18" charset="0"/>
                <a:ea typeface="宋体" panose="02010600030101010101" pitchFamily="2" charset="-122"/>
                <a:cs typeface="Courier New" panose="02070309020205020404" pitchFamily="49" charset="0"/>
              </a:rPr>
              <a:t>D</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项，</a:t>
            </a:r>
            <a:r>
              <a:rPr lang="en-US" altLang="zh-CN" sz="2000" kern="100">
                <a:latin typeface="Times New Roman" panose="02020603050405020304" pitchFamily="18" charset="0"/>
                <a:ea typeface="宋体" panose="02010600030101010101" pitchFamily="2" charset="-122"/>
                <a:cs typeface="Courier New" panose="02070309020205020404" pitchFamily="49" charset="0"/>
              </a:rPr>
              <a:t>SO</a:t>
            </a:r>
            <a:r>
              <a:rPr lang="en-US" altLang="zh-CN" sz="2000" kern="100" baseline="-25000">
                <a:latin typeface="Times New Roman" panose="02020603050405020304" pitchFamily="18" charset="0"/>
                <a:ea typeface="宋体" panose="02010600030101010101" pitchFamily="2" charset="-122"/>
                <a:cs typeface="Courier New" panose="02070309020205020404" pitchFamily="49" charset="0"/>
              </a:rPr>
              <a:t>2</a:t>
            </a:r>
            <a:r>
              <a:rPr lang="zh-CN" altLang="zh-CN" sz="2000" kern="100">
                <a:latin typeface="Times New Roman" panose="02020603050405020304" pitchFamily="18" charset="0"/>
                <a:ea typeface="宋体" panose="02010600030101010101" pitchFamily="2" charset="-122"/>
                <a:cs typeface="Times New Roman" panose="02020603050405020304" pitchFamily="18" charset="0"/>
              </a:rPr>
              <a:t>具有漂白性，可以使品红溶液褪色，正确。</a:t>
            </a:r>
            <a:endParaRPr lang="zh-CN" altLang="zh-CN" sz="2000" kern="100">
              <a:latin typeface="宋体" panose="02010600030101010101" pitchFamily="2" charset="-122"/>
              <a:ea typeface="宋体" panose="02010600030101010101" pitchFamily="2" charset="-122"/>
              <a:cs typeface="Courier New" panose="02070309020205020404" pitchFamily="49" charset="0"/>
            </a:endParaRPr>
          </a:p>
        </p:txBody>
      </p:sp>
      <p:sp>
        <p:nvSpPr>
          <p:cNvPr id="15" name="返回">
            <a:hlinkClick r:id="rId3" action="ppaction://hlinksldjump?num=3"/>
          </p:cNvPr>
          <p:cNvSpPr/>
          <p:nvPr/>
        </p:nvSpPr>
        <p:spPr>
          <a:xfrm>
            <a:off x="8387062" y="4784714"/>
            <a:ext cx="634583" cy="259140"/>
          </a:xfrm>
          <a:prstGeom prst="round2Diag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algn="ctr"/>
            <a:r>
              <a:rPr kumimoji="1" lang="zh-CN" altLang="en-US" sz="1500"/>
              <a:t>返回</a:t>
            </a:r>
            <a:endParaRPr kumimoji="1" lang="zh-CN" altLang="en-US" sz="1500"/>
          </a:p>
        </p:txBody>
      </p:sp>
      <p:sp>
        <p:nvSpPr>
          <p:cNvPr id="9" name="Rectangle 21">
            <a:hlinkClick r:id="rId4" action="ppaction://hlinksldjump?num=33"/>
          </p:cNvPr>
          <p:cNvSpPr>
            <a:spLocks noChangeArrowheads="1"/>
          </p:cNvSpPr>
          <p:nvPr/>
        </p:nvSpPr>
        <p:spPr bwMode="auto">
          <a:xfrm>
            <a:off x="169487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1</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0" name="Rectangle 21">
            <a:hlinkClick r:id="rId5" action="ppaction://hlinksldjump?num=34"/>
          </p:cNvPr>
          <p:cNvSpPr>
            <a:spLocks noChangeArrowheads="1"/>
          </p:cNvSpPr>
          <p:nvPr/>
        </p:nvSpPr>
        <p:spPr bwMode="auto">
          <a:xfrm>
            <a:off x="1908759"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2</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1" name="Rectangle 21">
            <a:hlinkClick r:id="rId6" action="ppaction://hlinksldjump?num=35"/>
          </p:cNvPr>
          <p:cNvSpPr>
            <a:spLocks noChangeArrowheads="1"/>
          </p:cNvSpPr>
          <p:nvPr/>
        </p:nvSpPr>
        <p:spPr bwMode="auto">
          <a:xfrm>
            <a:off x="2122645"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latin typeface="Broadway" panose="04040905080b02020502" pitchFamily="82" charset="0"/>
                <a:ea typeface="楷体" panose="02010609060101010101" pitchFamily="49" charset="-122"/>
                <a:cs typeface="经典繁仿黑" pitchFamily="49" charset="-122"/>
              </a:rPr>
              <a:t>3</a:t>
            </a:r>
            <a:endParaRPr lang="en-US" altLang="zh-CN" sz="1100">
              <a:latin typeface="Broadway" panose="04040905080b02020502" pitchFamily="82" charset="0"/>
              <a:ea typeface="楷体" panose="02010609060101010101" pitchFamily="49" charset="-122"/>
              <a:cs typeface="经典繁仿黑" pitchFamily="49" charset="-122"/>
            </a:endParaRPr>
          </a:p>
        </p:txBody>
      </p:sp>
      <p:sp>
        <p:nvSpPr>
          <p:cNvPr id="12" name="Rectangle 21">
            <a:hlinkClick r:id="rId7" action="ppaction://hlinksldjump?num=37"/>
          </p:cNvPr>
          <p:cNvSpPr>
            <a:spLocks noChangeArrowheads="1"/>
          </p:cNvSpPr>
          <p:nvPr/>
        </p:nvSpPr>
        <p:spPr bwMode="auto">
          <a:xfrm>
            <a:off x="2336532" y="4810909"/>
            <a:ext cx="183667" cy="24368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6763" tIns="38381" rIns="76763" bIns="38381" anchor="ct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576580" fontAlgn="base">
              <a:spcBef>
                <a:spcPct val="0"/>
              </a:spcBef>
              <a:spcAft>
                <a:spcPct val="0"/>
              </a:spcAft>
            </a:pPr>
            <a:r>
              <a:rPr lang="en-US" altLang="zh-CN" sz="1100">
                <a:solidFill>
                  <a:srgbClr val="0000FF"/>
                </a:solidFill>
                <a:latin typeface="Broadway" panose="04040905080b02020502" pitchFamily="82" charset="0"/>
                <a:ea typeface="楷体" panose="02010609060101010101" pitchFamily="49" charset="-122"/>
                <a:cs typeface="经典繁仿黑" pitchFamily="49" charset="-122"/>
              </a:rPr>
              <a:t>4</a:t>
            </a:r>
            <a:endParaRPr lang="en-US" altLang="zh-CN" sz="1100">
              <a:solidFill>
                <a:srgbClr val="0000FF"/>
              </a:solidFill>
              <a:latin typeface="Broadway" panose="04040905080b02020502" pitchFamily="82" charset="0"/>
              <a:ea typeface="楷体" panose="02010609060101010101" pitchFamily="49" charset="-122"/>
              <a:cs typeface="经典繁仿黑" pitchFamily="49"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750" fill="hold"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linds(horizontal)">
                                      <p:cBhvr>
                                        <p:cTn id="7" dur="750"/>
                                        <p:tgtEl>
                                          <p:spTgt spid="13">
                                            <p:txEl>
                                              <p:pRg st="0" end="0"/>
                                            </p:txEl>
                                          </p:spTgt>
                                        </p:tgtEl>
                                      </p:cBhvr>
                                    </p:animEffect>
                                  </p:childTnLst>
                                </p:cTn>
                              </p:par>
                            </p:childTnLst>
                          </p:cTn>
                        </p:par>
                        <p:par>
                          <p:cTn id="8" fill="hold" nodeType="afterGroup">
                            <p:stCondLst>
                              <p:cond delay="750"/>
                            </p:stCondLst>
                            <p:childTnLst>
                              <p:par>
                                <p:cTn id="9" presetID="3" presetClass="entr" presetSubtype="10" dur="750" fill="hold" nodeType="after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animEffect transition="in" filter="blinds(horizontal)">
                                      <p:cBhvr>
                                        <p:cTn id="11" dur="750"/>
                                        <p:tgtEl>
                                          <p:spTgt spid="13">
                                            <p:txEl>
                                              <p:pRg st="1" end="1"/>
                                            </p:txEl>
                                          </p:spTgt>
                                        </p:tgtEl>
                                      </p:cBhvr>
                                    </p:animEffect>
                                  </p:childTnLst>
                                </p:cTn>
                              </p:par>
                            </p:childTnLst>
                          </p:cTn>
                        </p:par>
                        <p:par>
                          <p:cTn id="12" fill="hold" nodeType="afterGroup">
                            <p:stCondLst>
                              <p:cond delay="1500"/>
                            </p:stCondLst>
                            <p:childTnLst>
                              <p:par>
                                <p:cTn id="13" presetID="3" presetClass="entr" presetSubtype="10" dur="750" fill="hold" nodeType="after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animEffect transition="in" filter="blinds(horizontal)">
                                      <p:cBhvr>
                                        <p:cTn id="15" dur="750"/>
                                        <p:tgtEl>
                                          <p:spTgt spid="13">
                                            <p:txEl>
                                              <p:pRg st="2" end="2"/>
                                            </p:txEl>
                                          </p:spTgt>
                                        </p:tgtEl>
                                      </p:cBhvr>
                                    </p:animEffect>
                                  </p:childTnLst>
                                </p:cTn>
                              </p:par>
                            </p:childTnLst>
                          </p:cTn>
                        </p:par>
                        <p:par>
                          <p:cTn id="16" fill="hold" nodeType="afterGroup">
                            <p:stCondLst>
                              <p:cond delay="2250"/>
                            </p:stCondLst>
                            <p:childTnLst>
                              <p:par>
                                <p:cTn id="17" presetID="3" presetClass="entr" presetSubtype="10" dur="750" fill="hold" nodeType="after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animEffect transition="in" filter="blinds(horizontal)">
                                      <p:cBhvr>
                                        <p:cTn id="19" dur="750"/>
                                        <p:tgtEl>
                                          <p:spTgt spid="13">
                                            <p:txEl>
                                              <p:pRg st="3" end="3"/>
                                            </p:txEl>
                                          </p:spTgt>
                                        </p:tgtEl>
                                      </p:cBhvr>
                                    </p:animEffect>
                                  </p:childTnLst>
                                </p:cTn>
                              </p:par>
                            </p:childTnLst>
                          </p:cTn>
                        </p:par>
                        <p:par>
                          <p:cTn id="20" fill="hold" nodeType="afterGroup">
                            <p:stCondLst>
                              <p:cond delay="3000"/>
                            </p:stCondLst>
                            <p:childTnLst>
                              <p:par>
                                <p:cTn id="21" presetID="3" presetClass="entr" presetSubtype="10" dur="750" fill="hold" nodeType="afterEffect">
                                  <p:stCondLst>
                                    <p:cond delay="0"/>
                                  </p:stCondLst>
                                  <p:childTnLst>
                                    <p:set>
                                      <p:cBhvr>
                                        <p:cTn id="22" dur="1" fill="hold">
                                          <p:stCondLst>
                                            <p:cond delay="0"/>
                                          </p:stCondLst>
                                        </p:cTn>
                                        <p:tgtEl>
                                          <p:spTgt spid="13">
                                            <p:txEl>
                                              <p:pRg st="4" end="4"/>
                                            </p:txEl>
                                          </p:spTgt>
                                        </p:tgtEl>
                                        <p:attrNameLst>
                                          <p:attrName>style.visibility</p:attrName>
                                        </p:attrNameLst>
                                      </p:cBhvr>
                                      <p:to>
                                        <p:strVal val="visible"/>
                                      </p:to>
                                    </p:set>
                                    <p:animEffect transition="in" filter="blinds(horizontal)">
                                      <p:cBhvr>
                                        <p:cTn id="23" dur="750"/>
                                        <p:tgtEl>
                                          <p:spTgt spid="1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直角三角形 8"/>
          <p:cNvSpPr/>
          <p:nvPr/>
        </p:nvSpPr>
        <p:spPr>
          <a:xfrm>
            <a:off x="0" y="1"/>
            <a:ext cx="5161036" cy="5143500"/>
          </a:xfrm>
          <a:prstGeom prst="rtTriangle">
            <a:avLst/>
          </a:prstGeom>
          <a:blipFill dpi="0" rotWithShape="1">
            <a:blip r:embed="rId2">
              <a:alphaModFix amt="67000"/>
            </a:blip>
            <a:stretch>
              <a:fillRect/>
            </a:stretch>
          </a:blipFill>
          <a:ln>
            <a:noFill/>
          </a:ln>
          <a:effectLst>
            <a:outerShdw blurRad="63500" algn="ctr" rotWithShape="0">
              <a:prstClr val="black">
                <a:alpha val="40000"/>
              </a:prstClr>
            </a:outerShdw>
          </a:effectLst>
        </p:spPr>
        <p:txBody>
          <a:bodyPr vert="horz" wrap="square" lIns="68571" tIns="34285" rIns="68571" bIns="34285" numCol="1" anchor="ctr" anchorCtr="0" compatLnSpc="1"/>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endParaRPr lang="zh-CN" altLang="en-US" sz="3600">
              <a:solidFill>
                <a:prstClr val="white"/>
              </a:solidFill>
              <a:latin typeface="迷你简菱心" panose="02010609000101010101" pitchFamily="49" charset="-122"/>
              <a:ea typeface="迷你简菱心" panose="02010609000101010101" pitchFamily="49" charset="-122"/>
            </a:endParaRPr>
          </a:p>
        </p:txBody>
      </p:sp>
      <p:sp>
        <p:nvSpPr>
          <p:cNvPr id="7" name="文本框 6"/>
          <p:cNvSpPr txBox="1"/>
          <p:nvPr/>
        </p:nvSpPr>
        <p:spPr>
          <a:xfrm>
            <a:off x="3923929" y="2453618"/>
            <a:ext cx="5220072" cy="589382"/>
          </a:xfrm>
          <a:prstGeom prst="rect">
            <a:avLst/>
          </a:prstGeom>
          <a:noFill/>
        </p:spPr>
        <p:txBody>
          <a:bodyPr wrap="square" lIns="68571" tIns="34285" rIns="68571" bIns="34285" rtlCol="0">
            <a:spAutoFit/>
            <a:scene3d>
              <a:camera prst="orthographicFront"/>
              <a:lightRig rig="threePt" dir="t"/>
            </a:scene3d>
            <a:sp3d contourW="12700"/>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nSpc>
                <a:spcPct val="130000"/>
              </a:lnSpc>
              <a:tabLst>
                <a:tab pos="1687830"/>
              </a:tabLst>
            </a:pPr>
            <a:r>
              <a:rPr lang="zh-CN" altLang="zh-CN" sz="2600" b="1" spc="-75">
                <a:solidFill>
                  <a:srgbClr val="044491"/>
                </a:solidFill>
                <a:latin typeface="微软雅黑" panose="020b0503020204020204" pitchFamily="34" charset="-122"/>
                <a:ea typeface="微软雅黑" panose="020b0503020204020204" pitchFamily="34" charset="-122"/>
              </a:rPr>
              <a:t>第</a:t>
            </a:r>
            <a:r>
              <a:rPr lang="en-US" altLang="zh-CN" sz="2600" b="1" spc="-75">
                <a:solidFill>
                  <a:srgbClr val="044491"/>
                </a:solidFill>
                <a:latin typeface="微软雅黑" panose="020b0503020204020204" pitchFamily="34" charset="-122"/>
                <a:ea typeface="微软雅黑" panose="020b0503020204020204" pitchFamily="34" charset="-122"/>
              </a:rPr>
              <a:t>2</a:t>
            </a:r>
            <a:r>
              <a:rPr lang="zh-CN" altLang="zh-CN" sz="2600" b="1" spc="-75">
                <a:solidFill>
                  <a:srgbClr val="044491"/>
                </a:solidFill>
                <a:latin typeface="微软雅黑" panose="020b0503020204020204" pitchFamily="34" charset="-122"/>
                <a:ea typeface="微软雅黑" panose="020b0503020204020204" pitchFamily="34" charset="-122"/>
              </a:rPr>
              <a:t>课时　硫酸和硫酸根离子的检验</a:t>
            </a:r>
            <a:endParaRPr lang="zh-CN" altLang="zh-CN" sz="2600" b="1" spc="-75">
              <a:solidFill>
                <a:srgbClr val="044491"/>
              </a:solidFill>
              <a:latin typeface="微软雅黑" panose="020b0503020204020204" pitchFamily="34" charset="-122"/>
              <a:ea typeface="微软雅黑" panose="020b0503020204020204" pitchFamily="34" charset="-122"/>
            </a:endParaRPr>
          </a:p>
        </p:txBody>
      </p:sp>
      <p:sp>
        <p:nvSpPr>
          <p:cNvPr id="8" name="矩形 7"/>
          <p:cNvSpPr/>
          <p:nvPr/>
        </p:nvSpPr>
        <p:spPr>
          <a:xfrm>
            <a:off x="3952441" y="2091392"/>
            <a:ext cx="3834925" cy="34827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68571" tIns="34285" rIns="68571" bIns="34285" rtlCol="0" anchor="ctr"/>
          <a:lstStyle>
            <a:defPPr>
              <a:defRPr lang="zh-CN"/>
            </a:defPPr>
            <a:lvl1pPr marL="0" algn="l" defTabSz="913765" rtl="0" eaLnBrk="1" latinLnBrk="0" hangingPunct="1">
              <a:defRPr sz="1800" kern="1200">
                <a:solidFill>
                  <a:srgbClr val="FFFFFF"/>
                </a:solidFill>
                <a:latin typeface="Arial"/>
                <a:ea typeface="+mn-ea"/>
                <a:cs typeface="+mn-cs"/>
              </a:defRPr>
            </a:lvl1pPr>
            <a:lvl2pPr marL="457200" algn="l" defTabSz="913765" rtl="0" eaLnBrk="1" latinLnBrk="0" hangingPunct="1">
              <a:defRPr sz="1800" kern="1200">
                <a:solidFill>
                  <a:srgbClr val="FFFFFF"/>
                </a:solidFill>
                <a:latin typeface="Arial"/>
                <a:ea typeface="+mn-ea"/>
                <a:cs typeface="+mn-cs"/>
              </a:defRPr>
            </a:lvl2pPr>
            <a:lvl3pPr marL="914400" algn="l" defTabSz="913765" rtl="0" eaLnBrk="1" latinLnBrk="0" hangingPunct="1">
              <a:defRPr sz="1800" kern="1200">
                <a:solidFill>
                  <a:srgbClr val="FFFFFF"/>
                </a:solidFill>
                <a:latin typeface="Arial"/>
                <a:ea typeface="+mn-ea"/>
                <a:cs typeface="+mn-cs"/>
              </a:defRPr>
            </a:lvl3pPr>
            <a:lvl4pPr marL="1371600" algn="l" defTabSz="913765" rtl="0" eaLnBrk="1" latinLnBrk="0" hangingPunct="1">
              <a:defRPr sz="1800" kern="1200">
                <a:solidFill>
                  <a:srgbClr val="FFFFFF"/>
                </a:solidFill>
                <a:latin typeface="Arial"/>
                <a:ea typeface="+mn-ea"/>
                <a:cs typeface="+mn-cs"/>
              </a:defRPr>
            </a:lvl4pPr>
            <a:lvl5pPr marL="1828800" algn="l" defTabSz="913765" rtl="0" eaLnBrk="1" latinLnBrk="0" hangingPunct="1">
              <a:defRPr sz="1800" kern="1200">
                <a:solidFill>
                  <a:srgbClr val="FFFFFF"/>
                </a:solidFill>
                <a:latin typeface="Arial"/>
                <a:ea typeface="+mn-ea"/>
                <a:cs typeface="+mn-cs"/>
              </a:defRPr>
            </a:lvl5pPr>
            <a:lvl6pPr marL="2286000" algn="l" defTabSz="913765" rtl="0" eaLnBrk="1" latinLnBrk="0" hangingPunct="1">
              <a:defRPr sz="1800" kern="1200">
                <a:solidFill>
                  <a:srgbClr val="FFFFFF"/>
                </a:solidFill>
                <a:latin typeface="Arial"/>
                <a:ea typeface="+mn-ea"/>
                <a:cs typeface="+mn-cs"/>
              </a:defRPr>
            </a:lvl6pPr>
            <a:lvl7pPr marL="2743200" algn="l" defTabSz="913765" rtl="0" eaLnBrk="1" latinLnBrk="0" hangingPunct="1">
              <a:defRPr sz="1800" kern="1200">
                <a:solidFill>
                  <a:srgbClr val="FFFFFF"/>
                </a:solidFill>
                <a:latin typeface="Arial"/>
                <a:ea typeface="+mn-ea"/>
                <a:cs typeface="+mn-cs"/>
              </a:defRPr>
            </a:lvl7pPr>
            <a:lvl8pPr marL="3200400" algn="l" defTabSz="913765" rtl="0" eaLnBrk="1" latinLnBrk="0" hangingPunct="1">
              <a:defRPr sz="1800" kern="1200">
                <a:solidFill>
                  <a:srgbClr val="FFFFFF"/>
                </a:solidFill>
                <a:latin typeface="Arial"/>
                <a:ea typeface="+mn-ea"/>
                <a:cs typeface="+mn-cs"/>
              </a:defRPr>
            </a:lvl8pPr>
            <a:lvl9pPr marL="3657600" algn="l" defTabSz="913765" rtl="0" eaLnBrk="1" latinLnBrk="0" hangingPunct="1">
              <a:defRPr sz="1800" kern="1200">
                <a:solidFill>
                  <a:srgbClr val="FFFFFF"/>
                </a:solidFill>
                <a:latin typeface="Arial"/>
                <a:ea typeface="+mn-ea"/>
                <a:cs typeface="+mn-cs"/>
              </a:defRPr>
            </a:lvl9pPr>
          </a:lstStyle>
          <a:p>
            <a:pPr lvl="0"/>
            <a:r>
              <a:rPr lang="zh-CN" altLang="en-US" sz="1600">
                <a:solidFill>
                  <a:prstClr val="black">
                    <a:lumMod val="65000"/>
                    <a:lumOff val="35000"/>
                  </a:prstClr>
                </a:solidFill>
                <a:latin typeface="微软雅黑" panose="020b0503020204020204" pitchFamily="34" charset="-122"/>
                <a:ea typeface="微软雅黑" panose="020b0503020204020204" pitchFamily="34" charset="-122"/>
                <a:cs typeface="Times New Roman" panose="02020603050405020304" pitchFamily="18" charset="0"/>
              </a:rPr>
              <a:t>第五章</a:t>
            </a:r>
            <a:r>
              <a:rPr lang="zh-CN" altLang="zh-CN" sz="1600">
                <a:solidFill>
                  <a:prstClr val="black">
                    <a:lumMod val="65000"/>
                    <a:lumOff val="35000"/>
                  </a:prstClr>
                </a:solidFill>
                <a:latin typeface="微软雅黑" panose="020b0503020204020204" pitchFamily="34" charset="-122"/>
                <a:ea typeface="微软雅黑" panose="020b0503020204020204" pitchFamily="34" charset="-122"/>
                <a:cs typeface="Times New Roman" panose="02020603050405020304" pitchFamily="18" charset="0"/>
              </a:rPr>
              <a:t>　</a:t>
            </a:r>
            <a:r>
              <a:rPr lang="zh-CN" altLang="en-US" sz="1600">
                <a:solidFill>
                  <a:srgbClr val="044491"/>
                </a:solidFill>
                <a:latin typeface="微软雅黑" panose="020b0503020204020204" pitchFamily="34" charset="-122"/>
                <a:ea typeface="微软雅黑" panose="020b0503020204020204" pitchFamily="34" charset="-122"/>
              </a:rPr>
              <a:t>第一节　硫及其化合物</a:t>
            </a:r>
            <a:endParaRPr lang="zh-CN" altLang="en-US" sz="1600">
              <a:solidFill>
                <a:srgbClr val="044491"/>
              </a:solidFill>
              <a:latin typeface="微软雅黑" panose="020b0503020204020204" pitchFamily="34" charset="-122"/>
              <a:ea typeface="微软雅黑" panose="020b0503020204020204" pitchFamily="34" charset="-122"/>
            </a:endParaRPr>
          </a:p>
        </p:txBody>
      </p:sp>
      <p:sp>
        <p:nvSpPr>
          <p:cNvPr id="11" name="任意多边形 2"/>
          <p:cNvSpPr/>
          <p:nvPr/>
        </p:nvSpPr>
        <p:spPr>
          <a:xfrm rot="5400000" flipV="1">
            <a:off x="257492" y="-6534"/>
            <a:ext cx="3420048" cy="3433117"/>
          </a:xfrm>
          <a:custGeom>
            <a:gdLst>
              <a:gd name="connsiteX0" fmla="*/ 0 w 4343400"/>
              <a:gd name="connsiteY0" fmla="*/ 0 h 4343400"/>
              <a:gd name="connsiteX1" fmla="*/ 4343400 w 4343400"/>
              <a:gd name="connsiteY1" fmla="*/ 4343400 h 4343400"/>
              <a:gd name="connsiteX2" fmla="*/ 3486149 w 4343400"/>
              <a:gd name="connsiteY2" fmla="*/ 4343400 h 4343400"/>
              <a:gd name="connsiteX3" fmla="*/ 0 w 4343400"/>
              <a:gd name="connsiteY3" fmla="*/ 857251 h 4343400"/>
              <a:gd name="connsiteX4" fmla="*/ 0 w 4343400"/>
              <a:gd name="connsiteY4" fmla="*/ 0 h 43434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4343400" h="4343400">
                <a:moveTo>
                  <a:pt x="0" y="0"/>
                </a:moveTo>
                <a:lnTo>
                  <a:pt x="4343400" y="4343400"/>
                </a:lnTo>
                <a:lnTo>
                  <a:pt x="3486149" y="4343400"/>
                </a:lnTo>
                <a:lnTo>
                  <a:pt x="0" y="857251"/>
                </a:lnTo>
                <a:lnTo>
                  <a:pt x="0" y="0"/>
                </a:lnTo>
                <a:close/>
              </a:path>
            </a:pathLst>
          </a:custGeom>
          <a:solidFill>
            <a:srgbClr val="40B4DD"/>
          </a:solidFill>
          <a:ln>
            <a:noFill/>
          </a:ln>
          <a:effectLst>
            <a:outerShdw blurRad="63500" algn="ctr" rotWithShape="0">
              <a:prstClr val="black">
                <a:alpha val="40000"/>
              </a:prstClr>
            </a:outerShdw>
          </a:effectLst>
        </p:spPr>
        <p:txBody>
          <a:bodyPr vert="horz" wrap="square" lIns="68571" tIns="34285" rIns="68571" bIns="34285" numCol="1" anchor="ctr" anchorCtr="0" compatLnSpc="1"/>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endParaRPr lang="zh-CN" altLang="en-US" sz="3600">
              <a:solidFill>
                <a:prstClr val="white"/>
              </a:solidFill>
              <a:latin typeface="迷你简菱心" panose="02010609000101010101" pitchFamily="49" charset="-122"/>
              <a:ea typeface="迷你简菱心" panose="02010609000101010101" pitchFamily="49" charset="-122"/>
            </a:endParaRPr>
          </a:p>
        </p:txBody>
      </p:sp>
      <p:sp>
        <p:nvSpPr>
          <p:cNvPr id="10" name="矩形 9"/>
          <p:cNvSpPr/>
          <p:nvPr/>
        </p:nvSpPr>
        <p:spPr>
          <a:xfrm>
            <a:off x="4484918" y="4011910"/>
            <a:ext cx="4307892" cy="384198"/>
          </a:xfrm>
          <a:prstGeom prst="rect">
            <a:avLst/>
          </a:prstGeom>
        </p:spPr>
        <p:txBody>
          <a:bodyPr wrap="none" lIns="68571" tIns="34285" rIns="68571" bIns="34285">
            <a:sp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marL="257175" indent="-257175" algn="ctr" fontAlgn="base">
              <a:lnSpc>
                <a:spcPct val="110000"/>
              </a:lnSpc>
              <a:spcBef>
                <a:spcPct val="0"/>
              </a:spcBef>
              <a:spcAft>
                <a:spcPct val="0"/>
              </a:spcAft>
            </a:pPr>
            <a:endParaRPr lang="zh-CN" altLang="en-US" sz="2000" b="1" kern="0">
              <a:solidFill>
                <a:schemeClr val="tx2"/>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https://d.book118.com/058027014034006044</a:t>
            </a:r>
          </a:p>
        </p:txBody>
      </p:sp>
    </p:spTree>
  </p:cSld>
  <p:clrMapOvr>
    <a:masterClrMapping/>
  </p:clrMapOvr>
  <p:transition/>
  <p:timing/>
</p:sld>
</file>

<file path=ppt/tags/tag1.xml><?xml version="1.0" encoding="utf-8"?>
<p:tagLst xmlns:p="http://schemas.openxmlformats.org/presentationml/2006/main">
  <p:tag name="MH" val="20150816225314"/>
  <p:tag name="MH_LIBRARY" val="GRAPHIC"/>
  <p:tag name="MH_ORDER" val="1"/>
  <p:tag name="MH_TYPE" val="SubTitle"/>
</p:tagLst>
</file>

<file path=ppt/tags/tag2.xml><?xml version="1.0" encoding="utf-8"?>
<p:tagLst xmlns:p="http://schemas.openxmlformats.org/presentationml/2006/main">
  <p:tag name="MH" val="20150816225314"/>
  <p:tag name="MH_LIBRARY" val="GRAPHIC"/>
  <p:tag name="MH_ORDER" val="1"/>
  <p:tag name="MH_TYPE" val="SubTitle"/>
</p:tagLst>
</file>

<file path=ppt/tags/tag3.xml><?xml version="1.0" encoding="utf-8"?>
<p:tagLst xmlns:p="http://schemas.openxmlformats.org/presentationml/2006/main">
  <p:tag name="ID" val="545288"/>
  <p:tag name="MH" val="20190416135752"/>
  <p:tag name="MH_LIBRARY" val="CONTENTS"/>
  <p:tag name="MH_ORDER" val="1"/>
  <p:tag name="MH_TYPE" val="NUMBER"/>
</p:tagLst>
</file>

<file path=ppt/tags/tag4.xml><?xml version="1.0" encoding="utf-8"?>
<p:tagLst xmlns:p="http://schemas.openxmlformats.org/presentationml/2006/main">
  <p:tag name="ID" val="545288"/>
  <p:tag name="MH" val="20190416135752"/>
  <p:tag name="MH_LIBRARY" val="CONTENTS"/>
  <p:tag name="MH_ORDER" val="1"/>
  <p:tag name="MH_TYPE" val="NUMBER"/>
</p:tagLst>
</file>

<file path=ppt/tags/tag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模板网-WWW.1PPT.COM">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249</Paragraphs>
  <Slides>40</Slides>
  <Notes>5</Notes>
  <TotalTime>1</TotalTime>
  <HiddenSlides>0</HiddenSlides>
  <MMClips>0</MMClips>
  <ScaleCrop>0</ScaleCrop>
  <HeadingPairs>
    <vt:vector baseType="variant" size="6">
      <vt:variant>
        <vt:lpstr>Fonts used</vt:lpstr>
      </vt:variant>
      <vt:variant>
        <vt:i4>17</vt:i4>
      </vt:variant>
      <vt:variant>
        <vt:lpstr>Theme</vt:lpstr>
      </vt:variant>
      <vt:variant>
        <vt:i4>1</vt:i4>
      </vt:variant>
      <vt:variant>
        <vt:lpstr>Slide Titles</vt:lpstr>
      </vt:variant>
      <vt:variant>
        <vt:i4>40</vt:i4>
      </vt:variant>
    </vt:vector>
  </HeadingPairs>
  <TitlesOfParts>
    <vt:vector baseType="lpstr" size="58">
      <vt:lpstr>Arial</vt:lpstr>
      <vt:lpstr>Calibri</vt:lpstr>
      <vt:lpstr>Arial Black</vt:lpstr>
      <vt:lpstr>微软雅黑</vt:lpstr>
      <vt:lpstr>黑体</vt:lpstr>
      <vt:lpstr>迷你简菱心</vt:lpstr>
      <vt:lpstr>Times New Roman</vt:lpstr>
      <vt:lpstr>Courier New</vt:lpstr>
      <vt:lpstr>宋体</vt:lpstr>
      <vt:lpstr>明黑</vt:lpstr>
      <vt:lpstr>方正博雅宋_GBK</vt:lpstr>
      <vt:lpstr>思源黑体 CN Normal</vt:lpstr>
      <vt:lpstr>华文细黑</vt:lpstr>
      <vt:lpstr>Broadway</vt:lpstr>
      <vt:lpstr>楷体</vt:lpstr>
      <vt:lpstr>经典繁仿黑</vt:lpstr>
      <vt:lpstr>ZBFH</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2024-09-24T05:15:25.943</cp:lastPrinted>
  <dcterms:created xsi:type="dcterms:W3CDTF">2024-09-23T21:15:25Z</dcterms:created>
  <dcterms:modified xsi:type="dcterms:W3CDTF">2024-09-23T21:15:28Z</dcterms:modified>
</cp:coreProperties>
</file>