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wdp" ContentType="image/vnd.ms-photo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54EEE1-23DF-4F40-82E2-4EE4E3DF2B2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8F84CC-7C11-4E25-972F-F31C83063A01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2H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6EEC5-71EC-4B9F-87E1-34E4AD888302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6EEC5-71EC-4B9F-87E1-34E4AD888302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6EEC5-71EC-4B9F-87E1-34E4AD888302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6EEC5-71EC-4B9F-87E1-34E4AD888302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6EEC5-71EC-4B9F-87E1-34E4AD888302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使用方法：</a:t>
            </a:r>
            <a:br>
              <a:rPr lang="zh-CN" altLang="en-US" smtClean="0"/>
            </a:br>
            <a:r>
              <a:rPr lang="en-US" altLang="zh-CN" smtClean="0"/>
              <a:t>【</a:t>
            </a:r>
            <a:r>
              <a:rPr lang="zh-CN" altLang="en-US" smtClean="0"/>
              <a:t>更改文字</a:t>
            </a:r>
            <a:r>
              <a:rPr lang="en-US" altLang="zh-CN" smtClean="0"/>
              <a:t>】</a:t>
            </a:r>
            <a:r>
              <a:rPr lang="zh-CN" altLang="en-US" smtClean="0"/>
              <a:t>：将标题框及正文框中的文字可直接改为您所需文字</a:t>
            </a:r>
            <a:br>
              <a:rPr lang="zh-CN" altLang="en-US" smtClean="0"/>
            </a:br>
            <a:r>
              <a:rPr lang="en-US" altLang="zh-CN" smtClean="0"/>
              <a:t>【</a:t>
            </a:r>
            <a:r>
              <a:rPr lang="zh-CN" altLang="en-US" smtClean="0"/>
              <a:t>更改图片</a:t>
            </a:r>
            <a:r>
              <a:rPr lang="en-US" altLang="zh-CN" smtClean="0"/>
              <a:t>】</a:t>
            </a:r>
            <a:r>
              <a:rPr lang="zh-CN" altLang="en-US" smtClean="0"/>
              <a:t>：点中图片</a:t>
            </a:r>
            <a:r>
              <a:rPr lang="en-US" altLang="zh-CN" smtClean="0"/>
              <a:t>》</a:t>
            </a:r>
            <a:r>
              <a:rPr lang="zh-CN" altLang="en-US" smtClean="0"/>
              <a:t>绘图工具</a:t>
            </a:r>
            <a:r>
              <a:rPr lang="en-US" altLang="zh-CN" smtClean="0"/>
              <a:t>》</a:t>
            </a:r>
            <a:r>
              <a:rPr lang="zh-CN" altLang="en-US" smtClean="0"/>
              <a:t>格式</a:t>
            </a:r>
            <a:r>
              <a:rPr lang="en-US" altLang="zh-CN" smtClean="0"/>
              <a:t>》</a:t>
            </a:r>
            <a:r>
              <a:rPr lang="zh-CN" altLang="en-US" smtClean="0"/>
              <a:t>填充</a:t>
            </a:r>
            <a:r>
              <a:rPr lang="en-US" altLang="zh-CN" smtClean="0"/>
              <a:t>》</a:t>
            </a:r>
            <a:r>
              <a:rPr lang="zh-CN" altLang="en-US" smtClean="0"/>
              <a:t>图片</a:t>
            </a:r>
            <a:r>
              <a:rPr lang="en-US" altLang="zh-CN" smtClean="0"/>
              <a:t>》</a:t>
            </a:r>
            <a:r>
              <a:rPr lang="zh-CN" altLang="en-US" smtClean="0"/>
              <a:t>选择您需要展示的图片</a:t>
            </a:r>
            <a:br>
              <a:rPr lang="zh-CN" altLang="en-US" smtClean="0"/>
            </a:br>
            <a:r>
              <a:rPr lang="en-US" altLang="zh-CN" smtClean="0"/>
              <a:t>【</a:t>
            </a:r>
            <a:r>
              <a:rPr lang="zh-CN" altLang="en-US" smtClean="0"/>
              <a:t>增加减少图片</a:t>
            </a:r>
            <a:r>
              <a:rPr lang="en-US" altLang="zh-CN" smtClean="0"/>
              <a:t>】</a:t>
            </a:r>
            <a:r>
              <a:rPr lang="zh-CN" altLang="en-US" smtClean="0"/>
              <a:t>：直接复制粘贴图片来增加图片数，复制后更改方法见</a:t>
            </a:r>
            <a:r>
              <a:rPr lang="en-US" altLang="zh-CN" smtClean="0"/>
              <a:t>【</a:t>
            </a:r>
            <a:r>
              <a:rPr lang="zh-CN" altLang="en-US" smtClean="0"/>
              <a:t>更改图片</a:t>
            </a:r>
            <a:r>
              <a:rPr lang="en-US" altLang="zh-CN" smtClean="0"/>
              <a:t>】</a:t>
            </a:r>
            <a:br>
              <a:rPr lang="en-US" altLang="zh-CN" smtClean="0"/>
            </a:br>
            <a:r>
              <a:rPr lang="en-US" altLang="zh-CN" smtClean="0"/>
              <a:t>【</a:t>
            </a:r>
            <a:r>
              <a:rPr lang="zh-CN" altLang="en-US" smtClean="0"/>
              <a:t>更改图片色彩</a:t>
            </a:r>
            <a:r>
              <a:rPr lang="en-US" altLang="zh-CN" smtClean="0"/>
              <a:t>】</a:t>
            </a:r>
            <a:r>
              <a:rPr lang="zh-CN" altLang="en-US" smtClean="0"/>
              <a:t>：点中图片</a:t>
            </a:r>
            <a:r>
              <a:rPr lang="en-US" altLang="zh-CN" smtClean="0"/>
              <a:t>》</a:t>
            </a:r>
            <a:r>
              <a:rPr lang="zh-CN" altLang="en-US" smtClean="0"/>
              <a:t>图片工具</a:t>
            </a:r>
            <a:r>
              <a:rPr lang="en-US" altLang="zh-CN" smtClean="0"/>
              <a:t>》</a:t>
            </a:r>
            <a:r>
              <a:rPr lang="zh-CN" altLang="en-US" smtClean="0"/>
              <a:t>格式</a:t>
            </a:r>
            <a:r>
              <a:rPr lang="en-US" altLang="zh-CN" smtClean="0"/>
              <a:t>》</a:t>
            </a:r>
            <a:r>
              <a:rPr lang="zh-CN" altLang="en-US" smtClean="0"/>
              <a:t>色彩（重新着色）</a:t>
            </a:r>
            <a:r>
              <a:rPr lang="en-US" altLang="zh-CN" smtClean="0"/>
              <a:t>》</a:t>
            </a:r>
            <a:r>
              <a:rPr lang="zh-CN" altLang="en-US" smtClean="0"/>
              <a:t>选择您喜欢的色彩</a:t>
            </a:r>
            <a:br>
              <a:rPr lang="zh-CN" altLang="en-US" smtClean="0"/>
            </a:br>
            <a:r>
              <a:rPr lang="zh-CN" altLang="en-US" smtClean="0"/>
              <a:t>下载更多模板、视频教程：</a:t>
            </a:r>
            <a:r>
              <a:rPr lang="en-US" smtClean="0"/>
              <a:t>http://www.mysoeasy.com</a:t>
            </a:r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1D939-3E60-4063-B05E-56844F97CE6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6EEC5-71EC-4B9F-87E1-34E4AD888302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BB334-74D3-4CE9-9798-4BF1213F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AA2D-1A4D-4BCB-A23F-9F8EADAE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1264E-FE22-433D-B107-B7DB3CF1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C7A62-6D00-4EAD-AA90-81C10D9B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D25FA-745A-44E7-8B37-2E4C95003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E36FD-31D8-4094-88F8-DF0892DC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658D0-2520-4C16-BB93-0FCB03692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5F0A3-0826-4B09-8D77-E8A2BF452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78AFC-5E07-46FB-9948-81369BB0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EAF4A-4967-40E2-AFE6-BCC0C554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254B5-B9A2-47C5-967C-A4A1C18B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" y="336177"/>
            <a:ext cx="820270" cy="376518"/>
          </a:xfrm>
          <a:prstGeom prst="rect">
            <a:avLst/>
          </a:prstGeom>
          <a:solidFill>
            <a:srgbClr val="1D8D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820271" y="336177"/>
            <a:ext cx="1393540" cy="37651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6000" y="0"/>
            <a:ext cx="6096000" cy="6858000"/>
          </a:xfrm>
          <a:prstGeom prst="rect">
            <a:avLst/>
          </a:prstGeom>
          <a:ln w="28575">
            <a:noFill/>
          </a:ln>
        </p:spPr>
      </p:pic>
    </p:spTree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" y="336177"/>
            <a:ext cx="820270" cy="376518"/>
          </a:xfrm>
          <a:prstGeom prst="rect">
            <a:avLst/>
          </a:prstGeom>
          <a:solidFill>
            <a:srgbClr val="1D8D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820271" y="336177"/>
            <a:ext cx="1393540" cy="37651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1166476" y="-457522"/>
            <a:ext cx="1008112" cy="432048"/>
          </a:xfrm>
          <a:prstGeom prst="rect">
            <a:avLst/>
          </a:prstGeom>
          <a:solidFill>
            <a:srgbClr val="9DC81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0153105" y="-457522"/>
            <a:ext cx="1008112" cy="432048"/>
          </a:xfrm>
          <a:prstGeom prst="rect">
            <a:avLst/>
          </a:prstGeom>
          <a:solidFill>
            <a:srgbClr val="F083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9139733" y="-457522"/>
            <a:ext cx="1008112" cy="432048"/>
          </a:xfrm>
          <a:prstGeom prst="rect">
            <a:avLst/>
          </a:prstGeom>
          <a:solidFill>
            <a:srgbClr val="0055A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8126361" y="-457522"/>
            <a:ext cx="1008112" cy="432048"/>
          </a:xfrm>
          <a:prstGeom prst="rect">
            <a:avLst/>
          </a:prstGeom>
          <a:solidFill>
            <a:srgbClr val="47BDD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816080" y="-428150"/>
            <a:ext cx="1008112" cy="432048"/>
          </a:xfrm>
          <a:prstGeom prst="rect">
            <a:avLst/>
          </a:prstGeom>
          <a:solidFill>
            <a:srgbClr val="E7291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802709" y="-428150"/>
            <a:ext cx="1008112" cy="432048"/>
          </a:xfrm>
          <a:prstGeom prst="rect">
            <a:avLst/>
          </a:prstGeom>
          <a:solidFill>
            <a:srgbClr val="009E9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4789337" y="-428150"/>
            <a:ext cx="1008112" cy="432048"/>
          </a:xfrm>
          <a:prstGeom prst="rect">
            <a:avLst/>
          </a:prstGeom>
          <a:solidFill>
            <a:srgbClr val="F39E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775965" y="-428150"/>
            <a:ext cx="1008112" cy="432048"/>
          </a:xfrm>
          <a:prstGeom prst="rect">
            <a:avLst/>
          </a:prstGeom>
          <a:solidFill>
            <a:srgbClr val="A23C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12199349" y="1754504"/>
            <a:ext cx="1008112" cy="432048"/>
          </a:xfrm>
          <a:prstGeom prst="rect">
            <a:avLst/>
          </a:prstGeom>
          <a:solidFill>
            <a:srgbClr val="F189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12199349" y="1307417"/>
            <a:ext cx="1008112" cy="432048"/>
          </a:xfrm>
          <a:prstGeom prst="rect">
            <a:avLst/>
          </a:prstGeom>
          <a:solidFill>
            <a:srgbClr val="75A2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2199349" y="860330"/>
            <a:ext cx="1008112" cy="432048"/>
          </a:xfrm>
          <a:prstGeom prst="rect">
            <a:avLst/>
          </a:prstGeom>
          <a:solidFill>
            <a:srgbClr val="20A0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12199349" y="413243"/>
            <a:ext cx="1008112" cy="432048"/>
          </a:xfrm>
          <a:prstGeom prst="rect">
            <a:avLst/>
          </a:prstGeom>
          <a:solidFill>
            <a:srgbClr val="8F7E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12192000" y="4017848"/>
            <a:ext cx="1008112" cy="432048"/>
          </a:xfrm>
          <a:prstGeom prst="rect">
            <a:avLst/>
          </a:prstGeom>
          <a:solidFill>
            <a:srgbClr val="0090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12192000" y="3570761"/>
            <a:ext cx="1008112" cy="432048"/>
          </a:xfrm>
          <a:prstGeom prst="rect">
            <a:avLst/>
          </a:prstGeom>
          <a:solidFill>
            <a:srgbClr val="9CA1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12192000" y="3123674"/>
            <a:ext cx="1008112" cy="432048"/>
          </a:xfrm>
          <a:prstGeom prst="rect">
            <a:avLst/>
          </a:prstGeom>
          <a:solidFill>
            <a:srgbClr val="56BF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12192000" y="2676587"/>
            <a:ext cx="1008112" cy="432048"/>
          </a:xfrm>
          <a:prstGeom prst="rect">
            <a:avLst/>
          </a:prstGeom>
          <a:solidFill>
            <a:srgbClr val="EA551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12204245" y="6225320"/>
            <a:ext cx="1008112" cy="432048"/>
          </a:xfrm>
          <a:prstGeom prst="rect">
            <a:avLst/>
          </a:prstGeom>
          <a:solidFill>
            <a:srgbClr val="538C9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2204245" y="5778233"/>
            <a:ext cx="1008112" cy="432048"/>
          </a:xfrm>
          <a:prstGeom prst="rect">
            <a:avLst/>
          </a:prstGeom>
          <a:solidFill>
            <a:srgbClr val="EA8B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12204245" y="5331146"/>
            <a:ext cx="1008112" cy="432048"/>
          </a:xfrm>
          <a:prstGeom prst="rect">
            <a:avLst/>
          </a:prstGeom>
          <a:solidFill>
            <a:srgbClr val="5448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12204245" y="4884059"/>
            <a:ext cx="1008112" cy="432048"/>
          </a:xfrm>
          <a:prstGeom prst="rect">
            <a:avLst/>
          </a:prstGeom>
          <a:solidFill>
            <a:srgbClr val="B63E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" y="336177"/>
            <a:ext cx="820270" cy="376518"/>
          </a:xfrm>
          <a:prstGeom prst="rect">
            <a:avLst/>
          </a:prstGeom>
          <a:solidFill>
            <a:srgbClr val="1D8D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820271" y="336177"/>
            <a:ext cx="1393540" cy="37651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" y="336177"/>
            <a:ext cx="820270" cy="376518"/>
          </a:xfrm>
          <a:prstGeom prst="rect">
            <a:avLst/>
          </a:prstGeom>
          <a:solidFill>
            <a:srgbClr val="1D8D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820271" y="336177"/>
            <a:ext cx="1393540" cy="376518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67306A8-3E56-4660-A466-3EAD36372CD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070AC1-3DF7-4996-B387-C0D6CD7A09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67306A8-3E56-4660-A466-3EAD36372CD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070AC1-3DF7-4996-B387-C0D6CD7A098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png" /><Relationship Id="rId11" Type="http://schemas.microsoft.com/office/2007/relationships/hdphoto" Target="../media/image3.wdp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0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</p:sldLayoutIdLst>
  <p:transition spd="med">
    <p:fade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Relationship Id="rId3" Type="http://schemas.openxmlformats.org/officeDocument/2006/relationships/package" Target="../embeddings/Document1.docx" TargetMode="Internal" /><Relationship Id="rId4" Type="http://schemas.openxmlformats.org/officeDocument/2006/relationships/image" Target="../media/image4.wmf" /><Relationship Id="rId5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012100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0" y="1995233"/>
            <a:ext cx="12192000" cy="70675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保洁</a:t>
            </a:r>
            <a:r>
              <a:rPr lang="zh-CN" altLang="zh-CN" sz="4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供方管</a:t>
            </a:r>
            <a:r>
              <a:rPr lang="zh-CN" altLang="en-US" sz="4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控要点</a:t>
            </a:r>
            <a:endParaRPr lang="zh-CN" altLang="en-US" sz="4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5" name="PA_直接连接符 120"/>
          <p:cNvCxnSpPr/>
          <p:nvPr>
            <p:custDataLst>
              <p:tags r:id="rId2"/>
            </p:custDataLst>
          </p:nvPr>
        </p:nvCxnSpPr>
        <p:spPr>
          <a:xfrm>
            <a:off x="4094490" y="4312797"/>
            <a:ext cx="3524935" cy="1700"/>
          </a:xfrm>
          <a:prstGeom prst="line">
            <a:avLst/>
          </a:prstGeom>
          <a:ln>
            <a:solidFill>
              <a:srgbClr val="DBAFD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527381" y="764704"/>
            <a:ext cx="10363200" cy="854546"/>
          </a:xfrm>
        </p:spPr>
        <p:txBody>
          <a:bodyPr>
            <a:normAutofit/>
          </a:bodyPr>
          <a:lstStyle/>
          <a:p>
            <a:r>
              <a:rPr lang="zh-CN" altLang="en-US" sz="24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目标</a:t>
            </a:r>
            <a:r>
              <a:rPr lang="en-US" altLang="zh-CN" sz="3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1007435" y="1844824"/>
            <a:ext cx="10465163" cy="4330824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本次培训结束，你将能够：</a:t>
            </a:r>
            <a:endParaRPr lang="en-US" altLang="zh-CN" sz="2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清楚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如何来管控供方人员</a:t>
            </a:r>
            <a:endParaRPr lang="en-US" altLang="zh-CN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知道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如何制定年度计划和月度计划</a:t>
            </a:r>
            <a:endParaRPr lang="en-US" altLang="zh-CN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明白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如何来进行环境品质检查</a:t>
            </a:r>
            <a:endParaRPr lang="en-US" altLang="zh-CN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知晓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如何协助供方稳定团队</a:t>
            </a:r>
            <a:endParaRPr lang="en-US" altLang="zh-CN" sz="2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200000"/>
              </a:lnSpc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了解</a:t>
            </a:r>
            <a:r>
              <a:rPr lang="zh-CN" altLang="en-US" sz="2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供方评估的方法</a:t>
            </a:r>
            <a:endParaRPr lang="en-US" altLang="zh-CN" sz="2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AutoShape 6"/>
          <p:cNvSpPr>
            <a:spLocks noChangeArrowheads="1"/>
          </p:cNvSpPr>
          <p:nvPr/>
        </p:nvSpPr>
        <p:spPr bwMode="gray">
          <a:xfrm>
            <a:off x="3119670" y="2492896"/>
            <a:ext cx="5952661" cy="72008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1">
                  <a:gamma/>
                  <a:tint val="0"/>
                  <a:invGamma/>
                </a:schemeClr>
              </a:gs>
              <a:gs pos="100000">
                <a:schemeClr val="accent1"/>
              </a:gs>
            </a:gsLst>
            <a:lin ang="0" scaled="1"/>
          </a:gradFill>
          <a:ln w="28575" algn="ctr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>
              <a:defRPr/>
            </a:pPr>
            <a:r>
              <a:rPr lang="zh-CN" altLang="en-US" sz="2400" b="1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</a:t>
            </a:r>
            <a:r>
              <a:rPr lang="zh-CN" altLang="en-US" sz="2400" b="1" smtClean="0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、进场前管控要点</a:t>
            </a:r>
            <a:endParaRPr lang="zh-CN" altLang="en-US" sz="2400" b="1">
              <a:solidFill>
                <a:srgbClr val="008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AutoShape 6"/>
          <p:cNvSpPr>
            <a:spLocks noChangeArrowheads="1"/>
          </p:cNvSpPr>
          <p:nvPr/>
        </p:nvSpPr>
        <p:spPr bwMode="gray">
          <a:xfrm>
            <a:off x="3023659" y="4005064"/>
            <a:ext cx="6240693" cy="792088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1">
                  <a:gamma/>
                  <a:tint val="0"/>
                  <a:invGamma/>
                </a:schemeClr>
              </a:gs>
              <a:gs pos="100000">
                <a:schemeClr val="accent1"/>
              </a:gs>
            </a:gsLst>
            <a:lin ang="0" scaled="1"/>
          </a:gradFill>
          <a:ln w="28575" algn="ctr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defRPr/>
            </a:pPr>
            <a:r>
              <a:rPr lang="zh-CN" altLang="en-US" sz="2400" b="1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</a:t>
            </a:r>
            <a:r>
              <a:rPr lang="zh-CN" altLang="en-US" sz="2400" b="1" smtClean="0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、进场后管理控要点</a:t>
            </a:r>
            <a:endParaRPr lang="zh-CN" altLang="en-US" sz="2400" b="1">
              <a:solidFill>
                <a:srgbClr val="008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标题 1"/>
          <p:cNvSpPr txBox="1"/>
          <p:nvPr/>
        </p:nvSpPr>
        <p:spPr>
          <a:xfrm>
            <a:off x="527382" y="980728"/>
            <a:ext cx="10849205" cy="64807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 smtClean="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 目录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Text Box 17"/>
          <p:cNvSpPr txBox="1">
            <a:spLocks noChangeArrowheads="1"/>
          </p:cNvSpPr>
          <p:nvPr/>
        </p:nvSpPr>
        <p:spPr bwMode="gray">
          <a:xfrm>
            <a:off x="230718" y="398464"/>
            <a:ext cx="649537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详解</a:t>
            </a:r>
            <a:endParaRPr lang="en-US" altLang="zh-CN" b="1">
              <a:solidFill>
                <a:schemeClr val="bg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7" name="Rectangle 35"/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prstShdw prst="shdw17" dist="17961" dir="2700000">
              <a:srgbClr val="7A5C99"/>
            </a:prstShdw>
          </a:effectLst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" name="组合 33"/>
          <p:cNvGrpSpPr/>
          <p:nvPr/>
        </p:nvGrpSpPr>
        <p:grpSpPr>
          <a:xfrm>
            <a:off x="239349" y="2365591"/>
            <a:ext cx="11521739" cy="1639518"/>
            <a:chOff x="285720" y="2357430"/>
            <a:chExt cx="7864417" cy="1112762"/>
          </a:xfrm>
        </p:grpSpPr>
        <p:sp>
          <p:nvSpPr>
            <p:cNvPr id="51" name="AutoShape 4"/>
            <p:cNvSpPr>
              <a:spLocks noChangeArrowheads="1"/>
            </p:cNvSpPr>
            <p:nvPr/>
          </p:nvSpPr>
          <p:spPr bwMode="gray">
            <a:xfrm>
              <a:off x="285720" y="2357430"/>
              <a:ext cx="7858180" cy="1112731"/>
            </a:xfrm>
            <a:prstGeom prst="roundRect">
              <a:avLst>
                <a:gd name="adj" fmla="val 10889"/>
              </a:avLst>
            </a:prstGeom>
            <a:gradFill rotWithShape="1">
              <a:gsLst>
                <a:gs pos="0">
                  <a:srgbClr val="DDDDDD"/>
                </a:gs>
                <a:gs pos="50000">
                  <a:srgbClr val="DDDDDD">
                    <a:gamma/>
                    <a:tint val="36471"/>
                    <a:invGamma/>
                  </a:srgbClr>
                </a:gs>
                <a:gs pos="100000">
                  <a:srgbClr val="DDDDDD"/>
                </a:gs>
              </a:gsLst>
              <a:lin ang="2700000" scaled="1"/>
            </a:gradFill>
            <a:ln w="38100">
              <a:solidFill>
                <a:srgbClr val="FFFFFF"/>
              </a:solidFill>
              <a:rou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defRPr/>
              </a:pPr>
              <a:endParaRPr lang="zh-CN" altLang="en-US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grpSp>
          <p:nvGrpSpPr>
            <p:cNvPr id="4" name="Group 49"/>
            <p:cNvGrpSpPr/>
            <p:nvPr/>
          </p:nvGrpSpPr>
          <p:grpSpPr>
            <a:xfrm>
              <a:off x="353463" y="2429262"/>
              <a:ext cx="7796674" cy="1040930"/>
              <a:chOff x="431" y="902"/>
              <a:chExt cx="5164" cy="826"/>
            </a:xfrm>
          </p:grpSpPr>
          <p:sp>
            <p:nvSpPr>
              <p:cNvPr id="54" name="AutoShape 6"/>
              <p:cNvSpPr>
                <a:spLocks noChangeArrowheads="1"/>
              </p:cNvSpPr>
              <p:nvPr/>
            </p:nvSpPr>
            <p:spPr bwMode="gray">
              <a:xfrm>
                <a:off x="431" y="902"/>
                <a:ext cx="1040" cy="826"/>
              </a:xfrm>
              <a:prstGeom prst="roundRect">
                <a:avLst>
                  <a:gd name="adj" fmla="val 11921"/>
                </a:avLst>
              </a:prstGeom>
              <a:gradFill rotWithShape="1">
                <a:gsLst>
                  <a:gs pos="0">
                    <a:schemeClr val="accent1"/>
                  </a:gs>
                  <a:gs pos="100000">
                    <a:schemeClr val="accent1">
                      <a:gamma/>
                      <a:shade val="69804"/>
                      <a:invGamma/>
                    </a:schemeClr>
                  </a:gs>
                </a:gsLst>
                <a:lin ang="5400000" scaled="1"/>
              </a:gradFill>
              <a:ln w="38100">
                <a:solidFill>
                  <a:schemeClr val="bg1"/>
                </a:solidFill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074" name="Text Box 9"/>
              <p:cNvSpPr txBox="1">
                <a:spLocks noChangeArrowheads="1"/>
              </p:cNvSpPr>
              <p:nvPr/>
            </p:nvSpPr>
            <p:spPr bwMode="gray">
              <a:xfrm>
                <a:off x="1488" y="914"/>
                <a:ext cx="4107" cy="711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50000"/>
                  </a:lnSpc>
                  <a:spcBef>
                    <a:spcPct val="20000"/>
                  </a:spcBef>
                </a:pP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、进场前</a:t>
                </a: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3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天进行合同交底，物业和供方的现场负责人均要保存一份合同复印件，以便服务标准执行和考核，给予供方现场负责人的合同复印件建议要删除服务费用的相关数据。</a:t>
                </a:r>
                <a:endParaRPr lang="en-US" altLang="zh-CN" sz="1700" b="1" smtClean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eaLnBrk="0" hangingPunct="0">
                  <a:lnSpc>
                    <a:spcPct val="150000"/>
                  </a:lnSpc>
                  <a:spcBef>
                    <a:spcPct val="20000"/>
                  </a:spcBef>
                </a:pP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、项目介绍及岗位编制人数交底，上岗人数按实际接管面积而定。</a:t>
                </a:r>
                <a:endParaRPr lang="zh-CN" altLang="en-US" sz="1700" b="1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5" name="组合 26"/>
          <p:cNvGrpSpPr/>
          <p:nvPr/>
        </p:nvGrpSpPr>
        <p:grpSpPr>
          <a:xfrm>
            <a:off x="239349" y="4221089"/>
            <a:ext cx="11520627" cy="1583943"/>
            <a:chOff x="214283" y="3406765"/>
            <a:chExt cx="8291493" cy="1382544"/>
          </a:xfrm>
        </p:grpSpPr>
        <p:grpSp>
          <p:nvGrpSpPr>
            <p:cNvPr id="6" name="Group 52"/>
            <p:cNvGrpSpPr/>
            <p:nvPr/>
          </p:nvGrpSpPr>
          <p:grpSpPr>
            <a:xfrm>
              <a:off x="214283" y="3406765"/>
              <a:ext cx="8291493" cy="1382544"/>
              <a:chOff x="406" y="2275"/>
              <a:chExt cx="5244" cy="797"/>
            </a:xfrm>
          </p:grpSpPr>
          <p:sp>
            <p:nvSpPr>
              <p:cNvPr id="45" name="AutoShape 11"/>
              <p:cNvSpPr>
                <a:spLocks noChangeArrowheads="1"/>
              </p:cNvSpPr>
              <p:nvPr/>
            </p:nvSpPr>
            <p:spPr bwMode="gray">
              <a:xfrm>
                <a:off x="406" y="2275"/>
                <a:ext cx="5244" cy="797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2070" name="Text Box 16"/>
              <p:cNvSpPr txBox="1">
                <a:spLocks noChangeArrowheads="1"/>
              </p:cNvSpPr>
              <p:nvPr/>
            </p:nvSpPr>
            <p:spPr bwMode="gray">
              <a:xfrm>
                <a:off x="1505" y="2315"/>
                <a:ext cx="4145" cy="664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50000"/>
                  </a:lnSpc>
                  <a:spcBef>
                    <a:spcPct val="20000"/>
                  </a:spcBef>
                  <a:buFont typeface="Wingdings" panose="05000000000000000000" pitchFamily="2" charset="2"/>
                  <a:buNone/>
                </a:pP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、进场前一个月通知供方招聘人员，数量多于</a:t>
                </a:r>
                <a:r>
                  <a:rPr lang="zh-CN" altLang="en-US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核定人数的</a:t>
                </a:r>
                <a:r>
                  <a:rPr lang="en-US" altLang="zh-CN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10</a:t>
                </a: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%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以备筛选</a:t>
                </a:r>
                <a:r>
                  <a:rPr lang="zh-CN" altLang="en-US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，新老员工</a:t>
                </a:r>
                <a:r>
                  <a:rPr lang="zh-CN" altLang="en-US" sz="1700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（半</a:t>
                </a:r>
                <a:r>
                  <a:rPr lang="zh-CN" altLang="en-US" sz="170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年以上保洁</a:t>
                </a:r>
                <a:r>
                  <a:rPr lang="zh-CN" altLang="en-US" sz="1700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经历的称</a:t>
                </a:r>
                <a:r>
                  <a:rPr lang="zh-CN" altLang="en-US" sz="170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老员工）</a:t>
                </a:r>
                <a:r>
                  <a:rPr lang="zh-CN" altLang="en-US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比例按</a:t>
                </a:r>
                <a:r>
                  <a:rPr lang="en-US" altLang="zh-CN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6</a:t>
                </a:r>
                <a:r>
                  <a:rPr lang="zh-CN" altLang="en-US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：</a:t>
                </a:r>
                <a:r>
                  <a:rPr lang="en-US" altLang="zh-CN" sz="17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4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进行搭配</a:t>
                </a:r>
                <a:endParaRPr lang="en-US" altLang="zh-CN" sz="1700" b="1" smtClean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eaLnBrk="0" hangingPunct="0">
                  <a:lnSpc>
                    <a:spcPct val="150000"/>
                  </a:lnSpc>
                  <a:spcBef>
                    <a:spcPct val="20000"/>
                  </a:spcBef>
                  <a:buFont typeface="Wingdings" panose="05000000000000000000" pitchFamily="2" charset="2"/>
                  <a:buNone/>
                </a:pP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、招聘要求：年龄、仪容仪表，供方员工须环境助理复试，清洁主管须环境主管</a:t>
                </a:r>
                <a:r>
                  <a:rPr lang="en-US" altLang="zh-CN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/</a:t>
                </a:r>
                <a:r>
                  <a:rPr lang="zh-CN" altLang="en-US" sz="17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经理复试。</a:t>
                </a:r>
                <a:endParaRPr lang="en-US" altLang="zh-CN" sz="1700" b="1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2" name="Text Box 8"/>
            <p:cNvSpPr txBox="1">
              <a:spLocks noChangeArrowheads="1"/>
            </p:cNvSpPr>
            <p:nvPr/>
          </p:nvSpPr>
          <p:spPr bwMode="gray">
            <a:xfrm>
              <a:off x="438240" y="3949291"/>
              <a:ext cx="1471585" cy="322371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b="1"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sp>
        <p:nvSpPr>
          <p:cNvPr id="27" name="AutoShape 6"/>
          <p:cNvSpPr>
            <a:spLocks noChangeArrowheads="1"/>
          </p:cNvSpPr>
          <p:nvPr/>
        </p:nvSpPr>
        <p:spPr bwMode="gray">
          <a:xfrm>
            <a:off x="335361" y="4293097"/>
            <a:ext cx="2148663" cy="1502129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69804"/>
                  <a:invGamma/>
                </a:schemeClr>
              </a:gs>
            </a:gsLst>
            <a:lin ang="5400000" scaled="1"/>
          </a:gradFill>
          <a:ln w="38100">
            <a:solidFill>
              <a:schemeClr val="bg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000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27"/>
          <p:cNvGrpSpPr/>
          <p:nvPr/>
        </p:nvGrpSpPr>
        <p:grpSpPr>
          <a:xfrm>
            <a:off x="623392" y="1484784"/>
            <a:ext cx="8640960" cy="432048"/>
            <a:chOff x="0" y="1448780"/>
            <a:chExt cx="3779912" cy="432048"/>
          </a:xfrm>
        </p:grpSpPr>
        <p:sp>
          <p:nvSpPr>
            <p:cNvPr id="29" name="五边形 28"/>
            <p:cNvSpPr/>
            <p:nvPr/>
          </p:nvSpPr>
          <p:spPr bwMode="auto">
            <a:xfrm>
              <a:off x="0" y="1448780"/>
              <a:ext cx="1152128" cy="432048"/>
            </a:xfrm>
            <a:prstGeom prst="homePlate">
              <a:avLst/>
            </a:prstGeom>
            <a:solidFill>
              <a:srgbClr val="FFFF00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合同交底及人员管控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五边形 30"/>
            <p:cNvSpPr/>
            <p:nvPr/>
          </p:nvSpPr>
          <p:spPr bwMode="auto">
            <a:xfrm>
              <a:off x="1339453" y="1448780"/>
              <a:ext cx="1152128" cy="432048"/>
            </a:xfrm>
            <a:prstGeom prst="homePlat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工作计划编制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2" name="五边形 31"/>
            <p:cNvSpPr/>
            <p:nvPr/>
          </p:nvSpPr>
          <p:spPr bwMode="auto">
            <a:xfrm>
              <a:off x="2627784" y="1448780"/>
              <a:ext cx="1152128" cy="432048"/>
            </a:xfrm>
            <a:prstGeom prst="homePlat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房间准备及上岗培训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" name="Group 47"/>
          <p:cNvGrpSpPr/>
          <p:nvPr/>
        </p:nvGrpSpPr>
        <p:grpSpPr>
          <a:xfrm>
            <a:off x="335362" y="692696"/>
            <a:ext cx="5088565" cy="622300"/>
            <a:chOff x="1372" y="2608"/>
            <a:chExt cx="2998" cy="320"/>
          </a:xfrm>
        </p:grpSpPr>
        <p:sp>
          <p:nvSpPr>
            <p:cNvPr id="38" name="AutoShape 5"/>
            <p:cNvSpPr>
              <a:spLocks noChangeArrowheads="1"/>
            </p:cNvSpPr>
            <p:nvPr/>
          </p:nvSpPr>
          <p:spPr bwMode="gray">
            <a:xfrm>
              <a:off x="1586" y="2608"/>
              <a:ext cx="2784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gamma/>
                    <a:tint val="0"/>
                    <a:invGamma/>
                  </a:schemeClr>
                </a:gs>
                <a:gs pos="100000">
                  <a:schemeClr val="folHlink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zh-CN" altLang="en-US" sz="2400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一、进场前管控要点</a:t>
              </a:r>
              <a:endPara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9" name="Group 30"/>
            <p:cNvGrpSpPr/>
            <p:nvPr/>
          </p:nvGrpSpPr>
          <p:grpSpPr>
            <a:xfrm>
              <a:off x="1372" y="2657"/>
              <a:ext cx="240" cy="268"/>
              <a:chOff x="2078" y="1585"/>
              <a:chExt cx="1615" cy="1804"/>
            </a:xfrm>
          </p:grpSpPr>
          <p:sp>
            <p:nvSpPr>
              <p:cNvPr id="40" name="Oval 31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1" name="Oval 32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2" name="Oval 33"/>
              <p:cNvSpPr>
                <a:spLocks noChangeArrowheads="1"/>
              </p:cNvSpPr>
              <p:nvPr/>
            </p:nvSpPr>
            <p:spPr bwMode="gray">
              <a:xfrm>
                <a:off x="2326" y="1591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3" name="Oval 34"/>
              <p:cNvSpPr>
                <a:spLocks noChangeArrowheads="1"/>
              </p:cNvSpPr>
              <p:nvPr/>
            </p:nvSpPr>
            <p:spPr bwMode="gray">
              <a:xfrm>
                <a:off x="2327" y="1587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8D67E1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4" name="Oval 35"/>
              <p:cNvSpPr>
                <a:spLocks noChangeArrowheads="1"/>
              </p:cNvSpPr>
              <p:nvPr/>
            </p:nvSpPr>
            <p:spPr bwMode="gray">
              <a:xfrm>
                <a:off x="2334" y="1586"/>
                <a:ext cx="1097" cy="1796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6" name="Oval 36"/>
              <p:cNvSpPr>
                <a:spLocks noChangeArrowheads="1"/>
              </p:cNvSpPr>
              <p:nvPr/>
            </p:nvSpPr>
            <p:spPr bwMode="gray">
              <a:xfrm>
                <a:off x="2334" y="1585"/>
                <a:ext cx="1097" cy="1797"/>
              </a:xfrm>
              <a:prstGeom prst="ellipse">
                <a:avLst/>
              </a:prstGeom>
              <a:gradFill rotWithShape="1">
                <a:gsLst>
                  <a:gs pos="0">
                    <a:srgbClr val="8D67E1"/>
                  </a:gs>
                  <a:gs pos="100000">
                    <a:srgbClr val="4532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sp>
        <p:nvSpPr>
          <p:cNvPr id="10" name="文本框 9"/>
          <p:cNvSpPr txBox="1"/>
          <p:nvPr/>
        </p:nvSpPr>
        <p:spPr>
          <a:xfrm>
            <a:off x="320040" y="2935605"/>
            <a:ext cx="25038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1</a:t>
            </a:r>
            <a:r>
              <a:rPr lang="zh-CN" altLang="en-US" sz="2400" b="1">
                <a:solidFill>
                  <a:schemeClr val="bg1"/>
                </a:solidFill>
              </a:rPr>
              <a:t>、合同交底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52120" y="4676775"/>
            <a:ext cx="19462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、人数要求 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及管控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Text Box 17"/>
          <p:cNvSpPr txBox="1">
            <a:spLocks noChangeArrowheads="1"/>
          </p:cNvSpPr>
          <p:nvPr/>
        </p:nvSpPr>
        <p:spPr bwMode="gray">
          <a:xfrm>
            <a:off x="230718" y="398464"/>
            <a:ext cx="649537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详解</a:t>
            </a:r>
            <a:endParaRPr lang="en-US" altLang="zh-CN" b="1">
              <a:solidFill>
                <a:schemeClr val="bg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grpSp>
        <p:nvGrpSpPr>
          <p:cNvPr id="2" name="组合 34"/>
          <p:cNvGrpSpPr/>
          <p:nvPr/>
        </p:nvGrpSpPr>
        <p:grpSpPr>
          <a:xfrm>
            <a:off x="335360" y="3933056"/>
            <a:ext cx="11233248" cy="1214438"/>
            <a:chOff x="285538" y="1714500"/>
            <a:chExt cx="8358400" cy="1428750"/>
          </a:xfrm>
        </p:grpSpPr>
        <p:grpSp>
          <p:nvGrpSpPr>
            <p:cNvPr id="3" name="组合 33"/>
            <p:cNvGrpSpPr/>
            <p:nvPr/>
          </p:nvGrpSpPr>
          <p:grpSpPr>
            <a:xfrm>
              <a:off x="285538" y="1714500"/>
              <a:ext cx="8358400" cy="1428750"/>
              <a:chOff x="285538" y="1714500"/>
              <a:chExt cx="8358400" cy="1428750"/>
            </a:xfrm>
          </p:grpSpPr>
          <p:sp>
            <p:nvSpPr>
              <p:cNvPr id="51" name="AutoShape 4"/>
              <p:cNvSpPr>
                <a:spLocks noChangeArrowheads="1"/>
              </p:cNvSpPr>
              <p:nvPr/>
            </p:nvSpPr>
            <p:spPr bwMode="gray">
              <a:xfrm>
                <a:off x="285538" y="1714500"/>
                <a:ext cx="8358400" cy="1428750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6471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grpSp>
            <p:nvGrpSpPr>
              <p:cNvPr id="4" name="Group 49"/>
              <p:cNvGrpSpPr/>
              <p:nvPr/>
            </p:nvGrpSpPr>
            <p:grpSpPr>
              <a:xfrm>
                <a:off x="373861" y="1793262"/>
                <a:ext cx="8124152" cy="1277526"/>
                <a:chOff x="441" y="895"/>
                <a:chExt cx="5059" cy="811"/>
              </a:xfrm>
            </p:grpSpPr>
            <p:sp>
              <p:nvSpPr>
                <p:cNvPr id="54" name="AutoShape 6"/>
                <p:cNvSpPr>
                  <a:spLocks noChangeArrowheads="1"/>
                </p:cNvSpPr>
                <p:nvPr/>
              </p:nvSpPr>
              <p:spPr bwMode="gray">
                <a:xfrm>
                  <a:off x="441" y="895"/>
                  <a:ext cx="1078" cy="811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1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4122" name="Text Box 9"/>
                <p:cNvSpPr txBox="1">
                  <a:spLocks noChangeArrowheads="1"/>
                </p:cNvSpPr>
                <p:nvPr/>
              </p:nvSpPr>
              <p:spPr bwMode="gray">
                <a:xfrm>
                  <a:off x="1587" y="953"/>
                  <a:ext cx="3913" cy="620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按</a:t>
                  </a:r>
                  <a:r>
                    <a:rPr lang="en-US" altLang="zh-CN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《</a:t>
                  </a: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环境类服务供方进、撤场作业指导书</a:t>
                  </a:r>
                  <a:r>
                    <a:rPr lang="en-US" altLang="zh-CN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》</a:t>
                  </a: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条款，环境负责人根据供方提供的计划及项目开业计划在进场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前</a:t>
                  </a:r>
                  <a:r>
                    <a:rPr lang="en-US" altLang="zh-CN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15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天拟定前期</a:t>
                  </a: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进场计划 </a:t>
                  </a:r>
                  <a:endPara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</p:grpSp>
        <p:sp>
          <p:nvSpPr>
            <p:cNvPr id="56" name="Text Box 8"/>
            <p:cNvSpPr txBox="1">
              <a:spLocks noChangeArrowheads="1"/>
            </p:cNvSpPr>
            <p:nvPr/>
          </p:nvSpPr>
          <p:spPr bwMode="gray">
            <a:xfrm>
              <a:off x="576961" y="2032000"/>
              <a:ext cx="1525968" cy="832807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defRPr/>
              </a:pPr>
              <a:r>
                <a:rPr lang="en-US" altLang="zh-CN" sz="2000" kern="1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2</a:t>
              </a:r>
              <a:r>
                <a:rPr lang="zh-CN" altLang="en-US" sz="2000" kern="1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、物业制定进场计划</a:t>
              </a:r>
              <a:endParaRPr lang="zh-CN" altLang="en-US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5" name="组合 28"/>
          <p:cNvGrpSpPr/>
          <p:nvPr/>
        </p:nvGrpSpPr>
        <p:grpSpPr>
          <a:xfrm>
            <a:off x="335360" y="2420889"/>
            <a:ext cx="11137237" cy="1214438"/>
            <a:chOff x="251520" y="2420888"/>
            <a:chExt cx="8143875" cy="1214438"/>
          </a:xfrm>
        </p:grpSpPr>
        <p:grpSp>
          <p:nvGrpSpPr>
            <p:cNvPr id="6" name="组合 35"/>
            <p:cNvGrpSpPr/>
            <p:nvPr/>
          </p:nvGrpSpPr>
          <p:grpSpPr>
            <a:xfrm>
              <a:off x="251520" y="2420888"/>
              <a:ext cx="8143875" cy="1214438"/>
              <a:chOff x="429920" y="3286126"/>
              <a:chExt cx="8286750" cy="1357313"/>
            </a:xfrm>
          </p:grpSpPr>
          <p:grpSp>
            <p:nvGrpSpPr>
              <p:cNvPr id="7" name="Group 52"/>
              <p:cNvGrpSpPr/>
              <p:nvPr/>
            </p:nvGrpSpPr>
            <p:grpSpPr>
              <a:xfrm>
                <a:off x="429920" y="3286126"/>
                <a:ext cx="8286750" cy="1357313"/>
                <a:chOff x="452" y="2329"/>
                <a:chExt cx="5241" cy="906"/>
              </a:xfrm>
            </p:grpSpPr>
            <p:sp>
              <p:nvSpPr>
                <p:cNvPr id="45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241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4116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626" y="2383"/>
                  <a:ext cx="4014" cy="619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0" hangingPunct="0">
                    <a:lnSpc>
                      <a:spcPct val="150000"/>
                    </a:lnSpc>
                    <a:spcBef>
                      <a:spcPct val="20000"/>
                    </a:spcBef>
                    <a:buFont typeface="Wingdings" panose="05000000000000000000" pitchFamily="2" charset="2"/>
                    <a:buNone/>
                  </a:pP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要求供方进场前一个月制定工作计划，招聘计划、培训计划等，环境部负责人与供方片区经理沟通达成一致，严格按照计划时间节点督促实施</a:t>
                  </a:r>
                  <a:endPara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4113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2783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27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716300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defRPr/>
              </a:pPr>
              <a:r>
                <a:rPr lang="en-US" altLang="zh-CN" sz="20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、要求供方</a:t>
              </a:r>
              <a:endPara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eaLnBrk="0" hangingPunct="0">
                <a:defRPr/>
              </a:pP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提供进场计划</a:t>
              </a:r>
              <a:endParaRPr lang="zh-CN" altLang="en-US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28" name="对象 27"/>
          <p:cNvGraphicFramePr>
            <a:graphicFrameLocks noChangeAspect="1"/>
          </p:cNvGraphicFramePr>
          <p:nvPr/>
        </p:nvGraphicFramePr>
        <p:xfrm>
          <a:off x="9900734" y="2932024"/>
          <a:ext cx="1571691" cy="106825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showAsIcon="1" r:id="rId3" imgW="1571691" imgH="1068259" progId="Word.Document.12">
                  <p:embed/>
                </p:oleObj>
              </mc:Choice>
              <mc:Fallback>
                <p:oleObj name="文档" showAsIcon="1" r:id="rId3" imgW="1571691" imgH="106825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900734" y="2932024"/>
                        <a:ext cx="1571691" cy="1068259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" name="组合 28"/>
          <p:cNvGrpSpPr/>
          <p:nvPr/>
        </p:nvGrpSpPr>
        <p:grpSpPr>
          <a:xfrm>
            <a:off x="623392" y="1556792"/>
            <a:ext cx="8640960" cy="432048"/>
            <a:chOff x="0" y="1448780"/>
            <a:chExt cx="3779912" cy="432048"/>
          </a:xfrm>
        </p:grpSpPr>
        <p:sp>
          <p:nvSpPr>
            <p:cNvPr id="30" name="五边形 29"/>
            <p:cNvSpPr/>
            <p:nvPr/>
          </p:nvSpPr>
          <p:spPr bwMode="auto">
            <a:xfrm>
              <a:off x="0" y="1448780"/>
              <a:ext cx="1152128" cy="432048"/>
            </a:xfrm>
            <a:prstGeom prst="homePlat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合同交底及人员管控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五边形 30"/>
            <p:cNvSpPr/>
            <p:nvPr/>
          </p:nvSpPr>
          <p:spPr bwMode="auto">
            <a:xfrm>
              <a:off x="1339453" y="1448780"/>
              <a:ext cx="1152128" cy="432048"/>
            </a:xfrm>
            <a:prstGeom prst="homePlate">
              <a:avLst/>
            </a:prstGeom>
            <a:solidFill>
              <a:srgbClr val="FFFF00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工作计划编制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2" name="五边形 31"/>
            <p:cNvSpPr/>
            <p:nvPr/>
          </p:nvSpPr>
          <p:spPr bwMode="auto">
            <a:xfrm>
              <a:off x="2627784" y="1448780"/>
              <a:ext cx="1152128" cy="432048"/>
            </a:xfrm>
            <a:prstGeom prst="homePlat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房间准备及上岗培训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Group 47"/>
          <p:cNvGrpSpPr/>
          <p:nvPr/>
        </p:nvGrpSpPr>
        <p:grpSpPr>
          <a:xfrm>
            <a:off x="335362" y="692696"/>
            <a:ext cx="5088565" cy="622300"/>
            <a:chOff x="1372" y="2608"/>
            <a:chExt cx="2998" cy="320"/>
          </a:xfrm>
        </p:grpSpPr>
        <p:sp>
          <p:nvSpPr>
            <p:cNvPr id="34" name="AutoShape 5"/>
            <p:cNvSpPr>
              <a:spLocks noChangeArrowheads="1"/>
            </p:cNvSpPr>
            <p:nvPr/>
          </p:nvSpPr>
          <p:spPr bwMode="gray">
            <a:xfrm>
              <a:off x="1586" y="2608"/>
              <a:ext cx="2784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gamma/>
                    <a:tint val="0"/>
                    <a:invGamma/>
                  </a:schemeClr>
                </a:gs>
                <a:gs pos="100000">
                  <a:schemeClr val="folHlink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zh-CN" altLang="en-US" sz="2400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一、进场前管控要点</a:t>
              </a:r>
              <a:endPara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0" name="Group 30"/>
            <p:cNvGrpSpPr/>
            <p:nvPr/>
          </p:nvGrpSpPr>
          <p:grpSpPr>
            <a:xfrm>
              <a:off x="1372" y="2657"/>
              <a:ext cx="240" cy="268"/>
              <a:chOff x="2078" y="1585"/>
              <a:chExt cx="1615" cy="1804"/>
            </a:xfrm>
          </p:grpSpPr>
          <p:sp>
            <p:nvSpPr>
              <p:cNvPr id="36" name="Oval 31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7" name="Oval 32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8" name="Oval 33"/>
              <p:cNvSpPr>
                <a:spLocks noChangeArrowheads="1"/>
              </p:cNvSpPr>
              <p:nvPr/>
            </p:nvSpPr>
            <p:spPr bwMode="gray">
              <a:xfrm>
                <a:off x="2326" y="1591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9" name="Oval 34"/>
              <p:cNvSpPr>
                <a:spLocks noChangeArrowheads="1"/>
              </p:cNvSpPr>
              <p:nvPr/>
            </p:nvSpPr>
            <p:spPr bwMode="gray">
              <a:xfrm>
                <a:off x="2327" y="1587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8D67E1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0" name="Oval 35"/>
              <p:cNvSpPr>
                <a:spLocks noChangeArrowheads="1"/>
              </p:cNvSpPr>
              <p:nvPr/>
            </p:nvSpPr>
            <p:spPr bwMode="gray">
              <a:xfrm>
                <a:off x="2334" y="1586"/>
                <a:ext cx="1097" cy="1796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1" name="Oval 36"/>
              <p:cNvSpPr>
                <a:spLocks noChangeArrowheads="1"/>
              </p:cNvSpPr>
              <p:nvPr/>
            </p:nvSpPr>
            <p:spPr bwMode="gray">
              <a:xfrm>
                <a:off x="2334" y="1585"/>
                <a:ext cx="1097" cy="1797"/>
              </a:xfrm>
              <a:prstGeom prst="ellipse">
                <a:avLst/>
              </a:prstGeom>
              <a:gradFill rotWithShape="1">
                <a:gsLst>
                  <a:gs pos="0">
                    <a:srgbClr val="8D67E1"/>
                  </a:gs>
                  <a:gs pos="100000">
                    <a:srgbClr val="4532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Text Box 17"/>
          <p:cNvSpPr txBox="1">
            <a:spLocks noChangeArrowheads="1"/>
          </p:cNvSpPr>
          <p:nvPr/>
        </p:nvSpPr>
        <p:spPr bwMode="gray">
          <a:xfrm>
            <a:off x="230718" y="398464"/>
            <a:ext cx="649537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详解</a:t>
            </a:r>
            <a:endParaRPr lang="en-US" altLang="zh-CN" b="1">
              <a:solidFill>
                <a:schemeClr val="bg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grpSp>
        <p:nvGrpSpPr>
          <p:cNvPr id="2" name="Group 47"/>
          <p:cNvGrpSpPr/>
          <p:nvPr/>
        </p:nvGrpSpPr>
        <p:grpSpPr>
          <a:xfrm>
            <a:off x="335362" y="692696"/>
            <a:ext cx="5088565" cy="622300"/>
            <a:chOff x="1372" y="2608"/>
            <a:chExt cx="2998" cy="320"/>
          </a:xfrm>
        </p:grpSpPr>
        <p:sp>
          <p:nvSpPr>
            <p:cNvPr id="47" name="AutoShape 5"/>
            <p:cNvSpPr>
              <a:spLocks noChangeArrowheads="1"/>
            </p:cNvSpPr>
            <p:nvPr/>
          </p:nvSpPr>
          <p:spPr bwMode="gray">
            <a:xfrm>
              <a:off x="1586" y="2608"/>
              <a:ext cx="2784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gamma/>
                    <a:tint val="0"/>
                    <a:invGamma/>
                  </a:schemeClr>
                </a:gs>
                <a:gs pos="100000">
                  <a:schemeClr val="folHlink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zh-CN" altLang="en-US" sz="2400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一、进场前管控要点</a:t>
              </a:r>
              <a:endPara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" name="Group 30"/>
            <p:cNvGrpSpPr/>
            <p:nvPr/>
          </p:nvGrpSpPr>
          <p:grpSpPr>
            <a:xfrm>
              <a:off x="1372" y="2659"/>
              <a:ext cx="240" cy="268"/>
              <a:chOff x="2078" y="1585"/>
              <a:chExt cx="1615" cy="1804"/>
            </a:xfrm>
          </p:grpSpPr>
          <p:sp>
            <p:nvSpPr>
              <p:cNvPr id="3103" name="Oval 31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4" name="Oval 32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" name="Oval 33"/>
              <p:cNvSpPr>
                <a:spLocks noChangeArrowheads="1"/>
              </p:cNvSpPr>
              <p:nvPr/>
            </p:nvSpPr>
            <p:spPr bwMode="gray">
              <a:xfrm>
                <a:off x="2326" y="1591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6" name="Oval 34"/>
              <p:cNvSpPr>
                <a:spLocks noChangeArrowheads="1"/>
              </p:cNvSpPr>
              <p:nvPr/>
            </p:nvSpPr>
            <p:spPr bwMode="gray">
              <a:xfrm>
                <a:off x="2327" y="1587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8D67E1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3" name="Oval 35"/>
              <p:cNvSpPr>
                <a:spLocks noChangeArrowheads="1"/>
              </p:cNvSpPr>
              <p:nvPr/>
            </p:nvSpPr>
            <p:spPr bwMode="gray">
              <a:xfrm>
                <a:off x="2334" y="1586"/>
                <a:ext cx="1097" cy="1796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8" name="Oval 36"/>
              <p:cNvSpPr>
                <a:spLocks noChangeArrowheads="1"/>
              </p:cNvSpPr>
              <p:nvPr/>
            </p:nvSpPr>
            <p:spPr bwMode="gray">
              <a:xfrm>
                <a:off x="2334" y="1585"/>
                <a:ext cx="1097" cy="1797"/>
              </a:xfrm>
              <a:prstGeom prst="ellipse">
                <a:avLst/>
              </a:prstGeom>
              <a:gradFill rotWithShape="1">
                <a:gsLst>
                  <a:gs pos="0">
                    <a:srgbClr val="8D67E1"/>
                  </a:gs>
                  <a:gs pos="100000">
                    <a:srgbClr val="4532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5" name="组合 35"/>
          <p:cNvGrpSpPr/>
          <p:nvPr/>
        </p:nvGrpSpPr>
        <p:grpSpPr>
          <a:xfrm>
            <a:off x="527382" y="2147692"/>
            <a:ext cx="11049001" cy="1143001"/>
            <a:chOff x="357158" y="2000240"/>
            <a:chExt cx="8358188" cy="1428750"/>
          </a:xfrm>
        </p:grpSpPr>
        <p:grpSp>
          <p:nvGrpSpPr>
            <p:cNvPr id="6" name="组合 33"/>
            <p:cNvGrpSpPr/>
            <p:nvPr/>
          </p:nvGrpSpPr>
          <p:grpSpPr>
            <a:xfrm>
              <a:off x="357158" y="2000240"/>
              <a:ext cx="8358188" cy="1428750"/>
              <a:chOff x="285750" y="1714500"/>
              <a:chExt cx="8358188" cy="1428750"/>
            </a:xfrm>
          </p:grpSpPr>
          <p:sp>
            <p:nvSpPr>
              <p:cNvPr id="51" name="AutoShape 4"/>
              <p:cNvSpPr>
                <a:spLocks noChangeArrowheads="1"/>
              </p:cNvSpPr>
              <p:nvPr/>
            </p:nvSpPr>
            <p:spPr bwMode="gray">
              <a:xfrm>
                <a:off x="285750" y="1714500"/>
                <a:ext cx="8358188" cy="1428750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6471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0" name="Text Box 9"/>
              <p:cNvSpPr txBox="1">
                <a:spLocks noChangeArrowheads="1"/>
              </p:cNvSpPr>
              <p:nvPr/>
            </p:nvSpPr>
            <p:spPr bwMode="gray">
              <a:xfrm>
                <a:off x="2101959" y="1807081"/>
                <a:ext cx="6517711" cy="1037430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50000"/>
                  </a:lnSpc>
                </a:pPr>
                <a:r>
                  <a: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进场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前一周确定</a:t>
                </a:r>
                <a:r>
                  <a: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供方保洁机器设备房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及工具室 </a:t>
                </a:r>
                <a:r>
                  <a: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，满足室内通风通电</a:t>
                </a:r>
                <a:r>
                  <a:rPr lang="zh-CN" altLang="en-US" sz="160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（满足设备充电及生活用电，</a:t>
                </a:r>
                <a:r>
                  <a:rPr lang="zh-CN" altLang="en-US" sz="1600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），</a:t>
                </a:r>
                <a:r>
                  <a: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满足供方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工具存放人员</a:t>
                </a:r>
                <a:r>
                  <a: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就餐休息</a:t>
                </a:r>
                <a:endParaRPr lang="zh-CN" altLang="en-US" sz="1600" b="1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35" name="Text Box 8"/>
            <p:cNvSpPr txBox="1">
              <a:spLocks noChangeArrowheads="1"/>
            </p:cNvSpPr>
            <p:nvPr/>
          </p:nvSpPr>
          <p:spPr bwMode="gray">
            <a:xfrm>
              <a:off x="429212" y="2000240"/>
              <a:ext cx="1785321" cy="884857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altLang="zh-CN" sz="2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  <a:p>
              <a:pPr>
                <a:defRPr/>
              </a:pPr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grpSp>
        <p:nvGrpSpPr>
          <p:cNvPr id="7" name="组合 35"/>
          <p:cNvGrpSpPr/>
          <p:nvPr/>
        </p:nvGrpSpPr>
        <p:grpSpPr>
          <a:xfrm>
            <a:off x="530860" y="4797425"/>
            <a:ext cx="11229340" cy="1081405"/>
            <a:chOff x="428383" y="2159338"/>
            <a:chExt cx="8358188" cy="1357899"/>
          </a:xfrm>
        </p:grpSpPr>
        <p:grpSp>
          <p:nvGrpSpPr>
            <p:cNvPr id="8" name="组合 33"/>
            <p:cNvGrpSpPr/>
            <p:nvPr/>
          </p:nvGrpSpPr>
          <p:grpSpPr>
            <a:xfrm>
              <a:off x="428383" y="2159338"/>
              <a:ext cx="8358188" cy="1357899"/>
              <a:chOff x="356975" y="1873598"/>
              <a:chExt cx="8358188" cy="1357899"/>
            </a:xfrm>
          </p:grpSpPr>
          <p:sp>
            <p:nvSpPr>
              <p:cNvPr id="32" name="AutoShape 4"/>
              <p:cNvSpPr>
                <a:spLocks noChangeArrowheads="1"/>
              </p:cNvSpPr>
              <p:nvPr/>
            </p:nvSpPr>
            <p:spPr bwMode="gray">
              <a:xfrm>
                <a:off x="356975" y="1873599"/>
                <a:ext cx="8358188" cy="1357898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6471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grpSp>
            <p:nvGrpSpPr>
              <p:cNvPr id="9" name="Group 49"/>
              <p:cNvGrpSpPr/>
              <p:nvPr/>
            </p:nvGrpSpPr>
            <p:grpSpPr>
              <a:xfrm>
                <a:off x="428461" y="1873598"/>
                <a:ext cx="8143420" cy="1274375"/>
                <a:chOff x="475" y="946"/>
                <a:chExt cx="5071" cy="809"/>
              </a:xfrm>
            </p:grpSpPr>
            <p:sp>
              <p:nvSpPr>
                <p:cNvPr id="34" name="AutoShape 6"/>
                <p:cNvSpPr>
                  <a:spLocks noChangeArrowheads="1"/>
                </p:cNvSpPr>
                <p:nvPr/>
              </p:nvSpPr>
              <p:spPr bwMode="gray">
                <a:xfrm>
                  <a:off x="475" y="946"/>
                  <a:ext cx="987" cy="809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1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3091" name="Text Box 9"/>
                <p:cNvSpPr txBox="1">
                  <a:spLocks noChangeArrowheads="1"/>
                </p:cNvSpPr>
                <p:nvPr/>
              </p:nvSpPr>
              <p:spPr bwMode="gray">
                <a:xfrm>
                  <a:off x="1553" y="978"/>
                  <a:ext cx="3993" cy="662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0" hangingPunct="0">
                    <a:lnSpc>
                      <a:spcPct val="150000"/>
                    </a:lnSpc>
                    <a:spcBef>
                      <a:spcPct val="20000"/>
                    </a:spcBef>
                  </a:pP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开业前</a:t>
                  </a:r>
                  <a:r>
                    <a:rPr lang="en-US" altLang="zh-CN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2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天供方环境主管带领供方团队熟悉项目工作并上岗实习，清楚岗位重点工作及重点关注位置。</a:t>
                  </a:r>
                  <a:endParaRPr lang="zh-CN" altLang="en-US" sz="16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</p:grpSp>
        <p:sp>
          <p:nvSpPr>
            <p:cNvPr id="31" name="Text Box 8"/>
            <p:cNvSpPr txBox="1">
              <a:spLocks noChangeArrowheads="1"/>
            </p:cNvSpPr>
            <p:nvPr/>
          </p:nvSpPr>
          <p:spPr bwMode="gray">
            <a:xfrm>
              <a:off x="539310" y="2356742"/>
              <a:ext cx="1403548" cy="887458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altLang="zh-CN" sz="2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  <a:p>
              <a:pPr>
                <a:defRPr/>
              </a:pPr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sp>
        <p:nvSpPr>
          <p:cNvPr id="3085" name="矩形 36"/>
          <p:cNvSpPr>
            <a:spLocks noChangeArrowheads="1"/>
          </p:cNvSpPr>
          <p:nvPr/>
        </p:nvSpPr>
        <p:spPr bwMode="auto">
          <a:xfrm>
            <a:off x="249555" y="5085715"/>
            <a:ext cx="2544445" cy="3987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、岗位熟悉</a:t>
            </a:r>
            <a:endParaRPr lang="en-US" altLang="zh-CN" sz="2000" kern="10" smtClean="0">
              <a:ln w="9525">
                <a:solidFill>
                  <a:schemeClr val="bg1"/>
                </a:solidFill>
                <a:round/>
              </a:ln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AutoShape 6"/>
          <p:cNvSpPr>
            <a:spLocks noChangeArrowheads="1"/>
          </p:cNvSpPr>
          <p:nvPr/>
        </p:nvSpPr>
        <p:spPr bwMode="gray">
          <a:xfrm>
            <a:off x="623392" y="2204865"/>
            <a:ext cx="2113339" cy="1014591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69804"/>
                  <a:invGamma/>
                </a:schemeClr>
              </a:gs>
            </a:gsLst>
            <a:lin ang="5400000" scaled="1"/>
          </a:gradFill>
          <a:ln w="38100">
            <a:solidFill>
              <a:schemeClr val="bg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、保洁工</a:t>
            </a:r>
            <a:endParaRPr lang="en-US" altLang="zh-CN" sz="2000" kern="10" smtClean="0">
              <a:ln w="9525">
                <a:solidFill>
                  <a:schemeClr val="bg1"/>
                </a:solidFill>
                <a:round/>
              </a:ln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0" hangingPunct="0">
              <a:defRPr/>
            </a:pPr>
            <a:r>
              <a:rPr lang="zh-CN" altLang="en-US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具间准备 </a:t>
            </a:r>
            <a:endParaRPr lang="zh-CN" altLang="en-US" sz="2000" kern="10" smtClean="0">
              <a:ln w="9525">
                <a:solidFill>
                  <a:schemeClr val="bg1"/>
                </a:solidFill>
                <a:round/>
              </a:ln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0" name="组合 35"/>
          <p:cNvGrpSpPr/>
          <p:nvPr/>
        </p:nvGrpSpPr>
        <p:grpSpPr>
          <a:xfrm>
            <a:off x="527382" y="3501009"/>
            <a:ext cx="11233701" cy="1081087"/>
            <a:chOff x="428383" y="2159339"/>
            <a:chExt cx="8425276" cy="1357898"/>
          </a:xfrm>
        </p:grpSpPr>
        <p:grpSp>
          <p:nvGrpSpPr>
            <p:cNvPr id="11" name="组合 33"/>
            <p:cNvGrpSpPr/>
            <p:nvPr/>
          </p:nvGrpSpPr>
          <p:grpSpPr>
            <a:xfrm>
              <a:off x="428383" y="2159339"/>
              <a:ext cx="8425276" cy="1357898"/>
              <a:chOff x="356975" y="1873599"/>
              <a:chExt cx="8425276" cy="1357898"/>
            </a:xfrm>
          </p:grpSpPr>
          <p:sp>
            <p:nvSpPr>
              <p:cNvPr id="44" name="AutoShape 4"/>
              <p:cNvSpPr>
                <a:spLocks noChangeArrowheads="1"/>
              </p:cNvSpPr>
              <p:nvPr/>
            </p:nvSpPr>
            <p:spPr bwMode="gray">
              <a:xfrm>
                <a:off x="356975" y="1873599"/>
                <a:ext cx="8358188" cy="1357898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6471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grpSp>
            <p:nvGrpSpPr>
              <p:cNvPr id="12" name="Group 49"/>
              <p:cNvGrpSpPr/>
              <p:nvPr/>
            </p:nvGrpSpPr>
            <p:grpSpPr>
              <a:xfrm>
                <a:off x="428461" y="1873599"/>
                <a:ext cx="8353790" cy="1274376"/>
                <a:chOff x="475" y="946"/>
                <a:chExt cx="5202" cy="809"/>
              </a:xfrm>
            </p:grpSpPr>
            <p:sp>
              <p:nvSpPr>
                <p:cNvPr id="46" name="AutoShape 6"/>
                <p:cNvSpPr>
                  <a:spLocks noChangeArrowheads="1"/>
                </p:cNvSpPr>
                <p:nvPr/>
              </p:nvSpPr>
              <p:spPr bwMode="gray">
                <a:xfrm>
                  <a:off x="475" y="946"/>
                  <a:ext cx="987" cy="809"/>
                </a:xfrm>
                <a:prstGeom prst="roundRect">
                  <a:avLst>
                    <a:gd name="adj" fmla="val 11921"/>
                  </a:avLst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chemeClr val="accent1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38100">
                  <a:solidFill>
                    <a:schemeClr val="bg1"/>
                  </a:solidFill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48" name="Text Box 9"/>
                <p:cNvSpPr txBox="1">
                  <a:spLocks noChangeArrowheads="1"/>
                </p:cNvSpPr>
                <p:nvPr/>
              </p:nvSpPr>
              <p:spPr bwMode="gray">
                <a:xfrm>
                  <a:off x="1553" y="946"/>
                  <a:ext cx="4124" cy="662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  <a:spcBef>
                      <a:spcPct val="20000"/>
                    </a:spcBef>
                  </a:pP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环境主管协助</a:t>
                  </a: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供方拟定工作流程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，并根据合同核定人数和现场情况定岗，要求并督导供方环境主管在开业前</a:t>
                  </a:r>
                  <a:r>
                    <a:rPr lang="en-US" altLang="zh-CN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3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天组织</a:t>
                  </a:r>
                  <a:r>
                    <a:rPr lang="zh-CN" altLang="en-US" sz="1600" b="1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供方团队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对工作流程和礼节礼仪进行培训</a:t>
                  </a:r>
                  <a:endPara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</p:grpSp>
        <p:sp>
          <p:nvSpPr>
            <p:cNvPr id="43" name="Text Box 8"/>
            <p:cNvSpPr txBox="1">
              <a:spLocks noChangeArrowheads="1"/>
            </p:cNvSpPr>
            <p:nvPr/>
          </p:nvSpPr>
          <p:spPr bwMode="gray">
            <a:xfrm>
              <a:off x="539310" y="2356742"/>
              <a:ext cx="1403548" cy="885326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altLang="zh-CN" sz="20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  <a:p>
              <a:pPr>
                <a:defRPr/>
              </a:pPr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sp>
        <p:nvSpPr>
          <p:cNvPr id="50" name="矩形 49"/>
          <p:cNvSpPr/>
          <p:nvPr/>
        </p:nvSpPr>
        <p:spPr>
          <a:xfrm>
            <a:off x="635000" y="3789680"/>
            <a:ext cx="2016760" cy="3987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、上岗前培训 </a:t>
            </a:r>
            <a:endParaRPr lang="zh-CN" altLang="en-US" sz="2000" kern="10" smtClean="0">
              <a:ln w="9525">
                <a:solidFill>
                  <a:schemeClr val="bg1"/>
                </a:solidFill>
                <a:round/>
              </a:ln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" name="组合 36"/>
          <p:cNvGrpSpPr/>
          <p:nvPr/>
        </p:nvGrpSpPr>
        <p:grpSpPr>
          <a:xfrm>
            <a:off x="623392" y="1484784"/>
            <a:ext cx="8640960" cy="432048"/>
            <a:chOff x="0" y="1448780"/>
            <a:chExt cx="3779912" cy="432048"/>
          </a:xfrm>
        </p:grpSpPr>
        <p:sp>
          <p:nvSpPr>
            <p:cNvPr id="38" name="五边形 37"/>
            <p:cNvSpPr/>
            <p:nvPr/>
          </p:nvSpPr>
          <p:spPr bwMode="auto">
            <a:xfrm>
              <a:off x="0" y="1448780"/>
              <a:ext cx="1152128" cy="432048"/>
            </a:xfrm>
            <a:prstGeom prst="homePlat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合同交底及人员管控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9" name="五边形 38"/>
            <p:cNvSpPr/>
            <p:nvPr/>
          </p:nvSpPr>
          <p:spPr bwMode="auto">
            <a:xfrm>
              <a:off x="1339453" y="1448780"/>
              <a:ext cx="1152128" cy="432048"/>
            </a:xfrm>
            <a:prstGeom prst="homePlate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工作计划编制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1" name="五边形 40"/>
            <p:cNvSpPr/>
            <p:nvPr/>
          </p:nvSpPr>
          <p:spPr bwMode="auto">
            <a:xfrm>
              <a:off x="2627784" y="1448780"/>
              <a:ext cx="1152128" cy="432048"/>
            </a:xfrm>
            <a:prstGeom prst="homePlate">
              <a:avLst/>
            </a:prstGeom>
            <a:solidFill>
              <a:srgbClr val="FFFF00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 smtClean="0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房间准备及上岗培训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Text Box 17"/>
          <p:cNvSpPr txBox="1">
            <a:spLocks noChangeArrowheads="1"/>
          </p:cNvSpPr>
          <p:nvPr/>
        </p:nvSpPr>
        <p:spPr bwMode="gray">
          <a:xfrm>
            <a:off x="230718" y="398464"/>
            <a:ext cx="649537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详解</a:t>
            </a:r>
            <a:endParaRPr lang="en-US" altLang="zh-CN" b="1">
              <a:solidFill>
                <a:schemeClr val="bg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grpSp>
        <p:nvGrpSpPr>
          <p:cNvPr id="2" name="Group 47"/>
          <p:cNvGrpSpPr/>
          <p:nvPr/>
        </p:nvGrpSpPr>
        <p:grpSpPr>
          <a:xfrm>
            <a:off x="335360" y="764704"/>
            <a:ext cx="5280363" cy="622300"/>
            <a:chOff x="1372" y="2608"/>
            <a:chExt cx="3111" cy="320"/>
          </a:xfrm>
        </p:grpSpPr>
        <p:sp>
          <p:nvSpPr>
            <p:cNvPr id="47" name="AutoShape 5"/>
            <p:cNvSpPr>
              <a:spLocks noChangeArrowheads="1"/>
            </p:cNvSpPr>
            <p:nvPr/>
          </p:nvSpPr>
          <p:spPr bwMode="gray">
            <a:xfrm>
              <a:off x="1586" y="2608"/>
              <a:ext cx="2897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folHlink">
                    <a:gamma/>
                    <a:tint val="0"/>
                    <a:invGamma/>
                  </a:schemeClr>
                </a:gs>
                <a:gs pos="100000">
                  <a:schemeClr val="folHlink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defRPr/>
              </a:pPr>
              <a:r>
                <a:rPr lang="zh-CN" altLang="en-US" sz="2400" b="1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一、进场前管控要点回顾</a:t>
              </a:r>
              <a:endPara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3" name="Group 30"/>
            <p:cNvGrpSpPr/>
            <p:nvPr/>
          </p:nvGrpSpPr>
          <p:grpSpPr>
            <a:xfrm>
              <a:off x="1372" y="2659"/>
              <a:ext cx="240" cy="268"/>
              <a:chOff x="2078" y="1585"/>
              <a:chExt cx="1615" cy="1804"/>
            </a:xfrm>
          </p:grpSpPr>
          <p:sp>
            <p:nvSpPr>
              <p:cNvPr id="3103" name="Oval 31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4" name="Oval 32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" name="Oval 33"/>
              <p:cNvSpPr>
                <a:spLocks noChangeArrowheads="1"/>
              </p:cNvSpPr>
              <p:nvPr/>
            </p:nvSpPr>
            <p:spPr bwMode="gray">
              <a:xfrm>
                <a:off x="2326" y="1591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6" name="Oval 34"/>
              <p:cNvSpPr>
                <a:spLocks noChangeArrowheads="1"/>
              </p:cNvSpPr>
              <p:nvPr/>
            </p:nvSpPr>
            <p:spPr bwMode="gray">
              <a:xfrm>
                <a:off x="2327" y="1587"/>
                <a:ext cx="1030" cy="1798"/>
              </a:xfrm>
              <a:prstGeom prst="ellipse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8D67E1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3" name="Oval 35"/>
              <p:cNvSpPr>
                <a:spLocks noChangeArrowheads="1"/>
              </p:cNvSpPr>
              <p:nvPr/>
            </p:nvSpPr>
            <p:spPr bwMode="gray">
              <a:xfrm>
                <a:off x="2334" y="1586"/>
                <a:ext cx="1097" cy="1796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108" name="Oval 36"/>
              <p:cNvSpPr>
                <a:spLocks noChangeArrowheads="1"/>
              </p:cNvSpPr>
              <p:nvPr/>
            </p:nvSpPr>
            <p:spPr bwMode="gray">
              <a:xfrm>
                <a:off x="2334" y="1585"/>
                <a:ext cx="1097" cy="1797"/>
              </a:xfrm>
              <a:prstGeom prst="ellipse">
                <a:avLst/>
              </a:prstGeom>
              <a:gradFill rotWithShape="1">
                <a:gsLst>
                  <a:gs pos="0">
                    <a:srgbClr val="8D67E1"/>
                  </a:gs>
                  <a:gs pos="100000">
                    <a:srgbClr val="4532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sp>
        <p:nvSpPr>
          <p:cNvPr id="40" name="Text Box 9"/>
          <p:cNvSpPr txBox="1">
            <a:spLocks noChangeArrowheads="1"/>
          </p:cNvSpPr>
          <p:nvPr/>
        </p:nvSpPr>
        <p:spPr bwMode="gray">
          <a:xfrm>
            <a:off x="754021" y="2352263"/>
            <a:ext cx="8616005" cy="255454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200000"/>
              </a:lnSpc>
            </a:pPr>
            <a:r>
              <a:rPr lang="en-US" altLang="zh-CN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、合同如何交底？</a:t>
            </a:r>
            <a:endParaRPr lang="en-US" altLang="zh-CN" sz="2000" b="1" smtClean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>
              <a:lnSpc>
                <a:spcPct val="200000"/>
              </a:lnSpc>
            </a:pPr>
            <a:r>
              <a:rPr lang="en-US" altLang="zh-CN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、人员管控的要求？</a:t>
            </a:r>
            <a:endParaRPr lang="en-US" altLang="zh-CN" sz="2000" b="1" smtClean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>
              <a:lnSpc>
                <a:spcPct val="200000"/>
              </a:lnSpc>
            </a:pPr>
            <a:r>
              <a:rPr lang="en-US" altLang="zh-CN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、如何编制进场计划</a:t>
            </a:r>
            <a:r>
              <a:rPr lang="en-US" altLang="zh-CN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en-US" altLang="zh-CN" sz="2000" b="1" smtClean="0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>
              <a:lnSpc>
                <a:spcPct val="200000"/>
              </a:lnSpc>
            </a:pPr>
            <a:r>
              <a:rPr lang="en-US" altLang="zh-CN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、房间准备要求及上岗培训内容？</a:t>
            </a:r>
            <a:endParaRPr lang="zh-CN" altLang="en-US" sz="20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圆角矩形 2"/>
          <p:cNvSpPr/>
          <p:nvPr/>
        </p:nvSpPr>
        <p:spPr>
          <a:xfrm>
            <a:off x="5999990" y="405047"/>
            <a:ext cx="3786687" cy="1695527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76953 w 4325425"/>
              <a:gd name="connsiteY0-126" fmla="*/ 756084 h 2410587"/>
              <a:gd name="connsiteX1-127" fmla="*/ 833037 w 4325425"/>
              <a:gd name="connsiteY1-128" fmla="*/ 0 h 2410587"/>
              <a:gd name="connsiteX2-129" fmla="*/ 3569341 w 4325425"/>
              <a:gd name="connsiteY2-130" fmla="*/ 0 h 2410587"/>
              <a:gd name="connsiteX3-131" fmla="*/ 4325425 w 4325425"/>
              <a:gd name="connsiteY3-132" fmla="*/ 756084 h 2410587"/>
              <a:gd name="connsiteX4-133" fmla="*/ 4325425 w 4325425"/>
              <a:gd name="connsiteY4-134" fmla="*/ 756084 h 2410587"/>
              <a:gd name="connsiteX5-135" fmla="*/ 3569341 w 4325425"/>
              <a:gd name="connsiteY5-136" fmla="*/ 1512168 h 2410587"/>
              <a:gd name="connsiteX6-137" fmla="*/ 833037 w 4325425"/>
              <a:gd name="connsiteY6-138" fmla="*/ 1512168 h 2410587"/>
              <a:gd name="connsiteX7-139" fmla="*/ 55248 w 4325425"/>
              <a:gd name="connsiteY7-140" fmla="*/ 2410587 h 2410587"/>
              <a:gd name="connsiteX8-141" fmla="*/ 76953 w 4325425"/>
              <a:gd name="connsiteY8-142" fmla="*/ 756084 h 2410587"/>
              <a:gd name="connsiteX0-143" fmla="*/ 76954 w 4325426"/>
              <a:gd name="connsiteY0-144" fmla="*/ 756084 h 2713188"/>
              <a:gd name="connsiteX1-145" fmla="*/ 833038 w 4325426"/>
              <a:gd name="connsiteY1-146" fmla="*/ 0 h 2713188"/>
              <a:gd name="connsiteX2-147" fmla="*/ 3569342 w 4325426"/>
              <a:gd name="connsiteY2-148" fmla="*/ 0 h 2713188"/>
              <a:gd name="connsiteX3-149" fmla="*/ 4325426 w 4325426"/>
              <a:gd name="connsiteY3-150" fmla="*/ 756084 h 2713188"/>
              <a:gd name="connsiteX4-151" fmla="*/ 4325426 w 4325426"/>
              <a:gd name="connsiteY4-152" fmla="*/ 756084 h 2713188"/>
              <a:gd name="connsiteX5-153" fmla="*/ 3569342 w 4325426"/>
              <a:gd name="connsiteY5-154" fmla="*/ 1512168 h 2713188"/>
              <a:gd name="connsiteX6-155" fmla="*/ 833038 w 4325426"/>
              <a:gd name="connsiteY6-156" fmla="*/ 1512168 h 2713188"/>
              <a:gd name="connsiteX7-157" fmla="*/ 55249 w 4325426"/>
              <a:gd name="connsiteY7-158" fmla="*/ 2713188 h 2713188"/>
              <a:gd name="connsiteX8-159" fmla="*/ 76954 w 4325426"/>
              <a:gd name="connsiteY8-160" fmla="*/ 756084 h 271318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25426" h="2713188">
                <a:moveTo>
                  <a:pt x="76954" y="756084"/>
                </a:moveTo>
                <a:cubicBezTo>
                  <a:pt x="206586" y="303886"/>
                  <a:pt x="415464" y="0"/>
                  <a:pt x="833038" y="0"/>
                </a:cubicBezTo>
                <a:lnTo>
                  <a:pt x="3569342" y="0"/>
                </a:lnTo>
                <a:cubicBezTo>
                  <a:pt x="3986916" y="0"/>
                  <a:pt x="4325426" y="338510"/>
                  <a:pt x="4325426" y="756084"/>
                </a:cubicBezTo>
                <a:lnTo>
                  <a:pt x="4325426" y="756084"/>
                </a:lnTo>
                <a:cubicBezTo>
                  <a:pt x="4325426" y="1173658"/>
                  <a:pt x="3986916" y="1512168"/>
                  <a:pt x="3569342" y="1512168"/>
                </a:cubicBezTo>
                <a:lnTo>
                  <a:pt x="833038" y="1512168"/>
                </a:lnTo>
                <a:cubicBezTo>
                  <a:pt x="290559" y="1484577"/>
                  <a:pt x="48259" y="2689573"/>
                  <a:pt x="55249" y="2713188"/>
                </a:cubicBezTo>
                <a:cubicBezTo>
                  <a:pt x="11034" y="2573541"/>
                  <a:pt x="-52678" y="1208282"/>
                  <a:pt x="76954" y="756084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 flipH="1">
            <a:off x="7152118" y="693460"/>
            <a:ext cx="28645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000" b="1" kern="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团队稳定</a:t>
            </a:r>
            <a:endParaRPr lang="en-US" altLang="zh-CN" sz="2000" b="1" kern="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0" name="Oval 65"/>
          <p:cNvSpPr>
            <a:spLocks noChangeArrowheads="1"/>
          </p:cNvSpPr>
          <p:nvPr/>
        </p:nvSpPr>
        <p:spPr bwMode="auto">
          <a:xfrm>
            <a:off x="4890915" y="5454367"/>
            <a:ext cx="1792404" cy="277633"/>
          </a:xfrm>
          <a:prstGeom prst="ellipse">
            <a:avLst/>
          </a:prstGeom>
          <a:gradFill rotWithShape="1">
            <a:gsLst>
              <a:gs pos="0">
                <a:sysClr val="windowText" lastClr="000000">
                  <a:lumMod val="75000"/>
                  <a:lumOff val="25000"/>
                </a:sysClr>
              </a:gs>
              <a:gs pos="100000">
                <a:srgbClr val="EEECE1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2" name="圆角矩形 2"/>
          <p:cNvSpPr/>
          <p:nvPr/>
        </p:nvSpPr>
        <p:spPr>
          <a:xfrm flipH="1">
            <a:off x="1967542" y="2433464"/>
            <a:ext cx="3946389" cy="1440160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76953 w 4325425"/>
              <a:gd name="connsiteY0-126" fmla="*/ 756084 h 2410587"/>
              <a:gd name="connsiteX1-127" fmla="*/ 833037 w 4325425"/>
              <a:gd name="connsiteY1-128" fmla="*/ 0 h 2410587"/>
              <a:gd name="connsiteX2-129" fmla="*/ 3569341 w 4325425"/>
              <a:gd name="connsiteY2-130" fmla="*/ 0 h 2410587"/>
              <a:gd name="connsiteX3-131" fmla="*/ 4325425 w 4325425"/>
              <a:gd name="connsiteY3-132" fmla="*/ 756084 h 2410587"/>
              <a:gd name="connsiteX4-133" fmla="*/ 4325425 w 4325425"/>
              <a:gd name="connsiteY4-134" fmla="*/ 756084 h 2410587"/>
              <a:gd name="connsiteX5-135" fmla="*/ 3569341 w 4325425"/>
              <a:gd name="connsiteY5-136" fmla="*/ 1512168 h 2410587"/>
              <a:gd name="connsiteX6-137" fmla="*/ 833037 w 4325425"/>
              <a:gd name="connsiteY6-138" fmla="*/ 1512168 h 2410587"/>
              <a:gd name="connsiteX7-139" fmla="*/ 55248 w 4325425"/>
              <a:gd name="connsiteY7-140" fmla="*/ 2410587 h 2410587"/>
              <a:gd name="connsiteX8-141" fmla="*/ 76953 w 4325425"/>
              <a:gd name="connsiteY8-142" fmla="*/ 756084 h 241058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25425" h="2410587">
                <a:moveTo>
                  <a:pt x="76953" y="756084"/>
                </a:moveTo>
                <a:cubicBezTo>
                  <a:pt x="206584" y="354320"/>
                  <a:pt x="415463" y="0"/>
                  <a:pt x="833037" y="0"/>
                </a:cubicBezTo>
                <a:lnTo>
                  <a:pt x="3569341" y="0"/>
                </a:lnTo>
                <a:cubicBezTo>
                  <a:pt x="3986915" y="0"/>
                  <a:pt x="4325425" y="338510"/>
                  <a:pt x="4325425" y="756084"/>
                </a:cubicBezTo>
                <a:lnTo>
                  <a:pt x="4325425" y="756084"/>
                </a:lnTo>
                <a:cubicBezTo>
                  <a:pt x="4325425" y="1173658"/>
                  <a:pt x="3986915" y="1512168"/>
                  <a:pt x="3569341" y="1512168"/>
                </a:cubicBezTo>
                <a:lnTo>
                  <a:pt x="833037" y="1512168"/>
                </a:lnTo>
                <a:cubicBezTo>
                  <a:pt x="290558" y="1484577"/>
                  <a:pt x="48258" y="2386972"/>
                  <a:pt x="55248" y="2410587"/>
                </a:cubicBezTo>
                <a:cubicBezTo>
                  <a:pt x="11033" y="2270940"/>
                  <a:pt x="-52678" y="1157848"/>
                  <a:pt x="76953" y="756084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4" name="圆角矩形 2"/>
          <p:cNvSpPr/>
          <p:nvPr/>
        </p:nvSpPr>
        <p:spPr>
          <a:xfrm>
            <a:off x="5999989" y="2348881"/>
            <a:ext cx="4128459" cy="1512167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92290 w 4340762"/>
              <a:gd name="connsiteY0-126" fmla="*/ 756084 h 2378945"/>
              <a:gd name="connsiteX1-127" fmla="*/ 848374 w 4340762"/>
              <a:gd name="connsiteY1-128" fmla="*/ 0 h 2378945"/>
              <a:gd name="connsiteX2-129" fmla="*/ 3584678 w 4340762"/>
              <a:gd name="connsiteY2-130" fmla="*/ 0 h 2378945"/>
              <a:gd name="connsiteX3-131" fmla="*/ 4340762 w 4340762"/>
              <a:gd name="connsiteY3-132" fmla="*/ 756084 h 2378945"/>
              <a:gd name="connsiteX4-133" fmla="*/ 4340762 w 4340762"/>
              <a:gd name="connsiteY4-134" fmla="*/ 756084 h 2378945"/>
              <a:gd name="connsiteX5-135" fmla="*/ 3584678 w 4340762"/>
              <a:gd name="connsiteY5-136" fmla="*/ 1512168 h 2378945"/>
              <a:gd name="connsiteX6-137" fmla="*/ 848374 w 4340762"/>
              <a:gd name="connsiteY6-138" fmla="*/ 1512168 h 2378945"/>
              <a:gd name="connsiteX7-139" fmla="*/ 41813 w 4340762"/>
              <a:gd name="connsiteY7-140" fmla="*/ 2378945 h 2378945"/>
              <a:gd name="connsiteX8-141" fmla="*/ 92290 w 4340762"/>
              <a:gd name="connsiteY8-142" fmla="*/ 756084 h 237894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40762" h="2378945">
                <a:moveTo>
                  <a:pt x="92290" y="756084"/>
                </a:moveTo>
                <a:cubicBezTo>
                  <a:pt x="226717" y="359593"/>
                  <a:pt x="430800" y="0"/>
                  <a:pt x="848374" y="0"/>
                </a:cubicBezTo>
                <a:lnTo>
                  <a:pt x="3584678" y="0"/>
                </a:lnTo>
                <a:cubicBezTo>
                  <a:pt x="4002252" y="0"/>
                  <a:pt x="4340762" y="338510"/>
                  <a:pt x="4340762" y="756084"/>
                </a:cubicBezTo>
                <a:lnTo>
                  <a:pt x="4340762" y="756084"/>
                </a:lnTo>
                <a:cubicBezTo>
                  <a:pt x="4340762" y="1173658"/>
                  <a:pt x="4002252" y="1512168"/>
                  <a:pt x="3584678" y="1512168"/>
                </a:cubicBezTo>
                <a:lnTo>
                  <a:pt x="848374" y="1512168"/>
                </a:lnTo>
                <a:cubicBezTo>
                  <a:pt x="305895" y="1484577"/>
                  <a:pt x="34823" y="2355330"/>
                  <a:pt x="41813" y="2378945"/>
                </a:cubicBezTo>
                <a:cubicBezTo>
                  <a:pt x="-2402" y="2239298"/>
                  <a:pt x="-42137" y="1152575"/>
                  <a:pt x="92290" y="75608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6" name="圆角矩形 2"/>
          <p:cNvSpPr/>
          <p:nvPr/>
        </p:nvSpPr>
        <p:spPr>
          <a:xfrm>
            <a:off x="5999989" y="1412776"/>
            <a:ext cx="4032448" cy="1368152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81568 w 4330040"/>
              <a:gd name="connsiteY0-126" fmla="*/ 756084 h 2373557"/>
              <a:gd name="connsiteX1-127" fmla="*/ 837652 w 4330040"/>
              <a:gd name="connsiteY1-128" fmla="*/ 0 h 2373557"/>
              <a:gd name="connsiteX2-129" fmla="*/ 3573956 w 4330040"/>
              <a:gd name="connsiteY2-130" fmla="*/ 0 h 2373557"/>
              <a:gd name="connsiteX3-131" fmla="*/ 4330040 w 4330040"/>
              <a:gd name="connsiteY3-132" fmla="*/ 756084 h 2373557"/>
              <a:gd name="connsiteX4-133" fmla="*/ 4330040 w 4330040"/>
              <a:gd name="connsiteY4-134" fmla="*/ 756084 h 2373557"/>
              <a:gd name="connsiteX5-135" fmla="*/ 3573956 w 4330040"/>
              <a:gd name="connsiteY5-136" fmla="*/ 1512168 h 2373557"/>
              <a:gd name="connsiteX6-137" fmla="*/ 837652 w 4330040"/>
              <a:gd name="connsiteY6-138" fmla="*/ 1512168 h 2373557"/>
              <a:gd name="connsiteX7-139" fmla="*/ 50625 w 4330040"/>
              <a:gd name="connsiteY7-140" fmla="*/ 2373557 h 2373557"/>
              <a:gd name="connsiteX8-141" fmla="*/ 81568 w 4330040"/>
              <a:gd name="connsiteY8-142" fmla="*/ 756084 h 237355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30040" h="2373557">
                <a:moveTo>
                  <a:pt x="81568" y="756084"/>
                </a:moveTo>
                <a:cubicBezTo>
                  <a:pt x="212739" y="360491"/>
                  <a:pt x="420078" y="0"/>
                  <a:pt x="837652" y="0"/>
                </a:cubicBezTo>
                <a:lnTo>
                  <a:pt x="3573956" y="0"/>
                </a:lnTo>
                <a:cubicBezTo>
                  <a:pt x="3991530" y="0"/>
                  <a:pt x="4330040" y="338510"/>
                  <a:pt x="4330040" y="756084"/>
                </a:cubicBezTo>
                <a:lnTo>
                  <a:pt x="4330040" y="756084"/>
                </a:lnTo>
                <a:cubicBezTo>
                  <a:pt x="4330040" y="1173658"/>
                  <a:pt x="3991530" y="1512168"/>
                  <a:pt x="3573956" y="1512168"/>
                </a:cubicBezTo>
                <a:lnTo>
                  <a:pt x="837652" y="1512168"/>
                </a:lnTo>
                <a:cubicBezTo>
                  <a:pt x="295173" y="1484577"/>
                  <a:pt x="43635" y="2349942"/>
                  <a:pt x="50625" y="2373557"/>
                </a:cubicBezTo>
                <a:cubicBezTo>
                  <a:pt x="6410" y="2233910"/>
                  <a:pt x="-49603" y="1151677"/>
                  <a:pt x="81568" y="756084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7248128" y="1700808"/>
            <a:ext cx="27843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kern="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供方评估</a:t>
            </a:r>
            <a:endParaRPr kumimoji="0" lang="en-US" altLang="zh-CN" sz="2000" b="1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5903979" y="2204865"/>
            <a:ext cx="81808" cy="2800991"/>
          </a:xfrm>
          <a:prstGeom prst="rect">
            <a:avLst/>
          </a:prstGeom>
          <a:gradFill flip="none" rotWithShape="1">
            <a:gsLst>
              <a:gs pos="0">
                <a:sysClr val="windowText" lastClr="000000">
                  <a:lumMod val="75000"/>
                  <a:lumOff val="25000"/>
                </a:sysClr>
              </a:gs>
              <a:gs pos="53000">
                <a:sysClr val="windowText" lastClr="000000">
                  <a:lumMod val="75000"/>
                  <a:lumOff val="25000"/>
                </a:sysClr>
              </a:gs>
              <a:gs pos="100000">
                <a:sysClr val="window" lastClr="FFFFFF">
                  <a:alpha val="0"/>
                </a:sysClr>
              </a:gs>
            </a:gsLst>
            <a:lin ang="16200000" scaled="1"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9" name="泪滴形 38"/>
          <p:cNvSpPr/>
          <p:nvPr/>
        </p:nvSpPr>
        <p:spPr>
          <a:xfrm rot="19016960">
            <a:off x="5602052" y="5038715"/>
            <a:ext cx="695009" cy="596997"/>
          </a:xfrm>
          <a:prstGeom prst="teardrop">
            <a:avLst>
              <a:gd name="adj" fmla="val 200000"/>
            </a:avLst>
          </a:prstGeom>
          <a:gradFill flip="none" rotWithShape="1">
            <a:gsLst>
              <a:gs pos="0">
                <a:sysClr val="windowText" lastClr="000000">
                  <a:lumMod val="65000"/>
                  <a:lumOff val="35000"/>
                  <a:shade val="30000"/>
                  <a:satMod val="115000"/>
                </a:sysClr>
              </a:gs>
              <a:gs pos="50000">
                <a:sysClr val="windowText" lastClr="000000">
                  <a:lumMod val="65000"/>
                  <a:lumOff val="35000"/>
                  <a:shade val="67500"/>
                  <a:satMod val="115000"/>
                </a:sysClr>
              </a:gs>
              <a:gs pos="100000">
                <a:sysClr val="windowText" lastClr="000000">
                  <a:lumMod val="65000"/>
                  <a:lumOff val="35000"/>
                  <a:shade val="100000"/>
                  <a:satMod val="115000"/>
                </a:sysClr>
              </a:gs>
            </a:gsLst>
            <a:lin ang="18900000" scaled="1"/>
          </a:gradFill>
          <a:ln w="25400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192011" y="1340768"/>
            <a:ext cx="1152128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06.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3215681" y="2708796"/>
            <a:ext cx="2548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000" b="1" kern="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计划管理</a:t>
            </a:r>
            <a:endParaRPr lang="en-US" altLang="zh-CN" sz="2000" b="1" kern="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2159563" y="2289447"/>
            <a:ext cx="1134664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03</a:t>
            </a: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5" name="圆角矩形 2"/>
          <p:cNvSpPr/>
          <p:nvPr/>
        </p:nvSpPr>
        <p:spPr>
          <a:xfrm flipH="1">
            <a:off x="1943921" y="388526"/>
            <a:ext cx="4042400" cy="1584176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76953 w 4325425"/>
              <a:gd name="connsiteY0-126" fmla="*/ 756084 h 2410587"/>
              <a:gd name="connsiteX1-127" fmla="*/ 833037 w 4325425"/>
              <a:gd name="connsiteY1-128" fmla="*/ 0 h 2410587"/>
              <a:gd name="connsiteX2-129" fmla="*/ 3569341 w 4325425"/>
              <a:gd name="connsiteY2-130" fmla="*/ 0 h 2410587"/>
              <a:gd name="connsiteX3-131" fmla="*/ 4325425 w 4325425"/>
              <a:gd name="connsiteY3-132" fmla="*/ 756084 h 2410587"/>
              <a:gd name="connsiteX4-133" fmla="*/ 4325425 w 4325425"/>
              <a:gd name="connsiteY4-134" fmla="*/ 756084 h 2410587"/>
              <a:gd name="connsiteX5-135" fmla="*/ 3569341 w 4325425"/>
              <a:gd name="connsiteY5-136" fmla="*/ 1512168 h 2410587"/>
              <a:gd name="connsiteX6-137" fmla="*/ 833037 w 4325425"/>
              <a:gd name="connsiteY6-138" fmla="*/ 1512168 h 2410587"/>
              <a:gd name="connsiteX7-139" fmla="*/ 55248 w 4325425"/>
              <a:gd name="connsiteY7-140" fmla="*/ 2410587 h 2410587"/>
              <a:gd name="connsiteX8-141" fmla="*/ 76953 w 4325425"/>
              <a:gd name="connsiteY8-142" fmla="*/ 756084 h 241058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25425" h="2410587">
                <a:moveTo>
                  <a:pt x="76953" y="756084"/>
                </a:moveTo>
                <a:cubicBezTo>
                  <a:pt x="206584" y="354320"/>
                  <a:pt x="415463" y="0"/>
                  <a:pt x="833037" y="0"/>
                </a:cubicBezTo>
                <a:lnTo>
                  <a:pt x="3569341" y="0"/>
                </a:lnTo>
                <a:cubicBezTo>
                  <a:pt x="3986915" y="0"/>
                  <a:pt x="4325425" y="338510"/>
                  <a:pt x="4325425" y="756084"/>
                </a:cubicBezTo>
                <a:lnTo>
                  <a:pt x="4325425" y="756084"/>
                </a:lnTo>
                <a:cubicBezTo>
                  <a:pt x="4325425" y="1173658"/>
                  <a:pt x="3986915" y="1512168"/>
                  <a:pt x="3569341" y="1512168"/>
                </a:cubicBezTo>
                <a:lnTo>
                  <a:pt x="833037" y="1512168"/>
                </a:lnTo>
                <a:cubicBezTo>
                  <a:pt x="290558" y="1484577"/>
                  <a:pt x="48258" y="2386972"/>
                  <a:pt x="55248" y="2410587"/>
                </a:cubicBezTo>
                <a:cubicBezTo>
                  <a:pt x="11033" y="2270940"/>
                  <a:pt x="-52678" y="1157848"/>
                  <a:pt x="76953" y="75608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2927648" y="739676"/>
            <a:ext cx="28645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000" b="1" kern="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人员管理</a:t>
            </a:r>
            <a:endParaRPr lang="en-US" altLang="zh-CN" sz="2000" b="1" kern="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2043107" y="332899"/>
            <a:ext cx="1251740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01</a:t>
            </a: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096002" y="345486"/>
            <a:ext cx="1056117" cy="1091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05</a:t>
            </a:r>
            <a:r>
              <a:rPr kumimoji="0" lang="en-US" altLang="zh-CN" sz="50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50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6192011" y="2420888"/>
            <a:ext cx="1251740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07</a:t>
            </a: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50" name="圆角矩形 2"/>
          <p:cNvSpPr/>
          <p:nvPr/>
        </p:nvSpPr>
        <p:spPr>
          <a:xfrm flipH="1">
            <a:off x="2063552" y="3462784"/>
            <a:ext cx="3850379" cy="1512168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76953 w 4325425"/>
              <a:gd name="connsiteY0-126" fmla="*/ 756084 h 2410587"/>
              <a:gd name="connsiteX1-127" fmla="*/ 833037 w 4325425"/>
              <a:gd name="connsiteY1-128" fmla="*/ 0 h 2410587"/>
              <a:gd name="connsiteX2-129" fmla="*/ 3569341 w 4325425"/>
              <a:gd name="connsiteY2-130" fmla="*/ 0 h 2410587"/>
              <a:gd name="connsiteX3-131" fmla="*/ 4325425 w 4325425"/>
              <a:gd name="connsiteY3-132" fmla="*/ 756084 h 2410587"/>
              <a:gd name="connsiteX4-133" fmla="*/ 4325425 w 4325425"/>
              <a:gd name="connsiteY4-134" fmla="*/ 756084 h 2410587"/>
              <a:gd name="connsiteX5-135" fmla="*/ 3569341 w 4325425"/>
              <a:gd name="connsiteY5-136" fmla="*/ 1512168 h 2410587"/>
              <a:gd name="connsiteX6-137" fmla="*/ 833037 w 4325425"/>
              <a:gd name="connsiteY6-138" fmla="*/ 1512168 h 2410587"/>
              <a:gd name="connsiteX7-139" fmla="*/ 55248 w 4325425"/>
              <a:gd name="connsiteY7-140" fmla="*/ 2410587 h 2410587"/>
              <a:gd name="connsiteX8-141" fmla="*/ 76953 w 4325425"/>
              <a:gd name="connsiteY8-142" fmla="*/ 756084 h 241058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25425" h="2410587">
                <a:moveTo>
                  <a:pt x="76953" y="756084"/>
                </a:moveTo>
                <a:cubicBezTo>
                  <a:pt x="206584" y="354320"/>
                  <a:pt x="415463" y="0"/>
                  <a:pt x="833037" y="0"/>
                </a:cubicBezTo>
                <a:lnTo>
                  <a:pt x="3569341" y="0"/>
                </a:lnTo>
                <a:cubicBezTo>
                  <a:pt x="3986915" y="0"/>
                  <a:pt x="4325425" y="338510"/>
                  <a:pt x="4325425" y="756084"/>
                </a:cubicBezTo>
                <a:lnTo>
                  <a:pt x="4325425" y="756084"/>
                </a:lnTo>
                <a:cubicBezTo>
                  <a:pt x="4325425" y="1173658"/>
                  <a:pt x="3986915" y="1512168"/>
                  <a:pt x="3569341" y="1512168"/>
                </a:cubicBezTo>
                <a:lnTo>
                  <a:pt x="833037" y="1512168"/>
                </a:lnTo>
                <a:cubicBezTo>
                  <a:pt x="290558" y="1484577"/>
                  <a:pt x="48258" y="2386972"/>
                  <a:pt x="55248" y="2410587"/>
                </a:cubicBezTo>
                <a:cubicBezTo>
                  <a:pt x="11033" y="2270940"/>
                  <a:pt x="-52678" y="1157848"/>
                  <a:pt x="76953" y="756084"/>
                </a:cubicBezTo>
                <a:close/>
              </a:path>
            </a:pathLst>
          </a:custGeom>
          <a:solidFill>
            <a:srgbClr val="7F7F7F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               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" name="圆角矩形 2"/>
          <p:cNvSpPr/>
          <p:nvPr/>
        </p:nvSpPr>
        <p:spPr>
          <a:xfrm>
            <a:off x="5999990" y="3429000"/>
            <a:ext cx="4292225" cy="1440160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81568 w 4330040"/>
              <a:gd name="connsiteY0-126" fmla="*/ 756084 h 2373557"/>
              <a:gd name="connsiteX1-127" fmla="*/ 837652 w 4330040"/>
              <a:gd name="connsiteY1-128" fmla="*/ 0 h 2373557"/>
              <a:gd name="connsiteX2-129" fmla="*/ 3573956 w 4330040"/>
              <a:gd name="connsiteY2-130" fmla="*/ 0 h 2373557"/>
              <a:gd name="connsiteX3-131" fmla="*/ 4330040 w 4330040"/>
              <a:gd name="connsiteY3-132" fmla="*/ 756084 h 2373557"/>
              <a:gd name="connsiteX4-133" fmla="*/ 4330040 w 4330040"/>
              <a:gd name="connsiteY4-134" fmla="*/ 756084 h 2373557"/>
              <a:gd name="connsiteX5-135" fmla="*/ 3573956 w 4330040"/>
              <a:gd name="connsiteY5-136" fmla="*/ 1512168 h 2373557"/>
              <a:gd name="connsiteX6-137" fmla="*/ 837652 w 4330040"/>
              <a:gd name="connsiteY6-138" fmla="*/ 1512168 h 2373557"/>
              <a:gd name="connsiteX7-139" fmla="*/ 50625 w 4330040"/>
              <a:gd name="connsiteY7-140" fmla="*/ 2373557 h 2373557"/>
              <a:gd name="connsiteX8-141" fmla="*/ 81568 w 4330040"/>
              <a:gd name="connsiteY8-142" fmla="*/ 756084 h 237355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30040" h="2373557">
                <a:moveTo>
                  <a:pt x="81568" y="756084"/>
                </a:moveTo>
                <a:cubicBezTo>
                  <a:pt x="212739" y="360491"/>
                  <a:pt x="420078" y="0"/>
                  <a:pt x="837652" y="0"/>
                </a:cubicBezTo>
                <a:lnTo>
                  <a:pt x="3573956" y="0"/>
                </a:lnTo>
                <a:cubicBezTo>
                  <a:pt x="3991530" y="0"/>
                  <a:pt x="4330040" y="338510"/>
                  <a:pt x="4330040" y="756084"/>
                </a:cubicBezTo>
                <a:lnTo>
                  <a:pt x="4330040" y="756084"/>
                </a:lnTo>
                <a:cubicBezTo>
                  <a:pt x="4330040" y="1173658"/>
                  <a:pt x="3991530" y="1512168"/>
                  <a:pt x="3573956" y="1512168"/>
                </a:cubicBezTo>
                <a:lnTo>
                  <a:pt x="837652" y="1512168"/>
                </a:lnTo>
                <a:cubicBezTo>
                  <a:pt x="295173" y="1484577"/>
                  <a:pt x="43635" y="2349942"/>
                  <a:pt x="50625" y="2373557"/>
                </a:cubicBezTo>
                <a:cubicBezTo>
                  <a:pt x="6410" y="2233910"/>
                  <a:pt x="-49603" y="1151677"/>
                  <a:pt x="81568" y="75608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2" name="AutoShape 6"/>
          <p:cNvSpPr>
            <a:spLocks noChangeArrowheads="1"/>
          </p:cNvSpPr>
          <p:nvPr/>
        </p:nvSpPr>
        <p:spPr bwMode="gray">
          <a:xfrm>
            <a:off x="3023659" y="5085184"/>
            <a:ext cx="5653207" cy="936104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1">
                  <a:gamma/>
                  <a:tint val="0"/>
                  <a:invGamma/>
                </a:schemeClr>
              </a:gs>
              <a:gs pos="100000">
                <a:schemeClr val="accent1"/>
              </a:gs>
            </a:gsLst>
            <a:lin ang="0" scaled="1"/>
          </a:gradFill>
          <a:ln w="28575" algn="ctr">
            <a:solidFill>
              <a:schemeClr val="bg2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 kern="0" smtClean="0"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二、</a:t>
            </a:r>
            <a:r>
              <a:rPr lang="zh-CN" altLang="en-US" sz="2400" b="1" kern="0" smtClean="0"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进场后管控要点</a:t>
            </a:r>
            <a:endParaRPr lang="zh-CN" altLang="en-US" sz="2400" b="1" kern="0"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3407702" y="3746624"/>
            <a:ext cx="2548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000" b="1" kern="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品质管控</a:t>
            </a:r>
            <a:endParaRPr lang="en-US" altLang="zh-CN" sz="2000" b="1" kern="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2351584" y="3348484"/>
            <a:ext cx="1134664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04</a:t>
            </a: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7344139" y="3789040"/>
            <a:ext cx="2548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难点管控</a:t>
            </a:r>
            <a:endParaRPr kumimoji="0" lang="en-US" altLang="zh-CN" sz="2000" b="1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6288021" y="3429000"/>
            <a:ext cx="1134664" cy="1050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08</a:t>
            </a: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7344139" y="2780928"/>
            <a:ext cx="2548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费用结算</a:t>
            </a:r>
            <a:endParaRPr kumimoji="0" lang="en-US" altLang="zh-CN" sz="2000" b="1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2" name="圆角矩形 2"/>
          <p:cNvSpPr/>
          <p:nvPr/>
        </p:nvSpPr>
        <p:spPr>
          <a:xfrm flipH="1">
            <a:off x="2009452" y="1460644"/>
            <a:ext cx="3946389" cy="1440160"/>
          </a:xfrm>
          <a:custGeom>
            <a:gdLst>
              <a:gd name="connsiteX0" fmla="*/ 0 w 4248472"/>
              <a:gd name="connsiteY0" fmla="*/ 756084 h 1512168"/>
              <a:gd name="connsiteX1" fmla="*/ 756084 w 4248472"/>
              <a:gd name="connsiteY1" fmla="*/ 0 h 1512168"/>
              <a:gd name="connsiteX2" fmla="*/ 3492388 w 4248472"/>
              <a:gd name="connsiteY2" fmla="*/ 0 h 1512168"/>
              <a:gd name="connsiteX3" fmla="*/ 4248472 w 4248472"/>
              <a:gd name="connsiteY3" fmla="*/ 756084 h 1512168"/>
              <a:gd name="connsiteX4" fmla="*/ 4248472 w 4248472"/>
              <a:gd name="connsiteY4" fmla="*/ 756084 h 1512168"/>
              <a:gd name="connsiteX5" fmla="*/ 3492388 w 4248472"/>
              <a:gd name="connsiteY5" fmla="*/ 1512168 h 1512168"/>
              <a:gd name="connsiteX6" fmla="*/ 756084 w 4248472"/>
              <a:gd name="connsiteY6" fmla="*/ 1512168 h 1512168"/>
              <a:gd name="connsiteX7" fmla="*/ 0 w 4248472"/>
              <a:gd name="connsiteY7" fmla="*/ 756084 h 1512168"/>
              <a:gd name="connsiteX0-1" fmla="*/ 21174 w 4269646"/>
              <a:gd name="connsiteY0-2" fmla="*/ 756084 h 1512168"/>
              <a:gd name="connsiteX1-3" fmla="*/ 777258 w 4269646"/>
              <a:gd name="connsiteY1-4" fmla="*/ 0 h 1512168"/>
              <a:gd name="connsiteX2-5" fmla="*/ 3513562 w 4269646"/>
              <a:gd name="connsiteY2-6" fmla="*/ 0 h 1512168"/>
              <a:gd name="connsiteX3-7" fmla="*/ 4269646 w 4269646"/>
              <a:gd name="connsiteY3-8" fmla="*/ 756084 h 1512168"/>
              <a:gd name="connsiteX4-9" fmla="*/ 4269646 w 4269646"/>
              <a:gd name="connsiteY4-10" fmla="*/ 756084 h 1512168"/>
              <a:gd name="connsiteX5-11" fmla="*/ 3513562 w 4269646"/>
              <a:gd name="connsiteY5-12" fmla="*/ 1512168 h 1512168"/>
              <a:gd name="connsiteX6-13" fmla="*/ 777258 w 4269646"/>
              <a:gd name="connsiteY6-14" fmla="*/ 1512168 h 1512168"/>
              <a:gd name="connsiteX7-15" fmla="*/ 258688 w 4269646"/>
              <a:gd name="connsiteY7-16" fmla="*/ 1346622 h 1512168"/>
              <a:gd name="connsiteX8" fmla="*/ 21174 w 4269646"/>
              <a:gd name="connsiteY8" fmla="*/ 756084 h 1512168"/>
              <a:gd name="connsiteX0-17" fmla="*/ 91863 w 4340335"/>
              <a:gd name="connsiteY0-18" fmla="*/ 756084 h 2273096"/>
              <a:gd name="connsiteX1-19" fmla="*/ 847947 w 4340335"/>
              <a:gd name="connsiteY1-20" fmla="*/ 0 h 2273096"/>
              <a:gd name="connsiteX2-21" fmla="*/ 3584251 w 4340335"/>
              <a:gd name="connsiteY2-22" fmla="*/ 0 h 2273096"/>
              <a:gd name="connsiteX3-23" fmla="*/ 4340335 w 4340335"/>
              <a:gd name="connsiteY3-24" fmla="*/ 756084 h 2273096"/>
              <a:gd name="connsiteX4-25" fmla="*/ 4340335 w 4340335"/>
              <a:gd name="connsiteY4-26" fmla="*/ 756084 h 2273096"/>
              <a:gd name="connsiteX5-27" fmla="*/ 3584251 w 4340335"/>
              <a:gd name="connsiteY5-28" fmla="*/ 1512168 h 2273096"/>
              <a:gd name="connsiteX6-29" fmla="*/ 847947 w 4340335"/>
              <a:gd name="connsiteY6-30" fmla="*/ 1512168 h 2273096"/>
              <a:gd name="connsiteX7-31" fmla="*/ 96620 w 4340335"/>
              <a:gd name="connsiteY7-32" fmla="*/ 2261022 h 2273096"/>
              <a:gd name="connsiteX8-33" fmla="*/ 91863 w 4340335"/>
              <a:gd name="connsiteY8-34" fmla="*/ 756084 h 2273096"/>
              <a:gd name="connsiteX0-35" fmla="*/ 44127 w 4292599"/>
              <a:gd name="connsiteY0-36" fmla="*/ 756084 h 2273096"/>
              <a:gd name="connsiteX1-37" fmla="*/ 800211 w 4292599"/>
              <a:gd name="connsiteY1-38" fmla="*/ 0 h 2273096"/>
              <a:gd name="connsiteX2-39" fmla="*/ 3536515 w 4292599"/>
              <a:gd name="connsiteY2-40" fmla="*/ 0 h 2273096"/>
              <a:gd name="connsiteX3-41" fmla="*/ 4292599 w 4292599"/>
              <a:gd name="connsiteY3-42" fmla="*/ 756084 h 2273096"/>
              <a:gd name="connsiteX4-43" fmla="*/ 4292599 w 4292599"/>
              <a:gd name="connsiteY4-44" fmla="*/ 756084 h 2273096"/>
              <a:gd name="connsiteX5-45" fmla="*/ 3536515 w 4292599"/>
              <a:gd name="connsiteY5-46" fmla="*/ 1512168 h 2273096"/>
              <a:gd name="connsiteX6-47" fmla="*/ 800211 w 4292599"/>
              <a:gd name="connsiteY6-48" fmla="*/ 1512168 h 2273096"/>
              <a:gd name="connsiteX7-49" fmla="*/ 48884 w 4292599"/>
              <a:gd name="connsiteY7-50" fmla="*/ 2261022 h 2273096"/>
              <a:gd name="connsiteX8-51" fmla="*/ 44127 w 4292599"/>
              <a:gd name="connsiteY8-52" fmla="*/ 756084 h 2273096"/>
              <a:gd name="connsiteX0-53" fmla="*/ 44127 w 4292599"/>
              <a:gd name="connsiteY0-54" fmla="*/ 756084 h 2261022"/>
              <a:gd name="connsiteX1-55" fmla="*/ 800211 w 4292599"/>
              <a:gd name="connsiteY1-56" fmla="*/ 0 h 2261022"/>
              <a:gd name="connsiteX2-57" fmla="*/ 3536515 w 4292599"/>
              <a:gd name="connsiteY2-58" fmla="*/ 0 h 2261022"/>
              <a:gd name="connsiteX3-59" fmla="*/ 4292599 w 4292599"/>
              <a:gd name="connsiteY3-60" fmla="*/ 756084 h 2261022"/>
              <a:gd name="connsiteX4-61" fmla="*/ 4292599 w 4292599"/>
              <a:gd name="connsiteY4-62" fmla="*/ 756084 h 2261022"/>
              <a:gd name="connsiteX5-63" fmla="*/ 3536515 w 4292599"/>
              <a:gd name="connsiteY5-64" fmla="*/ 1512168 h 2261022"/>
              <a:gd name="connsiteX6-65" fmla="*/ 800211 w 4292599"/>
              <a:gd name="connsiteY6-66" fmla="*/ 1512168 h 2261022"/>
              <a:gd name="connsiteX7-67" fmla="*/ 48884 w 4292599"/>
              <a:gd name="connsiteY7-68" fmla="*/ 2261022 h 2261022"/>
              <a:gd name="connsiteX8-69" fmla="*/ 44127 w 4292599"/>
              <a:gd name="connsiteY8-70" fmla="*/ 756084 h 2261022"/>
              <a:gd name="connsiteX0-71" fmla="*/ 58844 w 4307316"/>
              <a:gd name="connsiteY0-72" fmla="*/ 756084 h 2261022"/>
              <a:gd name="connsiteX1-73" fmla="*/ 814928 w 4307316"/>
              <a:gd name="connsiteY1-74" fmla="*/ 0 h 2261022"/>
              <a:gd name="connsiteX2-75" fmla="*/ 3551232 w 4307316"/>
              <a:gd name="connsiteY2-76" fmla="*/ 0 h 2261022"/>
              <a:gd name="connsiteX3-77" fmla="*/ 4307316 w 4307316"/>
              <a:gd name="connsiteY3-78" fmla="*/ 756084 h 2261022"/>
              <a:gd name="connsiteX4-79" fmla="*/ 4307316 w 4307316"/>
              <a:gd name="connsiteY4-80" fmla="*/ 756084 h 2261022"/>
              <a:gd name="connsiteX5-81" fmla="*/ 3551232 w 4307316"/>
              <a:gd name="connsiteY5-82" fmla="*/ 1512168 h 2261022"/>
              <a:gd name="connsiteX6-83" fmla="*/ 814928 w 4307316"/>
              <a:gd name="connsiteY6-84" fmla="*/ 1512168 h 2261022"/>
              <a:gd name="connsiteX7-85" fmla="*/ 63601 w 4307316"/>
              <a:gd name="connsiteY7-86" fmla="*/ 2261022 h 2261022"/>
              <a:gd name="connsiteX8-87" fmla="*/ 58844 w 4307316"/>
              <a:gd name="connsiteY8-88" fmla="*/ 756084 h 2261022"/>
              <a:gd name="connsiteX0-89" fmla="*/ 23866 w 4272338"/>
              <a:gd name="connsiteY0-90" fmla="*/ 756084 h 2261022"/>
              <a:gd name="connsiteX1-91" fmla="*/ 779950 w 4272338"/>
              <a:gd name="connsiteY1-92" fmla="*/ 0 h 2261022"/>
              <a:gd name="connsiteX2-93" fmla="*/ 3516254 w 4272338"/>
              <a:gd name="connsiteY2-94" fmla="*/ 0 h 2261022"/>
              <a:gd name="connsiteX3-95" fmla="*/ 4272338 w 4272338"/>
              <a:gd name="connsiteY3-96" fmla="*/ 756084 h 2261022"/>
              <a:gd name="connsiteX4-97" fmla="*/ 4272338 w 4272338"/>
              <a:gd name="connsiteY4-98" fmla="*/ 756084 h 2261022"/>
              <a:gd name="connsiteX5-99" fmla="*/ 3516254 w 4272338"/>
              <a:gd name="connsiteY5-100" fmla="*/ 1512168 h 2261022"/>
              <a:gd name="connsiteX6-101" fmla="*/ 779950 w 4272338"/>
              <a:gd name="connsiteY6-102" fmla="*/ 1512168 h 2261022"/>
              <a:gd name="connsiteX7-103" fmla="*/ 28623 w 4272338"/>
              <a:gd name="connsiteY7-104" fmla="*/ 2261022 h 2261022"/>
              <a:gd name="connsiteX8-105" fmla="*/ 23866 w 4272338"/>
              <a:gd name="connsiteY8-106" fmla="*/ 756084 h 2261022"/>
              <a:gd name="connsiteX0-107" fmla="*/ 65222 w 4313694"/>
              <a:gd name="connsiteY0-108" fmla="*/ 756084 h 2397356"/>
              <a:gd name="connsiteX1-109" fmla="*/ 821306 w 4313694"/>
              <a:gd name="connsiteY1-110" fmla="*/ 0 h 2397356"/>
              <a:gd name="connsiteX2-111" fmla="*/ 3557610 w 4313694"/>
              <a:gd name="connsiteY2-112" fmla="*/ 0 h 2397356"/>
              <a:gd name="connsiteX3-113" fmla="*/ 4313694 w 4313694"/>
              <a:gd name="connsiteY3-114" fmla="*/ 756084 h 2397356"/>
              <a:gd name="connsiteX4-115" fmla="*/ 4313694 w 4313694"/>
              <a:gd name="connsiteY4-116" fmla="*/ 756084 h 2397356"/>
              <a:gd name="connsiteX5-117" fmla="*/ 3557610 w 4313694"/>
              <a:gd name="connsiteY5-118" fmla="*/ 1512168 h 2397356"/>
              <a:gd name="connsiteX6-119" fmla="*/ 821306 w 4313694"/>
              <a:gd name="connsiteY6-120" fmla="*/ 1512168 h 2397356"/>
              <a:gd name="connsiteX7-121" fmla="*/ 69978 w 4313694"/>
              <a:gd name="connsiteY7-122" fmla="*/ 2397356 h 2397356"/>
              <a:gd name="connsiteX8-123" fmla="*/ 65222 w 4313694"/>
              <a:gd name="connsiteY8-124" fmla="*/ 756084 h 2397356"/>
              <a:gd name="connsiteX0-125" fmla="*/ 76953 w 4325425"/>
              <a:gd name="connsiteY0-126" fmla="*/ 756084 h 2410587"/>
              <a:gd name="connsiteX1-127" fmla="*/ 833037 w 4325425"/>
              <a:gd name="connsiteY1-128" fmla="*/ 0 h 2410587"/>
              <a:gd name="connsiteX2-129" fmla="*/ 3569341 w 4325425"/>
              <a:gd name="connsiteY2-130" fmla="*/ 0 h 2410587"/>
              <a:gd name="connsiteX3-131" fmla="*/ 4325425 w 4325425"/>
              <a:gd name="connsiteY3-132" fmla="*/ 756084 h 2410587"/>
              <a:gd name="connsiteX4-133" fmla="*/ 4325425 w 4325425"/>
              <a:gd name="connsiteY4-134" fmla="*/ 756084 h 2410587"/>
              <a:gd name="connsiteX5-135" fmla="*/ 3569341 w 4325425"/>
              <a:gd name="connsiteY5-136" fmla="*/ 1512168 h 2410587"/>
              <a:gd name="connsiteX6-137" fmla="*/ 833037 w 4325425"/>
              <a:gd name="connsiteY6-138" fmla="*/ 1512168 h 2410587"/>
              <a:gd name="connsiteX7-139" fmla="*/ 55248 w 4325425"/>
              <a:gd name="connsiteY7-140" fmla="*/ 2410587 h 2410587"/>
              <a:gd name="connsiteX8-141" fmla="*/ 76953 w 4325425"/>
              <a:gd name="connsiteY8-142" fmla="*/ 756084 h 241058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33" y="connsiteY8-34"/>
              </a:cxn>
            </a:cxnLst>
            <a:rect l="l" t="t" r="r" b="b"/>
            <a:pathLst>
              <a:path w="4325425" h="2410587">
                <a:moveTo>
                  <a:pt x="76953" y="756084"/>
                </a:moveTo>
                <a:cubicBezTo>
                  <a:pt x="206584" y="354320"/>
                  <a:pt x="415463" y="0"/>
                  <a:pt x="833037" y="0"/>
                </a:cubicBezTo>
                <a:lnTo>
                  <a:pt x="3569341" y="0"/>
                </a:lnTo>
                <a:cubicBezTo>
                  <a:pt x="3986915" y="0"/>
                  <a:pt x="4325425" y="338510"/>
                  <a:pt x="4325425" y="756084"/>
                </a:cubicBezTo>
                <a:lnTo>
                  <a:pt x="4325425" y="756084"/>
                </a:lnTo>
                <a:cubicBezTo>
                  <a:pt x="4325425" y="1173658"/>
                  <a:pt x="3986915" y="1512168"/>
                  <a:pt x="3569341" y="1512168"/>
                </a:cubicBezTo>
                <a:lnTo>
                  <a:pt x="833037" y="1512168"/>
                </a:lnTo>
                <a:cubicBezTo>
                  <a:pt x="290558" y="1484577"/>
                  <a:pt x="48258" y="2386972"/>
                  <a:pt x="55248" y="2410587"/>
                </a:cubicBezTo>
                <a:cubicBezTo>
                  <a:pt x="11033" y="2270940"/>
                  <a:pt x="-52678" y="1157848"/>
                  <a:pt x="76953" y="756084"/>
                </a:cubicBezTo>
                <a:close/>
              </a:path>
            </a:pathLst>
          </a:custGeom>
          <a:solidFill>
            <a:srgbClr val="ADB9CA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TextBox 42"/>
          <p:cNvSpPr txBox="1"/>
          <p:nvPr/>
        </p:nvSpPr>
        <p:spPr>
          <a:xfrm>
            <a:off x="2159563" y="1296307"/>
            <a:ext cx="1134664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02</a:t>
            </a:r>
            <a:r>
              <a:rPr kumimoji="0" lang="en-US" altLang="zh-CN" sz="48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gency FB" panose="020b0503020202020204" pitchFamily="34" charset="0"/>
                <a:ea typeface="微软雅黑" panose="020b0503020204020204" pitchFamily="34" charset="-122"/>
                <a:cs typeface="Arial" pitchFamily="34" charset="0"/>
              </a:rPr>
              <a:t>.</a:t>
            </a:r>
            <a:endParaRPr kumimoji="0" lang="zh-CN" altLang="en-US" sz="48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gency FB" panose="020b050302020202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" name="TextBox 41"/>
          <p:cNvSpPr txBox="1"/>
          <p:nvPr/>
        </p:nvSpPr>
        <p:spPr>
          <a:xfrm>
            <a:off x="3074711" y="1700416"/>
            <a:ext cx="254844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000" b="1" kern="0" smtClea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仓库管理</a:t>
            </a:r>
            <a:endParaRPr lang="en-US" altLang="zh-CN" sz="2000" b="1" kern="0" smtClea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17"/>
          <p:cNvSpPr txBox="1">
            <a:spLocks noChangeArrowheads="1"/>
          </p:cNvSpPr>
          <p:nvPr/>
        </p:nvSpPr>
        <p:spPr bwMode="gray">
          <a:xfrm>
            <a:off x="230718" y="398464"/>
            <a:ext cx="649537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详解</a:t>
            </a:r>
            <a:endParaRPr lang="en-US" altLang="zh-CN" b="1">
              <a:solidFill>
                <a:schemeClr val="bg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grpSp>
        <p:nvGrpSpPr>
          <p:cNvPr id="2" name="组合 28"/>
          <p:cNvGrpSpPr/>
          <p:nvPr/>
        </p:nvGrpSpPr>
        <p:grpSpPr>
          <a:xfrm>
            <a:off x="719403" y="2132857"/>
            <a:ext cx="11041612" cy="1214438"/>
            <a:chOff x="251520" y="2420888"/>
            <a:chExt cx="8073951" cy="1214438"/>
          </a:xfrm>
        </p:grpSpPr>
        <p:grpSp>
          <p:nvGrpSpPr>
            <p:cNvPr id="4" name="组合 35"/>
            <p:cNvGrpSpPr/>
            <p:nvPr/>
          </p:nvGrpSpPr>
          <p:grpSpPr>
            <a:xfrm>
              <a:off x="251520" y="2420888"/>
              <a:ext cx="8073951" cy="1214438"/>
              <a:chOff x="429920" y="3286126"/>
              <a:chExt cx="8215599" cy="1357313"/>
            </a:xfrm>
          </p:grpSpPr>
          <p:grpSp>
            <p:nvGrpSpPr>
              <p:cNvPr id="5" name="Group 52"/>
              <p:cNvGrpSpPr/>
              <p:nvPr/>
            </p:nvGrpSpPr>
            <p:grpSpPr>
              <a:xfrm>
                <a:off x="429920" y="3286126"/>
                <a:ext cx="8215599" cy="1357313"/>
                <a:chOff x="452" y="2329"/>
                <a:chExt cx="5196" cy="906"/>
              </a:xfrm>
            </p:grpSpPr>
            <p:sp>
              <p:nvSpPr>
                <p:cNvPr id="56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196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57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536" y="2392"/>
                  <a:ext cx="4112" cy="619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物业管家属于入职引导小组</a:t>
                  </a:r>
                  <a:r>
                    <a:rPr lang="zh-CN" altLang="en-US" sz="1600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，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确定入职引导人的职责和分工，对供方人员进行在岗培训，传递公司企业文化和服务标准。</a:t>
                  </a:r>
                  <a:endPara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55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2783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53" name="AutoShape 6"/>
            <p:cNvSpPr>
              <a:spLocks noChangeArrowheads="1"/>
            </p:cNvSpPr>
            <p:nvPr/>
          </p:nvSpPr>
          <p:spPr bwMode="gray">
            <a:xfrm>
              <a:off x="323529" y="2492896"/>
              <a:ext cx="1612932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1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、成立入</a:t>
              </a:r>
              <a:endPara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algn="ctr"/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职引导小组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6" name="组合 28"/>
          <p:cNvGrpSpPr/>
          <p:nvPr/>
        </p:nvGrpSpPr>
        <p:grpSpPr>
          <a:xfrm>
            <a:off x="719403" y="3429000"/>
            <a:ext cx="11041227" cy="1152128"/>
            <a:chOff x="251520" y="2420886"/>
            <a:chExt cx="8143875" cy="1214437"/>
          </a:xfrm>
        </p:grpSpPr>
        <p:grpSp>
          <p:nvGrpSpPr>
            <p:cNvPr id="7" name="组合 35"/>
            <p:cNvGrpSpPr/>
            <p:nvPr/>
          </p:nvGrpSpPr>
          <p:grpSpPr>
            <a:xfrm>
              <a:off x="251520" y="2420886"/>
              <a:ext cx="8143875" cy="1214437"/>
              <a:chOff x="429920" y="3286125"/>
              <a:chExt cx="8286750" cy="1357313"/>
            </a:xfrm>
          </p:grpSpPr>
          <p:grpSp>
            <p:nvGrpSpPr>
              <p:cNvPr id="8" name="Group 52"/>
              <p:cNvGrpSpPr/>
              <p:nvPr/>
            </p:nvGrpSpPr>
            <p:grpSpPr>
              <a:xfrm>
                <a:off x="429920" y="3286125"/>
                <a:ext cx="8286750" cy="1357313"/>
                <a:chOff x="452" y="2329"/>
                <a:chExt cx="5241" cy="906"/>
              </a:xfrm>
            </p:grpSpPr>
            <p:sp>
              <p:nvSpPr>
                <p:cNvPr id="50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241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51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572" y="2346"/>
                  <a:ext cx="4014" cy="65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引导供方主管园区重点管控的客户触点（主入口、主干道、洗手间、电梯轿箱、车库主入口等），各岗位重要管控点（客户出入高峰期保洁及问候、外围侧身礼让等）。</a:t>
                  </a:r>
                  <a:endParaRPr lang="zh-CN" altLang="en-US" sz="1600" b="1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49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35107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47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627583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、引导</a:t>
              </a:r>
              <a:endPara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eaLnBrk="0" hangingPunct="0"/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供方主管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28"/>
          <p:cNvGrpSpPr/>
          <p:nvPr/>
        </p:nvGrpSpPr>
        <p:grpSpPr>
          <a:xfrm>
            <a:off x="719403" y="4725144"/>
            <a:ext cx="11041227" cy="1200488"/>
            <a:chOff x="251520" y="2420884"/>
            <a:chExt cx="8143875" cy="1214437"/>
          </a:xfrm>
        </p:grpSpPr>
        <p:grpSp>
          <p:nvGrpSpPr>
            <p:cNvPr id="10" name="组合 35"/>
            <p:cNvGrpSpPr/>
            <p:nvPr/>
          </p:nvGrpSpPr>
          <p:grpSpPr>
            <a:xfrm>
              <a:off x="251520" y="2420884"/>
              <a:ext cx="8143875" cy="1214437"/>
              <a:chOff x="429920" y="3286125"/>
              <a:chExt cx="8286750" cy="1357313"/>
            </a:xfrm>
          </p:grpSpPr>
          <p:grpSp>
            <p:nvGrpSpPr>
              <p:cNvPr id="11" name="Group 52"/>
              <p:cNvGrpSpPr/>
              <p:nvPr/>
            </p:nvGrpSpPr>
            <p:grpSpPr>
              <a:xfrm>
                <a:off x="429920" y="3286125"/>
                <a:ext cx="8286750" cy="1357313"/>
                <a:chOff x="452" y="2329"/>
                <a:chExt cx="5241" cy="906"/>
              </a:xfrm>
            </p:grpSpPr>
            <p:sp>
              <p:nvSpPr>
                <p:cNvPr id="83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241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84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578" y="2506"/>
                  <a:ext cx="4014" cy="516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lang="en-US" altLang="zh-CN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1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、以排班表、考勤记录、突击抽查的方式来验证岗位人数是否与合同一致。</a:t>
                  </a:r>
                  <a:endPara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>
                    <a:lnSpc>
                      <a:spcPct val="120000"/>
                    </a:lnSpc>
                  </a:pPr>
                  <a:r>
                    <a:rPr lang="en-US" altLang="zh-CN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2</a:t>
                  </a:r>
                  <a:r>
                    <a:rPr lang="zh-CN" altLang="en-US" sz="1600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、协助供方招聘人员，满足岗位人数要求。</a:t>
                  </a:r>
                  <a:endPara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82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7579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80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627583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b="1" smtClean="0">
                  <a:solidFill>
                    <a:schemeClr val="bg1"/>
                  </a:solidFill>
                </a:rPr>
                <a:t>  </a:t>
              </a:r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、人员</a:t>
              </a:r>
              <a:endPara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eaLnBrk="0" hangingPunct="0"/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考勤管理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Group 46"/>
          <p:cNvGrpSpPr/>
          <p:nvPr/>
        </p:nvGrpSpPr>
        <p:grpSpPr>
          <a:xfrm>
            <a:off x="335360" y="692693"/>
            <a:ext cx="5184576" cy="525284"/>
            <a:chOff x="1372" y="2128"/>
            <a:chExt cx="2489" cy="334"/>
          </a:xfrm>
        </p:grpSpPr>
        <p:sp>
          <p:nvSpPr>
            <p:cNvPr id="65" name="AutoShape 6"/>
            <p:cNvSpPr>
              <a:spLocks noChangeArrowheads="1"/>
            </p:cNvSpPr>
            <p:nvPr/>
          </p:nvSpPr>
          <p:spPr bwMode="gray">
            <a:xfrm>
              <a:off x="1564" y="2128"/>
              <a:ext cx="2297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accent1">
                    <a:gamma/>
                    <a:tint val="0"/>
                    <a:invGamma/>
                  </a:schemeClr>
                </a:gs>
                <a:gs pos="100000">
                  <a:schemeClr val="accent1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400" b="1" kern="0" smtClean="0">
                  <a:latin typeface="Agency FB" panose="020b0503020202020204" pitchFamily="34" charset="0"/>
                  <a:ea typeface="微软雅黑" panose="020b0503020204020204" pitchFamily="34" charset="-122"/>
                  <a:cs typeface="Arial" pitchFamily="34" charset="0"/>
                </a:rPr>
                <a:t>二、</a:t>
              </a:r>
              <a:r>
                <a:rPr lang="zh-CN" altLang="en-US" sz="2400" b="1" kern="0" smtClean="0"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rPr>
                <a:t>进场后管控要点</a:t>
              </a:r>
              <a:endParaRPr lang="zh-CN" altLang="en-US" sz="2400" b="1" kern="0">
                <a:latin typeface="Arial" pitchFamily="34" charset="0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grpSp>
          <p:nvGrpSpPr>
            <p:cNvPr id="14" name="Group 23"/>
            <p:cNvGrpSpPr/>
            <p:nvPr/>
          </p:nvGrpSpPr>
          <p:grpSpPr>
            <a:xfrm>
              <a:off x="1372" y="2132"/>
              <a:ext cx="240" cy="330"/>
              <a:chOff x="2078" y="1377"/>
              <a:chExt cx="1615" cy="2237"/>
            </a:xfrm>
          </p:grpSpPr>
          <p:sp>
            <p:nvSpPr>
              <p:cNvPr id="67" name="Oval 24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8" name="Oval 25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9" name="Oval 26"/>
              <p:cNvSpPr>
                <a:spLocks noChangeArrowheads="1"/>
              </p:cNvSpPr>
              <p:nvPr/>
            </p:nvSpPr>
            <p:spPr bwMode="gray">
              <a:xfrm>
                <a:off x="2338" y="1379"/>
                <a:ext cx="839" cy="2231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70" name="Oval 27"/>
              <p:cNvSpPr>
                <a:spLocks noChangeArrowheads="1"/>
              </p:cNvSpPr>
              <p:nvPr/>
            </p:nvSpPr>
            <p:spPr bwMode="gray">
              <a:xfrm>
                <a:off x="2335" y="1378"/>
                <a:ext cx="839" cy="2233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0F5368"/>
                  </a:gs>
                </a:gsLst>
                <a:lin ang="54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71" name="Oval 28"/>
              <p:cNvSpPr>
                <a:spLocks noChangeArrowheads="1"/>
              </p:cNvSpPr>
              <p:nvPr/>
            </p:nvSpPr>
            <p:spPr bwMode="gray">
              <a:xfrm>
                <a:off x="2338" y="1378"/>
                <a:ext cx="1090" cy="2235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72" name="Oval 29"/>
              <p:cNvSpPr>
                <a:spLocks noChangeArrowheads="1"/>
              </p:cNvSpPr>
              <p:nvPr/>
            </p:nvSpPr>
            <p:spPr bwMode="gray">
              <a:xfrm>
                <a:off x="2335" y="1377"/>
                <a:ext cx="1094" cy="2237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1057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21" name="组合 20"/>
          <p:cNvGrpSpPr/>
          <p:nvPr/>
        </p:nvGrpSpPr>
        <p:grpSpPr>
          <a:xfrm>
            <a:off x="173990" y="1469390"/>
            <a:ext cx="11738610" cy="447040"/>
            <a:chOff x="274" y="2314"/>
            <a:chExt cx="18486" cy="704"/>
          </a:xfrm>
        </p:grpSpPr>
        <p:grpSp>
          <p:nvGrpSpPr>
            <p:cNvPr id="22" name="组合 27"/>
            <p:cNvGrpSpPr/>
            <p:nvPr/>
          </p:nvGrpSpPr>
          <p:grpSpPr>
            <a:xfrm>
              <a:off x="274" y="2338"/>
              <a:ext cx="18486" cy="680"/>
              <a:chOff x="0" y="1448780"/>
              <a:chExt cx="8803958" cy="431800"/>
            </a:xfrm>
          </p:grpSpPr>
          <p:sp>
            <p:nvSpPr>
              <p:cNvPr id="23" name="五边形 22"/>
              <p:cNvSpPr/>
              <p:nvPr/>
            </p:nvSpPr>
            <p:spPr bwMode="auto">
              <a:xfrm>
                <a:off x="0" y="1448780"/>
                <a:ext cx="861060" cy="431800"/>
              </a:xfrm>
              <a:prstGeom prst="homePlate">
                <a:avLst/>
              </a:prstGeom>
              <a:solidFill>
                <a:srgbClr val="FFFF00"/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人员管理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4" name="五边形 23"/>
              <p:cNvSpPr/>
              <p:nvPr/>
            </p:nvSpPr>
            <p:spPr bwMode="auto">
              <a:xfrm>
                <a:off x="2139315" y="1448780"/>
                <a:ext cx="77485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计划管理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" name="五边形 24"/>
              <p:cNvSpPr/>
              <p:nvPr/>
            </p:nvSpPr>
            <p:spPr bwMode="auto">
              <a:xfrm>
                <a:off x="3275648" y="1448780"/>
                <a:ext cx="806291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品质管控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6" name="五边形 25"/>
              <p:cNvSpPr/>
              <p:nvPr/>
            </p:nvSpPr>
            <p:spPr bwMode="auto">
              <a:xfrm>
                <a:off x="4495324" y="1448780"/>
                <a:ext cx="876776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团队稳定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7" name="五边形 26"/>
              <p:cNvSpPr/>
              <p:nvPr/>
            </p:nvSpPr>
            <p:spPr bwMode="auto">
              <a:xfrm>
                <a:off x="5693093" y="1448780"/>
                <a:ext cx="829628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供</a:t>
                </a:r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方评估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8" name="五边形 27"/>
              <p:cNvSpPr/>
              <p:nvPr/>
            </p:nvSpPr>
            <p:spPr bwMode="auto">
              <a:xfrm>
                <a:off x="6878479" y="1448780"/>
                <a:ext cx="861060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费用结算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7" name="五边形 36"/>
              <p:cNvSpPr/>
              <p:nvPr/>
            </p:nvSpPr>
            <p:spPr bwMode="auto">
              <a:xfrm>
                <a:off x="8013859" y="1448780"/>
                <a:ext cx="79009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难点管控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38" name="五边形 37"/>
            <p:cNvSpPr/>
            <p:nvPr/>
          </p:nvSpPr>
          <p:spPr bwMode="auto">
            <a:xfrm>
              <a:off x="2518" y="2314"/>
              <a:ext cx="1627" cy="680"/>
            </a:xfrm>
            <a:prstGeom prst="homePlate">
              <a:avLst/>
            </a:prstGeom>
            <a:solidFill>
              <a:srgbClr val="DEEBF7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仓库管理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8"/>
          <p:cNvGrpSpPr/>
          <p:nvPr/>
        </p:nvGrpSpPr>
        <p:grpSpPr>
          <a:xfrm>
            <a:off x="719403" y="2060848"/>
            <a:ext cx="11041612" cy="1364567"/>
            <a:chOff x="251520" y="2420887"/>
            <a:chExt cx="8073951" cy="1364567"/>
          </a:xfrm>
        </p:grpSpPr>
        <p:grpSp>
          <p:nvGrpSpPr>
            <p:cNvPr id="3" name="组合 35"/>
            <p:cNvGrpSpPr/>
            <p:nvPr/>
          </p:nvGrpSpPr>
          <p:grpSpPr>
            <a:xfrm>
              <a:off x="251520" y="2420887"/>
              <a:ext cx="8073951" cy="1364567"/>
              <a:chOff x="429920" y="3286126"/>
              <a:chExt cx="8215599" cy="1525104"/>
            </a:xfrm>
          </p:grpSpPr>
          <p:grpSp>
            <p:nvGrpSpPr>
              <p:cNvPr id="4" name="Group 52"/>
              <p:cNvGrpSpPr/>
              <p:nvPr/>
            </p:nvGrpSpPr>
            <p:grpSpPr>
              <a:xfrm>
                <a:off x="429920" y="3286126"/>
                <a:ext cx="8215599" cy="1525104"/>
                <a:chOff x="452" y="2329"/>
                <a:chExt cx="5196" cy="1018"/>
              </a:xfrm>
            </p:grpSpPr>
            <p:sp>
              <p:nvSpPr>
                <p:cNvPr id="56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196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57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536" y="2383"/>
                  <a:ext cx="4112" cy="964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en-US" altLang="zh-CN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1</a:t>
                  </a:r>
                  <a:r>
                    <a:rPr lang="zh-CN" altLang="en-US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、要求供方主管及片区经理参与月度例会，了解物业内部管理要求和环境存在的不足，引导供方按物业要求梳理作业计划和整改措施；</a:t>
                  </a:r>
                  <a:endParaRPr lang="en-US" altLang="zh-CN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>
                    <a:lnSpc>
                      <a:spcPct val="150000"/>
                    </a:lnSpc>
                  </a:pPr>
                  <a:endParaRPr lang="zh-CN" altLang="en-US" sz="1600" b="1"/>
                </a:p>
              </p:txBody>
            </p:sp>
          </p:grpSp>
          <p:sp>
            <p:nvSpPr>
              <p:cNvPr id="55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2783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53" name="AutoShape 6"/>
            <p:cNvSpPr>
              <a:spLocks noChangeArrowheads="1"/>
            </p:cNvSpPr>
            <p:nvPr/>
          </p:nvSpPr>
          <p:spPr bwMode="gray">
            <a:xfrm>
              <a:off x="323529" y="2492896"/>
              <a:ext cx="1612932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、参与物</a:t>
              </a:r>
              <a:endParaRPr lang="en-US" altLang="zh-CN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业组织月度例会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28"/>
          <p:cNvGrpSpPr/>
          <p:nvPr/>
        </p:nvGrpSpPr>
        <p:grpSpPr>
          <a:xfrm>
            <a:off x="719403" y="3428999"/>
            <a:ext cx="11041227" cy="1152128"/>
            <a:chOff x="251520" y="2420889"/>
            <a:chExt cx="8143875" cy="1214439"/>
          </a:xfrm>
        </p:grpSpPr>
        <p:grpSp>
          <p:nvGrpSpPr>
            <p:cNvPr id="6" name="组合 35"/>
            <p:cNvGrpSpPr/>
            <p:nvPr/>
          </p:nvGrpSpPr>
          <p:grpSpPr>
            <a:xfrm>
              <a:off x="251520" y="2420889"/>
              <a:ext cx="8143875" cy="1214439"/>
              <a:chOff x="429920" y="3286130"/>
              <a:chExt cx="8286750" cy="1357315"/>
            </a:xfrm>
          </p:grpSpPr>
          <p:grpSp>
            <p:nvGrpSpPr>
              <p:cNvPr id="7" name="Group 52"/>
              <p:cNvGrpSpPr/>
              <p:nvPr/>
            </p:nvGrpSpPr>
            <p:grpSpPr>
              <a:xfrm>
                <a:off x="429920" y="3286130"/>
                <a:ext cx="8286750" cy="1357315"/>
                <a:chOff x="452" y="2329"/>
                <a:chExt cx="5241" cy="906"/>
              </a:xfrm>
            </p:grpSpPr>
            <p:sp>
              <p:nvSpPr>
                <p:cNvPr id="50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241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51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572" y="2473"/>
                  <a:ext cx="4014" cy="398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en-US" altLang="zh-CN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2</a:t>
                  </a:r>
                  <a:r>
                    <a:rPr lang="zh-CN" altLang="en-US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、要求供方主管每天组织员工早会，宣导作业规范及标准，以及礼仪礼貌；</a:t>
                  </a:r>
                  <a:endParaRPr lang="en-US" altLang="zh-CN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49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35108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47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627583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、组织员工早会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" name="组合 28"/>
          <p:cNvGrpSpPr/>
          <p:nvPr/>
        </p:nvGrpSpPr>
        <p:grpSpPr>
          <a:xfrm>
            <a:off x="719403" y="4725147"/>
            <a:ext cx="11040329" cy="1200489"/>
            <a:chOff x="251520" y="2420884"/>
            <a:chExt cx="8072397" cy="1214437"/>
          </a:xfrm>
        </p:grpSpPr>
        <p:grpSp>
          <p:nvGrpSpPr>
            <p:cNvPr id="9" name="组合 35"/>
            <p:cNvGrpSpPr/>
            <p:nvPr/>
          </p:nvGrpSpPr>
          <p:grpSpPr>
            <a:xfrm>
              <a:off x="251520" y="2420884"/>
              <a:ext cx="8072397" cy="1214437"/>
              <a:chOff x="429920" y="3286125"/>
              <a:chExt cx="8214018" cy="1357313"/>
            </a:xfrm>
          </p:grpSpPr>
          <p:grpSp>
            <p:nvGrpSpPr>
              <p:cNvPr id="10" name="Group 52"/>
              <p:cNvGrpSpPr/>
              <p:nvPr/>
            </p:nvGrpSpPr>
            <p:grpSpPr>
              <a:xfrm>
                <a:off x="429920" y="3286125"/>
                <a:ext cx="8214018" cy="1357313"/>
                <a:chOff x="452" y="2329"/>
                <a:chExt cx="5195" cy="906"/>
              </a:xfrm>
            </p:grpSpPr>
            <p:sp>
              <p:nvSpPr>
                <p:cNvPr id="83" name="AutoShape 11"/>
                <p:cNvSpPr>
                  <a:spLocks noChangeArrowheads="1"/>
                </p:cNvSpPr>
                <p:nvPr/>
              </p:nvSpPr>
              <p:spPr bwMode="gray">
                <a:xfrm>
                  <a:off x="452" y="2329"/>
                  <a:ext cx="5195" cy="906"/>
                </a:xfrm>
                <a:prstGeom prst="roundRect">
                  <a:avLst>
                    <a:gd name="adj" fmla="val 10889"/>
                  </a:avLst>
                </a:prstGeom>
                <a:gradFill rotWithShape="1">
                  <a:gsLst>
                    <a:gs pos="0">
                      <a:srgbClr val="DDDDDD"/>
                    </a:gs>
                    <a:gs pos="50000">
                      <a:srgbClr val="DDDDDD">
                        <a:gamma/>
                        <a:tint val="39216"/>
                        <a:invGamma/>
                      </a:srgbClr>
                    </a:gs>
                    <a:gs pos="100000">
                      <a:srgbClr val="DDDDDD"/>
                    </a:gs>
                  </a:gsLst>
                  <a:lin ang="2700000" scaled="1"/>
                </a:gradFill>
                <a:ln w="38100">
                  <a:solidFill>
                    <a:srgbClr val="FFFFFF"/>
                  </a:solidFill>
                  <a:round/>
                </a:ln>
                <a:effectLst>
                  <a:outerShdw dist="135003" dir="2928844" algn="ctr" rotWithShape="0">
                    <a:srgbClr val="000000">
                      <a:alpha val="50000"/>
                    </a:srgbClr>
                  </a:outerShdw>
                </a:effec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>
                    <a:defRPr/>
                  </a:pPr>
                  <a:endParaRPr lang="zh-CN" altLang="en-US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84" name="Text Box 16"/>
                <p:cNvSpPr txBox="1">
                  <a:spLocks noChangeArrowheads="1"/>
                </p:cNvSpPr>
                <p:nvPr/>
              </p:nvSpPr>
              <p:spPr bwMode="gray">
                <a:xfrm>
                  <a:off x="1569" y="2392"/>
                  <a:ext cx="4059" cy="696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</a:ln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50000"/>
                    </a:lnSpc>
                  </a:pPr>
                  <a:r>
                    <a:rPr lang="en-US" altLang="zh-CN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3</a:t>
                  </a:r>
                  <a:r>
                    <a:rPr lang="zh-CN" altLang="en-US" b="1" smtClean="0">
                      <a:solidFill>
                        <a:srgbClr val="00206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、环境负责人每周至少一次参与供方的例会，点评本周的工作，传递物业标准和和公司企业文化</a:t>
                  </a:r>
                  <a:endParaRPr lang="en-US" altLang="zh-CN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82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7579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80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627583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6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、参与</a:t>
              </a:r>
              <a:endParaRPr lang="zh-CN" altLang="en-US" sz="2000" kern="10" smtClean="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供方例会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" name="Group 46"/>
          <p:cNvGrpSpPr/>
          <p:nvPr/>
        </p:nvGrpSpPr>
        <p:grpSpPr>
          <a:xfrm>
            <a:off x="335360" y="692693"/>
            <a:ext cx="5184576" cy="525284"/>
            <a:chOff x="1372" y="2128"/>
            <a:chExt cx="2489" cy="334"/>
          </a:xfrm>
        </p:grpSpPr>
        <p:sp>
          <p:nvSpPr>
            <p:cNvPr id="48" name="AutoShape 6"/>
            <p:cNvSpPr>
              <a:spLocks noChangeArrowheads="1"/>
            </p:cNvSpPr>
            <p:nvPr/>
          </p:nvSpPr>
          <p:spPr bwMode="gray">
            <a:xfrm>
              <a:off x="1564" y="2128"/>
              <a:ext cx="2297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accent1">
                    <a:gamma/>
                    <a:tint val="0"/>
                    <a:invGamma/>
                  </a:schemeClr>
                </a:gs>
                <a:gs pos="100000">
                  <a:schemeClr val="accent1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400" b="1" kern="0" smtClean="0">
                  <a:latin typeface="Agency FB" panose="020b0503020202020204" pitchFamily="34" charset="0"/>
                  <a:ea typeface="微软雅黑" panose="020b0503020204020204" pitchFamily="34" charset="-122"/>
                  <a:cs typeface="Arial" pitchFamily="34" charset="0"/>
                </a:rPr>
                <a:t>二、</a:t>
              </a:r>
              <a:r>
                <a:rPr lang="zh-CN" altLang="en-US" sz="2400" b="1" kern="0" smtClean="0"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rPr>
                <a:t>进场后管控要点</a:t>
              </a:r>
              <a:endParaRPr lang="zh-CN" altLang="en-US" sz="2400" b="1" kern="0">
                <a:latin typeface="Arial" pitchFamily="34" charset="0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grpSp>
          <p:nvGrpSpPr>
            <p:cNvPr id="13" name="Group 23"/>
            <p:cNvGrpSpPr/>
            <p:nvPr/>
          </p:nvGrpSpPr>
          <p:grpSpPr>
            <a:xfrm>
              <a:off x="1372" y="2132"/>
              <a:ext cx="240" cy="330"/>
              <a:chOff x="2078" y="1377"/>
              <a:chExt cx="1615" cy="2237"/>
            </a:xfrm>
          </p:grpSpPr>
          <p:sp>
            <p:nvSpPr>
              <p:cNvPr id="54" name="Oval 24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8" name="Oval 25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9" name="Oval 26"/>
              <p:cNvSpPr>
                <a:spLocks noChangeArrowheads="1"/>
              </p:cNvSpPr>
              <p:nvPr/>
            </p:nvSpPr>
            <p:spPr bwMode="gray">
              <a:xfrm>
                <a:off x="2338" y="1379"/>
                <a:ext cx="839" cy="2231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0" name="Oval 27"/>
              <p:cNvSpPr>
                <a:spLocks noChangeArrowheads="1"/>
              </p:cNvSpPr>
              <p:nvPr/>
            </p:nvSpPr>
            <p:spPr bwMode="gray">
              <a:xfrm>
                <a:off x="2335" y="1378"/>
                <a:ext cx="839" cy="2233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0F5368"/>
                  </a:gs>
                </a:gsLst>
                <a:lin ang="54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1" name="Oval 28"/>
              <p:cNvSpPr>
                <a:spLocks noChangeArrowheads="1"/>
              </p:cNvSpPr>
              <p:nvPr/>
            </p:nvSpPr>
            <p:spPr bwMode="gray">
              <a:xfrm>
                <a:off x="2338" y="1378"/>
                <a:ext cx="1090" cy="2235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2" name="Oval 29"/>
              <p:cNvSpPr>
                <a:spLocks noChangeArrowheads="1"/>
              </p:cNvSpPr>
              <p:nvPr/>
            </p:nvSpPr>
            <p:spPr bwMode="gray">
              <a:xfrm>
                <a:off x="2335" y="1377"/>
                <a:ext cx="1094" cy="2237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1057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21" name="组合 20"/>
          <p:cNvGrpSpPr/>
          <p:nvPr/>
        </p:nvGrpSpPr>
        <p:grpSpPr>
          <a:xfrm>
            <a:off x="173990" y="1469390"/>
            <a:ext cx="11738610" cy="447040"/>
            <a:chOff x="274" y="2314"/>
            <a:chExt cx="18486" cy="704"/>
          </a:xfrm>
        </p:grpSpPr>
        <p:grpSp>
          <p:nvGrpSpPr>
            <p:cNvPr id="22" name="组合 27"/>
            <p:cNvGrpSpPr/>
            <p:nvPr/>
          </p:nvGrpSpPr>
          <p:grpSpPr>
            <a:xfrm>
              <a:off x="274" y="2338"/>
              <a:ext cx="18486" cy="680"/>
              <a:chOff x="0" y="1448780"/>
              <a:chExt cx="8803958" cy="431800"/>
            </a:xfrm>
          </p:grpSpPr>
          <p:sp>
            <p:nvSpPr>
              <p:cNvPr id="23" name="五边形 22"/>
              <p:cNvSpPr/>
              <p:nvPr/>
            </p:nvSpPr>
            <p:spPr bwMode="auto">
              <a:xfrm>
                <a:off x="0" y="1448780"/>
                <a:ext cx="861060" cy="431800"/>
              </a:xfrm>
              <a:prstGeom prst="homePlate">
                <a:avLst/>
              </a:prstGeom>
              <a:solidFill>
                <a:srgbClr val="FFFF00"/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人员管理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4" name="五边形 23"/>
              <p:cNvSpPr/>
              <p:nvPr/>
            </p:nvSpPr>
            <p:spPr bwMode="auto">
              <a:xfrm>
                <a:off x="2139315" y="1448780"/>
                <a:ext cx="77485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计划管理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" name="五边形 24"/>
              <p:cNvSpPr/>
              <p:nvPr/>
            </p:nvSpPr>
            <p:spPr bwMode="auto">
              <a:xfrm>
                <a:off x="3275648" y="1448780"/>
                <a:ext cx="806291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品质管控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6" name="五边形 25"/>
              <p:cNvSpPr/>
              <p:nvPr/>
            </p:nvSpPr>
            <p:spPr bwMode="auto">
              <a:xfrm>
                <a:off x="4495324" y="1448780"/>
                <a:ext cx="876776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团队稳定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7" name="五边形 26"/>
              <p:cNvSpPr/>
              <p:nvPr/>
            </p:nvSpPr>
            <p:spPr bwMode="auto">
              <a:xfrm>
                <a:off x="5693093" y="1448780"/>
                <a:ext cx="829628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供</a:t>
                </a:r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方评估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8" name="五边形 27"/>
              <p:cNvSpPr/>
              <p:nvPr/>
            </p:nvSpPr>
            <p:spPr bwMode="auto">
              <a:xfrm>
                <a:off x="6878479" y="1448780"/>
                <a:ext cx="861060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费用结算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7" name="五边形 36"/>
              <p:cNvSpPr/>
              <p:nvPr/>
            </p:nvSpPr>
            <p:spPr bwMode="auto">
              <a:xfrm>
                <a:off x="8013859" y="1448780"/>
                <a:ext cx="79009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难点管控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38" name="五边形 37"/>
            <p:cNvSpPr/>
            <p:nvPr/>
          </p:nvSpPr>
          <p:spPr bwMode="auto">
            <a:xfrm>
              <a:off x="2518" y="2314"/>
              <a:ext cx="1627" cy="680"/>
            </a:xfrm>
            <a:prstGeom prst="homePlate">
              <a:avLst/>
            </a:prstGeom>
            <a:solidFill>
              <a:srgbClr val="DEEBF7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仓库管理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8"/>
          <p:cNvGrpSpPr/>
          <p:nvPr/>
        </p:nvGrpSpPr>
        <p:grpSpPr>
          <a:xfrm>
            <a:off x="719403" y="2060848"/>
            <a:ext cx="11041612" cy="1214438"/>
            <a:chOff x="251520" y="2420887"/>
            <a:chExt cx="8073951" cy="1214438"/>
          </a:xfrm>
        </p:grpSpPr>
        <p:grpSp>
          <p:nvGrpSpPr>
            <p:cNvPr id="3" name="组合 35"/>
            <p:cNvGrpSpPr/>
            <p:nvPr/>
          </p:nvGrpSpPr>
          <p:grpSpPr>
            <a:xfrm>
              <a:off x="251520" y="2420887"/>
              <a:ext cx="8073951" cy="1214438"/>
              <a:chOff x="429920" y="3286126"/>
              <a:chExt cx="8215599" cy="1357313"/>
            </a:xfrm>
          </p:grpSpPr>
          <p:sp>
            <p:nvSpPr>
              <p:cNvPr id="56" name="AutoShape 11"/>
              <p:cNvSpPr>
                <a:spLocks noChangeArrowheads="1"/>
              </p:cNvSpPr>
              <p:nvPr/>
            </p:nvSpPr>
            <p:spPr bwMode="gray">
              <a:xfrm>
                <a:off x="429920" y="3286126"/>
                <a:ext cx="8215599" cy="1357313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5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2783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53" name="AutoShape 6"/>
            <p:cNvSpPr>
              <a:spLocks noChangeArrowheads="1"/>
            </p:cNvSpPr>
            <p:nvPr/>
          </p:nvSpPr>
          <p:spPr bwMode="gray">
            <a:xfrm>
              <a:off x="323529" y="2492896"/>
              <a:ext cx="1612932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28"/>
          <p:cNvGrpSpPr/>
          <p:nvPr/>
        </p:nvGrpSpPr>
        <p:grpSpPr>
          <a:xfrm>
            <a:off x="719403" y="3428999"/>
            <a:ext cx="11041227" cy="1152128"/>
            <a:chOff x="251520" y="2420889"/>
            <a:chExt cx="8143875" cy="1214439"/>
          </a:xfrm>
        </p:grpSpPr>
        <p:grpSp>
          <p:nvGrpSpPr>
            <p:cNvPr id="6" name="组合 35"/>
            <p:cNvGrpSpPr/>
            <p:nvPr/>
          </p:nvGrpSpPr>
          <p:grpSpPr>
            <a:xfrm>
              <a:off x="251520" y="2420889"/>
              <a:ext cx="8143875" cy="1214439"/>
              <a:chOff x="429920" y="3286130"/>
              <a:chExt cx="8286750" cy="1357315"/>
            </a:xfrm>
          </p:grpSpPr>
          <p:sp>
            <p:nvSpPr>
              <p:cNvPr id="50" name="AutoShape 11"/>
              <p:cNvSpPr>
                <a:spLocks noChangeArrowheads="1"/>
              </p:cNvSpPr>
              <p:nvPr/>
            </p:nvSpPr>
            <p:spPr bwMode="gray">
              <a:xfrm>
                <a:off x="429920" y="3286130"/>
                <a:ext cx="8286750" cy="1357315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9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35108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47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627583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" name="组合 28"/>
          <p:cNvGrpSpPr/>
          <p:nvPr/>
        </p:nvGrpSpPr>
        <p:grpSpPr>
          <a:xfrm>
            <a:off x="719403" y="4725147"/>
            <a:ext cx="11040329" cy="1200489"/>
            <a:chOff x="251520" y="2420884"/>
            <a:chExt cx="8072397" cy="1214437"/>
          </a:xfrm>
        </p:grpSpPr>
        <p:grpSp>
          <p:nvGrpSpPr>
            <p:cNvPr id="9" name="组合 35"/>
            <p:cNvGrpSpPr/>
            <p:nvPr/>
          </p:nvGrpSpPr>
          <p:grpSpPr>
            <a:xfrm>
              <a:off x="251520" y="2420884"/>
              <a:ext cx="8072397" cy="1214437"/>
              <a:chOff x="429920" y="3286125"/>
              <a:chExt cx="8214018" cy="1357313"/>
            </a:xfrm>
          </p:grpSpPr>
          <p:sp>
            <p:nvSpPr>
              <p:cNvPr id="83" name="AutoShape 11"/>
              <p:cNvSpPr>
                <a:spLocks noChangeArrowheads="1"/>
              </p:cNvSpPr>
              <p:nvPr/>
            </p:nvSpPr>
            <p:spPr bwMode="gray">
              <a:xfrm>
                <a:off x="429920" y="3286125"/>
                <a:ext cx="8214018" cy="1357313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82" name="Text Box 8"/>
              <p:cNvSpPr txBox="1">
                <a:spLocks noChangeArrowheads="1"/>
              </p:cNvSpPr>
              <p:nvPr/>
            </p:nvSpPr>
            <p:spPr bwMode="gray">
              <a:xfrm>
                <a:off x="573364" y="3571878"/>
                <a:ext cx="1513233" cy="417579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b="1"/>
                  <a:t> </a:t>
                </a:r>
                <a:endParaRPr lang="zh-CN" altLang="en-US"/>
              </a:p>
            </p:txBody>
          </p:sp>
        </p:grpSp>
        <p:sp>
          <p:nvSpPr>
            <p:cNvPr id="80" name="AutoShape 6"/>
            <p:cNvSpPr>
              <a:spLocks noChangeArrowheads="1"/>
            </p:cNvSpPr>
            <p:nvPr/>
          </p:nvSpPr>
          <p:spPr bwMode="gray">
            <a:xfrm>
              <a:off x="323528" y="2492896"/>
              <a:ext cx="1627583" cy="1085898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" name="Group 46"/>
          <p:cNvGrpSpPr/>
          <p:nvPr/>
        </p:nvGrpSpPr>
        <p:grpSpPr>
          <a:xfrm>
            <a:off x="335360" y="692693"/>
            <a:ext cx="5184576" cy="525284"/>
            <a:chOff x="1372" y="2128"/>
            <a:chExt cx="2489" cy="334"/>
          </a:xfrm>
        </p:grpSpPr>
        <p:sp>
          <p:nvSpPr>
            <p:cNvPr id="48" name="AutoShape 6"/>
            <p:cNvSpPr>
              <a:spLocks noChangeArrowheads="1"/>
            </p:cNvSpPr>
            <p:nvPr/>
          </p:nvSpPr>
          <p:spPr bwMode="gray">
            <a:xfrm>
              <a:off x="1564" y="2128"/>
              <a:ext cx="2297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accent1">
                    <a:gamma/>
                    <a:tint val="0"/>
                    <a:invGamma/>
                  </a:schemeClr>
                </a:gs>
                <a:gs pos="100000">
                  <a:schemeClr val="accent1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400" b="1" kern="0" smtClean="0">
                  <a:latin typeface="Agency FB" panose="020b0503020202020204" pitchFamily="34" charset="0"/>
                  <a:ea typeface="微软雅黑" panose="020b0503020204020204" pitchFamily="34" charset="-122"/>
                  <a:cs typeface="Arial" pitchFamily="34" charset="0"/>
                </a:rPr>
                <a:t>二、</a:t>
              </a:r>
              <a:r>
                <a:rPr lang="zh-CN" altLang="en-US" sz="2400" b="1" kern="0" smtClean="0"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rPr>
                <a:t>进场后管控要点</a:t>
              </a:r>
              <a:endParaRPr lang="zh-CN" altLang="en-US" sz="2400" b="1" kern="0">
                <a:latin typeface="Arial" pitchFamily="34" charset="0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grpSp>
          <p:nvGrpSpPr>
            <p:cNvPr id="13" name="Group 23"/>
            <p:cNvGrpSpPr/>
            <p:nvPr/>
          </p:nvGrpSpPr>
          <p:grpSpPr>
            <a:xfrm>
              <a:off x="1372" y="2132"/>
              <a:ext cx="240" cy="330"/>
              <a:chOff x="2078" y="1377"/>
              <a:chExt cx="1615" cy="2237"/>
            </a:xfrm>
          </p:grpSpPr>
          <p:sp>
            <p:nvSpPr>
              <p:cNvPr id="54" name="Oval 24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8" name="Oval 25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59" name="Oval 26"/>
              <p:cNvSpPr>
                <a:spLocks noChangeArrowheads="1"/>
              </p:cNvSpPr>
              <p:nvPr/>
            </p:nvSpPr>
            <p:spPr bwMode="gray">
              <a:xfrm>
                <a:off x="2338" y="1379"/>
                <a:ext cx="839" cy="2231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0" name="Oval 27"/>
              <p:cNvSpPr>
                <a:spLocks noChangeArrowheads="1"/>
              </p:cNvSpPr>
              <p:nvPr/>
            </p:nvSpPr>
            <p:spPr bwMode="gray">
              <a:xfrm>
                <a:off x="2335" y="1378"/>
                <a:ext cx="839" cy="2233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0F5368"/>
                  </a:gs>
                </a:gsLst>
                <a:lin ang="54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1" name="Oval 28"/>
              <p:cNvSpPr>
                <a:spLocks noChangeArrowheads="1"/>
              </p:cNvSpPr>
              <p:nvPr/>
            </p:nvSpPr>
            <p:spPr bwMode="gray">
              <a:xfrm>
                <a:off x="2338" y="1378"/>
                <a:ext cx="1090" cy="2235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62" name="Oval 29"/>
              <p:cNvSpPr>
                <a:spLocks noChangeArrowheads="1"/>
              </p:cNvSpPr>
              <p:nvPr/>
            </p:nvSpPr>
            <p:spPr bwMode="gray">
              <a:xfrm>
                <a:off x="2335" y="1377"/>
                <a:ext cx="1094" cy="2237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1057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19" name="组合 18"/>
          <p:cNvGrpSpPr/>
          <p:nvPr/>
        </p:nvGrpSpPr>
        <p:grpSpPr>
          <a:xfrm>
            <a:off x="173990" y="1469390"/>
            <a:ext cx="11738610" cy="447040"/>
            <a:chOff x="274" y="2314"/>
            <a:chExt cx="18486" cy="704"/>
          </a:xfrm>
        </p:grpSpPr>
        <p:grpSp>
          <p:nvGrpSpPr>
            <p:cNvPr id="11" name="组合 27"/>
            <p:cNvGrpSpPr/>
            <p:nvPr/>
          </p:nvGrpSpPr>
          <p:grpSpPr>
            <a:xfrm>
              <a:off x="274" y="2338"/>
              <a:ext cx="18486" cy="680"/>
              <a:chOff x="0" y="1448780"/>
              <a:chExt cx="8803958" cy="431800"/>
            </a:xfrm>
          </p:grpSpPr>
          <p:sp>
            <p:nvSpPr>
              <p:cNvPr id="29" name="五边形 28"/>
              <p:cNvSpPr/>
              <p:nvPr/>
            </p:nvSpPr>
            <p:spPr bwMode="auto">
              <a:xfrm>
                <a:off x="0" y="1448780"/>
                <a:ext cx="861060" cy="431800"/>
              </a:xfrm>
              <a:prstGeom prst="homePlate">
                <a:avLst/>
              </a:prstGeom>
              <a:solidFill>
                <a:srgbClr val="DEEBF7"/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人员管理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0" name="五边形 29"/>
              <p:cNvSpPr/>
              <p:nvPr/>
            </p:nvSpPr>
            <p:spPr bwMode="auto">
              <a:xfrm>
                <a:off x="2139315" y="1448780"/>
                <a:ext cx="77485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计划管理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1" name="五边形 30"/>
              <p:cNvSpPr/>
              <p:nvPr/>
            </p:nvSpPr>
            <p:spPr bwMode="auto">
              <a:xfrm>
                <a:off x="3275648" y="1448780"/>
                <a:ext cx="806291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品质管控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2" name="五边形 31"/>
              <p:cNvSpPr/>
              <p:nvPr/>
            </p:nvSpPr>
            <p:spPr bwMode="auto">
              <a:xfrm>
                <a:off x="4495324" y="1448780"/>
                <a:ext cx="876776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团队稳定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3" name="五边形 32"/>
              <p:cNvSpPr/>
              <p:nvPr/>
            </p:nvSpPr>
            <p:spPr bwMode="auto">
              <a:xfrm>
                <a:off x="5693093" y="1448780"/>
                <a:ext cx="829628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供</a:t>
                </a:r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方评估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4" name="五边形 33"/>
              <p:cNvSpPr/>
              <p:nvPr/>
            </p:nvSpPr>
            <p:spPr bwMode="auto">
              <a:xfrm>
                <a:off x="6878479" y="1448780"/>
                <a:ext cx="861060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费用结算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5" name="五边形 34"/>
              <p:cNvSpPr/>
              <p:nvPr/>
            </p:nvSpPr>
            <p:spPr bwMode="auto">
              <a:xfrm>
                <a:off x="8013859" y="1448780"/>
                <a:ext cx="79009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难点管控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4" name="五边形 13"/>
            <p:cNvSpPr/>
            <p:nvPr/>
          </p:nvSpPr>
          <p:spPr bwMode="auto">
            <a:xfrm>
              <a:off x="2518" y="2314"/>
              <a:ext cx="1627" cy="680"/>
            </a:xfrm>
            <a:prstGeom prst="homePlate">
              <a:avLst/>
            </a:prstGeom>
            <a:solidFill>
              <a:srgbClr val="FFFF00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仓库管理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1017905" y="2516505"/>
            <a:ext cx="16776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、安全管理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017905" y="3806825"/>
            <a:ext cx="20066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、出入库管理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043305" y="5122545"/>
            <a:ext cx="20066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、库存量管理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099435" y="1963420"/>
            <a:ext cx="5288280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、灭火器的配置；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、危险化学品的控制；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、制度上墙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133725" y="3528695"/>
            <a:ext cx="33420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、物资领用记录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、物资摆放规范、标识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133725" y="4834890"/>
            <a:ext cx="395414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、物资的定期盘点；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</a:t>
            </a:r>
            <a:r>
              <a:rPr lang="zh-CN" altLang="en-US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、常用物资的存量控制。</a:t>
            </a:r>
            <a:endParaRPr lang="zh-CN" altLang="en-US" b="1">
              <a:solidFill>
                <a:schemeClr val="accent5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9"/>
          <p:cNvGrpSpPr/>
          <p:nvPr/>
        </p:nvGrpSpPr>
        <p:grpSpPr>
          <a:xfrm>
            <a:off x="431371" y="3933057"/>
            <a:ext cx="11471058" cy="1453965"/>
            <a:chOff x="395536" y="2288323"/>
            <a:chExt cx="8535131" cy="1092536"/>
          </a:xfrm>
        </p:grpSpPr>
        <p:grpSp>
          <p:nvGrpSpPr>
            <p:cNvPr id="3" name="Group 52"/>
            <p:cNvGrpSpPr/>
            <p:nvPr/>
          </p:nvGrpSpPr>
          <p:grpSpPr>
            <a:xfrm>
              <a:off x="395536" y="2288323"/>
              <a:ext cx="8535131" cy="1092536"/>
              <a:chOff x="406" y="2188"/>
              <a:chExt cx="5306" cy="866"/>
            </a:xfrm>
          </p:grpSpPr>
          <p:sp>
            <p:nvSpPr>
              <p:cNvPr id="33" name="AutoShape 11"/>
              <p:cNvSpPr>
                <a:spLocks noChangeArrowheads="1"/>
              </p:cNvSpPr>
              <p:nvPr/>
            </p:nvSpPr>
            <p:spPr bwMode="gray">
              <a:xfrm>
                <a:off x="406" y="2188"/>
                <a:ext cx="5196" cy="866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4" name="Text Box 16"/>
              <p:cNvSpPr txBox="1">
                <a:spLocks noChangeArrowheads="1"/>
              </p:cNvSpPr>
              <p:nvPr/>
            </p:nvSpPr>
            <p:spPr bwMode="gray">
              <a:xfrm>
                <a:off x="1493" y="2251"/>
                <a:ext cx="4219" cy="714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、每月根据运营月度计划、项目情况、供方计划梳理次月计划；</a:t>
                </a:r>
                <a:endParaRPr lang="en-US" altLang="zh-CN" sz="1600" b="1" smtClean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、每周根据月度计划和现场检查情况拟定周计划；</a:t>
                </a:r>
                <a:endParaRPr lang="en-US" altLang="zh-CN" sz="1600" b="1" smtClean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3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、月计划实施过程中给予协助和督促，完成后组织供方主管一起验证是否按时、按标准完成。</a:t>
                </a:r>
                <a:endParaRPr lang="zh-CN" altLang="en-US" sz="1600" b="1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32" name="AutoShape 6"/>
            <p:cNvSpPr>
              <a:spLocks noChangeArrowheads="1"/>
            </p:cNvSpPr>
            <p:nvPr/>
          </p:nvSpPr>
          <p:spPr bwMode="gray">
            <a:xfrm>
              <a:off x="467352" y="2348921"/>
              <a:ext cx="1648472" cy="1021580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、月度计划管控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4" name="组合 34"/>
          <p:cNvGrpSpPr/>
          <p:nvPr/>
        </p:nvGrpSpPr>
        <p:grpSpPr>
          <a:xfrm>
            <a:off x="431371" y="2204865"/>
            <a:ext cx="11240260" cy="1543568"/>
            <a:chOff x="395536" y="2348876"/>
            <a:chExt cx="8358187" cy="1178323"/>
          </a:xfrm>
        </p:grpSpPr>
        <p:grpSp>
          <p:nvGrpSpPr>
            <p:cNvPr id="5" name="Group 52"/>
            <p:cNvGrpSpPr/>
            <p:nvPr/>
          </p:nvGrpSpPr>
          <p:grpSpPr>
            <a:xfrm>
              <a:off x="395536" y="2348876"/>
              <a:ext cx="8358187" cy="1178323"/>
              <a:chOff x="406" y="2236"/>
              <a:chExt cx="5196" cy="934"/>
            </a:xfrm>
          </p:grpSpPr>
          <p:sp>
            <p:nvSpPr>
              <p:cNvPr id="38" name="AutoShape 11"/>
              <p:cNvSpPr>
                <a:spLocks noChangeArrowheads="1"/>
              </p:cNvSpPr>
              <p:nvPr/>
            </p:nvSpPr>
            <p:spPr bwMode="gray">
              <a:xfrm>
                <a:off x="406" y="2236"/>
                <a:ext cx="5196" cy="866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DDDDDD"/>
                  </a:gs>
                  <a:gs pos="50000">
                    <a:srgbClr val="DDDDDD">
                      <a:gamma/>
                      <a:tint val="39216"/>
                      <a:invGamma/>
                    </a:srgbClr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3" dir="2928844" algn="ctr" rotWithShape="0">
                  <a:srgbClr val="000000">
                    <a:alpha val="50000"/>
                  </a:srgbClr>
                </a:outerShdw>
              </a:effec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9" name="Text Box 16"/>
              <p:cNvSpPr txBox="1">
                <a:spLocks noChangeArrowheads="1"/>
              </p:cNvSpPr>
              <p:nvPr/>
            </p:nvSpPr>
            <p:spPr bwMode="gray">
              <a:xfrm>
                <a:off x="1480" y="2333"/>
                <a:ext cx="4118" cy="837"/>
              </a:xfrm>
              <a:prstGeom prst="rect">
                <a:avLst/>
              </a:prstGeom>
              <a:noFill/>
              <a:ln w="9525" algn="ctr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、要求供方进场在</a:t>
                </a:r>
                <a:r>
                  <a: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个月内提交年计划；</a:t>
                </a:r>
                <a:endParaRPr lang="en-US" altLang="zh-CN" sz="1600" b="1" smtClean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altLang="zh-CN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</a:t>
                </a:r>
                <a:r>
                  <a:rPr lang="zh-CN" altLang="en-US" sz="1600" b="1" smtClean="0">
                    <a:solidFill>
                      <a:srgbClr val="00206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、环境助理结合项目情况、运营计划、供方年度计划来梳理，提交纸制文档给主管审核；</a:t>
                </a:r>
                <a:endParaRPr lang="zh-CN" altLang="en-US" sz="1600" smtClean="0">
                  <a:solidFill>
                    <a:srgbClr val="00206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endParaRPr lang="zh-CN" altLang="en-US" smtClean="0">
                  <a:solidFill>
                    <a:schemeClr val="tx2"/>
                  </a:solidFill>
                </a:endParaRPr>
              </a:p>
              <a:p>
                <a:endParaRPr lang="zh-CN" altLang="en-US" b="1"/>
              </a:p>
            </p:txBody>
          </p:sp>
        </p:grpSp>
        <p:sp>
          <p:nvSpPr>
            <p:cNvPr id="37" name="AutoShape 6"/>
            <p:cNvSpPr>
              <a:spLocks noChangeArrowheads="1"/>
            </p:cNvSpPr>
            <p:nvPr/>
          </p:nvSpPr>
          <p:spPr bwMode="gray">
            <a:xfrm>
              <a:off x="467780" y="2409469"/>
              <a:ext cx="1647443" cy="1031535"/>
            </a:xfrm>
            <a:prstGeom prst="roundRect">
              <a:avLst>
                <a:gd name="adj" fmla="val 11921"/>
              </a:avLst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381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2000" kern="10" smtClean="0">
                  <a:ln w="9525">
                    <a:solidFill>
                      <a:schemeClr val="bg1"/>
                    </a:solidFill>
                    <a:round/>
                  </a:ln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、年度计划管控</a:t>
              </a:r>
              <a:endParaRPr lang="en-US" altLang="zh-CN" sz="2000" kern="10">
                <a:ln w="9525">
                  <a:solidFill>
                    <a:schemeClr val="bg1"/>
                  </a:solidFill>
                  <a:round/>
                </a:ln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7" name="Group 46"/>
          <p:cNvGrpSpPr/>
          <p:nvPr/>
        </p:nvGrpSpPr>
        <p:grpSpPr>
          <a:xfrm>
            <a:off x="335360" y="692693"/>
            <a:ext cx="5184576" cy="525284"/>
            <a:chOff x="1372" y="2128"/>
            <a:chExt cx="2489" cy="334"/>
          </a:xfrm>
        </p:grpSpPr>
        <p:sp>
          <p:nvSpPr>
            <p:cNvPr id="40" name="AutoShape 6"/>
            <p:cNvSpPr>
              <a:spLocks noChangeArrowheads="1"/>
            </p:cNvSpPr>
            <p:nvPr/>
          </p:nvSpPr>
          <p:spPr bwMode="gray">
            <a:xfrm>
              <a:off x="1564" y="2128"/>
              <a:ext cx="2297" cy="320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chemeClr val="accent1">
                    <a:gamma/>
                    <a:tint val="0"/>
                    <a:invGamma/>
                  </a:schemeClr>
                </a:gs>
                <a:gs pos="100000">
                  <a:schemeClr val="accent1"/>
                </a:gs>
              </a:gsLst>
              <a:lin ang="0" scaled="1"/>
            </a:gradFill>
            <a:ln w="28575" algn="ctr">
              <a:solidFill>
                <a:schemeClr val="bg2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400" b="1" kern="0" smtClean="0">
                  <a:latin typeface="Agency FB" panose="020b0503020202020204" pitchFamily="34" charset="0"/>
                  <a:ea typeface="微软雅黑" panose="020b0503020204020204" pitchFamily="34" charset="-122"/>
                  <a:cs typeface="Arial" pitchFamily="34" charset="0"/>
                </a:rPr>
                <a:t>二、</a:t>
              </a:r>
              <a:r>
                <a:rPr lang="zh-CN" altLang="en-US" sz="2400" b="1" kern="0" smtClean="0">
                  <a:latin typeface="Arial" pitchFamily="34" charset="0"/>
                  <a:ea typeface="微软雅黑" panose="020b0503020204020204" pitchFamily="34" charset="-122"/>
                  <a:cs typeface="Arial" pitchFamily="34" charset="0"/>
                </a:rPr>
                <a:t>进场后管控要点</a:t>
              </a:r>
              <a:endParaRPr lang="zh-CN" altLang="en-US" sz="2400" b="1" kern="0">
                <a:latin typeface="Arial" pitchFamily="34" charset="0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grpSp>
          <p:nvGrpSpPr>
            <p:cNvPr id="8" name="Group 23"/>
            <p:cNvGrpSpPr/>
            <p:nvPr/>
          </p:nvGrpSpPr>
          <p:grpSpPr>
            <a:xfrm>
              <a:off x="1372" y="2132"/>
              <a:ext cx="240" cy="330"/>
              <a:chOff x="2078" y="1377"/>
              <a:chExt cx="1615" cy="2237"/>
            </a:xfrm>
          </p:grpSpPr>
          <p:sp>
            <p:nvSpPr>
              <p:cNvPr id="42" name="Oval 24"/>
              <p:cNvSpPr>
                <a:spLocks noChangeArrowheads="1"/>
              </p:cNvSpPr>
              <p:nvPr/>
            </p:nvSpPr>
            <p:spPr bwMode="gray">
              <a:xfrm>
                <a:off x="2078" y="1680"/>
                <a:ext cx="1615" cy="1615"/>
              </a:xfrm>
              <a:prstGeom prst="ellipse">
                <a:avLst/>
              </a:prstGeom>
              <a:gradFill rotWithShape="1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 w="57150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3" name="Oval 25"/>
              <p:cNvSpPr>
                <a:spLocks noChangeArrowheads="1"/>
              </p:cNvSpPr>
              <p:nvPr/>
            </p:nvSpPr>
            <p:spPr bwMode="gray">
              <a:xfrm>
                <a:off x="2170" y="1771"/>
                <a:ext cx="1430" cy="1430"/>
              </a:xfrm>
              <a:prstGeom prst="ellipse">
                <a:avLst/>
              </a:prstGeom>
              <a:gradFill rotWithShape="1">
                <a:gsLst>
                  <a:gs pos="0">
                    <a:srgbClr val="A2A2A2"/>
                  </a:gs>
                  <a:gs pos="50000">
                    <a:srgbClr val="FFFFFF"/>
                  </a:gs>
                  <a:gs pos="100000">
                    <a:srgbClr val="A2A2A2"/>
                  </a:gs>
                </a:gsLst>
                <a:lin ang="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4" name="Oval 26"/>
              <p:cNvSpPr>
                <a:spLocks noChangeArrowheads="1"/>
              </p:cNvSpPr>
              <p:nvPr/>
            </p:nvSpPr>
            <p:spPr bwMode="gray">
              <a:xfrm>
                <a:off x="2338" y="1379"/>
                <a:ext cx="839" cy="2231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 algn="ctr">
                <a:noFill/>
                <a:round/>
              </a:ln>
              <a:effectLst/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5" name="Oval 27"/>
              <p:cNvSpPr>
                <a:spLocks noChangeArrowheads="1"/>
              </p:cNvSpPr>
              <p:nvPr/>
            </p:nvSpPr>
            <p:spPr bwMode="gray">
              <a:xfrm>
                <a:off x="2335" y="1378"/>
                <a:ext cx="839" cy="2233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0F5368"/>
                  </a:gs>
                </a:gsLst>
                <a:lin ang="5400000" scaled="1"/>
              </a:gradFill>
              <a:ln w="38100" algn="ctr">
                <a:noFill/>
                <a:round/>
              </a:ln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6" name="Oval 28"/>
              <p:cNvSpPr>
                <a:spLocks noChangeArrowheads="1"/>
              </p:cNvSpPr>
              <p:nvPr/>
            </p:nvSpPr>
            <p:spPr bwMode="gray">
              <a:xfrm>
                <a:off x="2338" y="1378"/>
                <a:ext cx="1090" cy="2235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shade val="54118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shade val="54118"/>
                      <a:invGamma/>
                    </a:schemeClr>
                  </a:gs>
                </a:gsLst>
                <a:lin ang="18900000" scaled="1"/>
              </a:gradFill>
              <a:ln w="38100" algn="ctr">
                <a:noFill/>
                <a:round/>
              </a:ln>
              <a:effectLst/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defRPr/>
                </a:pPr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7" name="Oval 29"/>
              <p:cNvSpPr>
                <a:spLocks noChangeArrowheads="1"/>
              </p:cNvSpPr>
              <p:nvPr/>
            </p:nvSpPr>
            <p:spPr bwMode="gray">
              <a:xfrm>
                <a:off x="2335" y="1377"/>
                <a:ext cx="1094" cy="2237"/>
              </a:xfrm>
              <a:prstGeom prst="ellipse">
                <a:avLst/>
              </a:prstGeom>
              <a:gradFill rotWithShape="1">
                <a:gsLst>
                  <a:gs pos="0">
                    <a:srgbClr val="21B3E1"/>
                  </a:gs>
                  <a:gs pos="100000">
                    <a:srgbClr val="10576D"/>
                  </a:gs>
                </a:gsLst>
                <a:lin ang="2700000" scaled="1"/>
              </a:gradFill>
              <a:ln w="38100" algn="ctr">
                <a:noFill/>
                <a:round/>
              </a:ln>
            </p:spPr>
            <p:txBody>
              <a:bodyPr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endParaRPr lang="zh-CN" altLang="en-US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</p:grpSp>
      <p:grpSp>
        <p:nvGrpSpPr>
          <p:cNvPr id="21" name="组合 20"/>
          <p:cNvGrpSpPr/>
          <p:nvPr/>
        </p:nvGrpSpPr>
        <p:grpSpPr>
          <a:xfrm>
            <a:off x="173990" y="1469390"/>
            <a:ext cx="11738610" cy="447040"/>
            <a:chOff x="274" y="2314"/>
            <a:chExt cx="18486" cy="704"/>
          </a:xfrm>
        </p:grpSpPr>
        <p:grpSp>
          <p:nvGrpSpPr>
            <p:cNvPr id="22" name="组合 27"/>
            <p:cNvGrpSpPr/>
            <p:nvPr/>
          </p:nvGrpSpPr>
          <p:grpSpPr>
            <a:xfrm>
              <a:off x="274" y="2338"/>
              <a:ext cx="18486" cy="680"/>
              <a:chOff x="0" y="1448780"/>
              <a:chExt cx="8803958" cy="431800"/>
            </a:xfrm>
          </p:grpSpPr>
          <p:sp>
            <p:nvSpPr>
              <p:cNvPr id="23" name="五边形 22"/>
              <p:cNvSpPr/>
              <p:nvPr/>
            </p:nvSpPr>
            <p:spPr bwMode="auto">
              <a:xfrm>
                <a:off x="0" y="1448780"/>
                <a:ext cx="861060" cy="431800"/>
              </a:xfrm>
              <a:prstGeom prst="homePlate">
                <a:avLst/>
              </a:prstGeom>
              <a:solidFill>
                <a:srgbClr val="DEEBF7"/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人员管理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" name="五边形 8"/>
              <p:cNvSpPr/>
              <p:nvPr/>
            </p:nvSpPr>
            <p:spPr bwMode="auto">
              <a:xfrm>
                <a:off x="2139315" y="1448780"/>
                <a:ext cx="774859" cy="431800"/>
              </a:xfrm>
              <a:prstGeom prst="homePlate">
                <a:avLst/>
              </a:prstGeom>
              <a:solidFill>
                <a:srgbClr val="FFFF00"/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计划管理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0" name="五边形 9"/>
              <p:cNvSpPr/>
              <p:nvPr/>
            </p:nvSpPr>
            <p:spPr bwMode="auto">
              <a:xfrm>
                <a:off x="3275648" y="1448780"/>
                <a:ext cx="806291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品质管控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6" name="五边形 25"/>
              <p:cNvSpPr/>
              <p:nvPr/>
            </p:nvSpPr>
            <p:spPr bwMode="auto">
              <a:xfrm>
                <a:off x="4495324" y="1448780"/>
                <a:ext cx="876776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团队稳定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" name="五边形 10"/>
              <p:cNvSpPr/>
              <p:nvPr/>
            </p:nvSpPr>
            <p:spPr bwMode="auto">
              <a:xfrm>
                <a:off x="5693093" y="1448780"/>
                <a:ext cx="829628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供</a:t>
                </a:r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方评估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8" name="五边形 27"/>
              <p:cNvSpPr/>
              <p:nvPr/>
            </p:nvSpPr>
            <p:spPr bwMode="auto">
              <a:xfrm>
                <a:off x="6878479" y="1448780"/>
                <a:ext cx="861060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费用结算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" name="五边形 11"/>
              <p:cNvSpPr/>
              <p:nvPr/>
            </p:nvSpPr>
            <p:spPr bwMode="auto">
              <a:xfrm>
                <a:off x="8013859" y="1448780"/>
                <a:ext cx="790099" cy="431800"/>
              </a:xfrm>
              <a:prstGeom prst="homePlat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 w="3175">
                <a:noFill/>
                <a:round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1400" b="1" smtClean="0">
                    <a:solidFill>
                      <a:schemeClr val="tx2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难点管控</a:t>
                </a:r>
                <a:endPara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3" name="五边形 12"/>
            <p:cNvSpPr/>
            <p:nvPr/>
          </p:nvSpPr>
          <p:spPr bwMode="auto">
            <a:xfrm>
              <a:off x="2518" y="2314"/>
              <a:ext cx="1627" cy="680"/>
            </a:xfrm>
            <a:prstGeom prst="homePlate">
              <a:avLst/>
            </a:prstGeom>
            <a:solidFill>
              <a:srgbClr val="DEEBF7"/>
            </a:solidFill>
            <a:ln w="3175">
              <a:noFill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 b="1">
                  <a:solidFill>
                    <a:schemeClr val="tx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仓库管理</a:t>
              </a:r>
              <a:endParaRPr lang="zh-CN" altLang="en-US" sz="1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https://d.book118.com/058030121004006026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0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Calibri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等线 Light</vt:lpstr>
      <vt:lpstr>等线</vt:lpstr>
      <vt:lpstr>Verdana</vt:lpstr>
      <vt:lpstr>宋体</vt:lpstr>
      <vt:lpstr>黑体</vt:lpstr>
      <vt:lpstr>Agency FB</vt:lpstr>
      <vt:lpstr>Office Theme</vt:lpstr>
      <vt:lpstr>PowerPoint Presentation</vt:lpstr>
      <vt:lpstr>目标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2024-09-02T23:10:24.162</cp:lastPrinted>
  <dcterms:created xsi:type="dcterms:W3CDTF">2024-09-02T15:10:24Z</dcterms:created>
  <dcterms:modified xsi:type="dcterms:W3CDTF">2024-09-02T15:10:28Z</dcterms:modified>
</cp:coreProperties>
</file>