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39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28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7889E-D910-45DF-9F09-09AD02BBC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46C5E4-9418-46CF-BB71-947246D4D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16112-FC0E-47A6-991D-B101F0B13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2F49F5-BD7C-4ACB-A271-A32B17D4A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7B392E-8225-4F60-9766-E4746F5D5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32139B-33FB-456F-808A-9FBD8CFBB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F288F1-7CFF-4D84-8759-348764F84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5AD0CC-163A-4174-B596-0553902CD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0D0364-5D1D-452E-A33D-FC076BC75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E823C-9349-4B92-9E06-6F6B2B5E9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3203A1-379C-48E0-966F-1ADFDF7AF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2843688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01189" y="2243455"/>
            <a:ext cx="3442811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8351996" y="674370"/>
            <a:ext cx="1371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8351996" y="732790"/>
            <a:ext cx="1371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8351996" y="791210"/>
            <a:ext cx="1371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2614136" y="3311525"/>
            <a:ext cx="3915727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sz="1500" err="1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2614134" y="1096645"/>
            <a:ext cx="3915727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4050">
                <a:sym typeface="+mn-ea"/>
              </a:rPr>
              <a:t>单击编辑标题</a:t>
            </a:r>
            <a:endParaRPr sz="4050"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2614134" y="4223477"/>
            <a:ext cx="3915731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421401" y="448407"/>
            <a:ext cx="450066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662115" y="431414"/>
            <a:ext cx="402907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746522" y="599208"/>
            <a:ext cx="900246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4950">
                <a:sym typeface="+mn-ea"/>
              </a:rPr>
              <a:t>标题</a:t>
            </a:r>
            <a:endParaRPr sz="4950"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409" y="0"/>
            <a:ext cx="1682591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2004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01189" y="2243455"/>
            <a:ext cx="3442811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8351996" y="674370"/>
            <a:ext cx="13716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8351996" y="732790"/>
            <a:ext cx="13716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8351996" y="791210"/>
            <a:ext cx="13716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981200" y="2403740"/>
            <a:ext cx="51816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3600">
                <a:sym typeface="+mn-ea"/>
              </a:rPr>
              <a:t>编辑节编号</a:t>
            </a:r>
            <a:endParaRPr sz="3600"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81200" y="3472381"/>
            <a:ext cx="51816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sz="4050">
                <a:sym typeface="+mn-ea"/>
              </a:rPr>
              <a:t>单击此处编辑标题</a:t>
            </a:r>
            <a:endParaRPr sz="4050"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421401" y="448407"/>
            <a:ext cx="450066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456247" y="1490345"/>
            <a:ext cx="3910965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4678680" y="1490345"/>
            <a:ext cx="400431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46764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4676400" y="1409700"/>
            <a:ext cx="40068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4563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456300" y="1409700"/>
            <a:ext cx="40068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421401" y="448407"/>
            <a:ext cx="450066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421401" y="448407"/>
            <a:ext cx="450066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6247" y="608330"/>
            <a:ext cx="8226742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421401" y="448407"/>
            <a:ext cx="450066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324800"/>
            <a:ext cx="82269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 sz="1500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2843688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01189" y="2243455"/>
            <a:ext cx="3442811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8351996" y="674370"/>
            <a:ext cx="1371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8351996" y="732790"/>
            <a:ext cx="1371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8351996" y="791210"/>
            <a:ext cx="1371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2402681" y="1630045"/>
            <a:ext cx="4270534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5400">
                <a:sym typeface="+mn-ea"/>
              </a:rPr>
              <a:t>编辑标题</a:t>
            </a:r>
            <a:endParaRPr sz="5400"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2614134" y="4223477"/>
            <a:ext cx="3915731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421401" y="448407"/>
            <a:ext cx="450066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456299" y="1562100"/>
            <a:ext cx="82268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 sz="1200">
                <a:sym typeface="+mn-ea"/>
              </a:rPr>
              <a:t>第</a:t>
            </a:r>
            <a:r>
              <a:rPr sz="1200">
                <a:sym typeface="+mn-ea"/>
              </a:rPr>
              <a:t>二级</a:t>
            </a:r>
            <a:endParaRPr sz="120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 sz="1200">
                <a:sym typeface="+mn-ea"/>
              </a:rPr>
              <a:t>第</a:t>
            </a:r>
            <a:r>
              <a:rPr sz="1200">
                <a:sym typeface="+mn-ea"/>
              </a:rPr>
              <a:t>三级</a:t>
            </a:r>
            <a:endParaRPr sz="120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 sz="1050">
                <a:sym typeface="+mn-ea"/>
              </a:rPr>
              <a:t>第</a:t>
            </a:r>
            <a:r>
              <a:rPr sz="1050">
                <a:sym typeface="+mn-ea"/>
              </a:rPr>
              <a:t>四级</a:t>
            </a:r>
            <a:endParaRPr sz="105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 sz="1050">
                <a:sym typeface="+mn-ea"/>
              </a:rPr>
              <a:t>第</a:t>
            </a:r>
            <a:r>
              <a:rPr sz="1050">
                <a:sym typeface="+mn-ea"/>
              </a:rPr>
              <a:t>五级</a:t>
            </a:r>
            <a:endParaRPr sz="105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456299" y="365126"/>
            <a:ext cx="82268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700"/>
              <a:t>单击此处编辑母版标题样式</a:t>
            </a:r>
            <a:endParaRPr lang="zh-CN" altLang="en-US" sz="2700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388" r:id="rId2"/>
    <p:sldLayoutId id="2147495389" r:id="rId3"/>
    <p:sldLayoutId id="2147495390" r:id="rId4"/>
    <p:sldLayoutId id="2147495391" r:id="rId5"/>
    <p:sldLayoutId id="2147495392" r:id="rId6"/>
    <p:sldLayoutId id="2147495393" r:id="rId7"/>
    <p:sldLayoutId id="2147495394" r:id="rId8"/>
    <p:sldLayoutId id="2147495395" r:id="rId9"/>
    <p:sldLayoutId id="2147495396" r:id="rId10"/>
    <p:sldLayoutId id="214749539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16" Type="http://schemas.openxmlformats.org/officeDocument/2006/relationships/tags" Target="../tags/tag129.xml" /><Relationship Id="rId17" Type="http://schemas.openxmlformats.org/officeDocument/2006/relationships/tags" Target="../tags/tag130.xml" /><Relationship Id="rId18" Type="http://schemas.openxmlformats.org/officeDocument/2006/relationships/tags" Target="../tags/tag131.xml" /><Relationship Id="rId19" Type="http://schemas.openxmlformats.org/officeDocument/2006/relationships/tags" Target="../tags/tag132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18" Type="http://schemas.openxmlformats.org/officeDocument/2006/relationships/tags" Target="../tags/tag226.xml" /><Relationship Id="rId19" Type="http://schemas.openxmlformats.org/officeDocument/2006/relationships/tags" Target="../tags/tag227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3104214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四肢骨折病人护理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1559606" y="2987857"/>
            <a:ext cx="988209" cy="3125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05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1559718" y="3379946"/>
            <a:ext cx="2151221" cy="7829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1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359956" y="3002319"/>
            <a:ext cx="0" cy="1161097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4008331" y="2987857"/>
            <a:ext cx="988209" cy="3125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Two.</a:t>
            </a:r>
            <a:endParaRPr lang="en-US" sz="105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4008120" y="3379946"/>
            <a:ext cx="2151221" cy="7829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四肢骨折概述</a:t>
            </a:r>
            <a:endParaRPr lang="zh-CN" altLang="en-US" sz="1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3808681" y="3002319"/>
            <a:ext cx="0" cy="1161097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6457057" y="2973637"/>
            <a:ext cx="988209" cy="3125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05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6456997" y="3365658"/>
            <a:ext cx="2151221" cy="7829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四肢骨折病人的护理原则</a:t>
            </a:r>
            <a:endParaRPr lang="zh-CN" altLang="en-US" sz="1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6257407" y="2988099"/>
            <a:ext cx="0" cy="1161097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1559606" y="4462872"/>
            <a:ext cx="988209" cy="3125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05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1559718" y="4854892"/>
            <a:ext cx="2151221" cy="7829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四肢骨折病人的护理实践</a:t>
            </a:r>
            <a:endParaRPr lang="zh-CN" altLang="en-US" sz="1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359956" y="4477333"/>
            <a:ext cx="0" cy="1161097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4008331" y="4462872"/>
            <a:ext cx="988209" cy="3125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05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4008120" y="4854892"/>
            <a:ext cx="2151221" cy="7829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四肢骨折病人的营养与饮食护理</a:t>
            </a:r>
            <a:endParaRPr lang="zh-CN" altLang="en-US" sz="1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3808681" y="4477333"/>
            <a:ext cx="0" cy="1161097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6457057" y="4448652"/>
            <a:ext cx="988209" cy="3125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05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6456997" y="4840605"/>
            <a:ext cx="2151221" cy="7829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四肢骨折病人的家庭护理与康复指导</a:t>
            </a:r>
            <a:endParaRPr lang="zh-CN" altLang="en-US" sz="1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6257407" y="4463113"/>
            <a:ext cx="0" cy="1161097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四肢骨折概述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定义与分类</a:t>
            </a:r>
            <a:endParaRPr lang="zh-CN" altLang="en-US"/>
          </a:p>
        </p:txBody>
      </p:sp>
      <p:sp>
        <p:nvSpPr>
          <p:cNvPr id="1048940" name="任意多边形 20"/>
          <p:cNvSpPr/>
          <p:nvPr>
            <p:custDataLst>
              <p:tags r:id="rId2"/>
            </p:custDataLst>
          </p:nvPr>
        </p:nvSpPr>
        <p:spPr>
          <a:xfrm rot="2700000">
            <a:off x="640659" y="2095026"/>
            <a:ext cx="893565" cy="8951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456300" y="3304822"/>
            <a:ext cx="1263513" cy="211982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518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35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四肢骨折：指四肢（上肢和下肢）的骨骼受到外力作用，导致骨骼完整性破坏或变形的现象。</a:t>
            </a:r>
            <a:endParaRPr lang="zh-CN" altLang="en-US" sz="135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2"/>
          <p:cNvSpPr/>
          <p:nvPr>
            <p:custDataLst>
              <p:tags r:id="rId4"/>
            </p:custDataLst>
          </p:nvPr>
        </p:nvSpPr>
        <p:spPr>
          <a:xfrm>
            <a:off x="484956" y="3041657"/>
            <a:ext cx="1205563" cy="8537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6" name="任意多边形 18"/>
          <p:cNvSpPr/>
          <p:nvPr>
            <p:custDataLst>
              <p:tags r:id="rId5"/>
            </p:custDataLst>
          </p:nvPr>
        </p:nvSpPr>
        <p:spPr>
          <a:xfrm rot="5400000">
            <a:off x="2034336" y="2095026"/>
            <a:ext cx="893565" cy="8951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1849022" y="3304822"/>
            <a:ext cx="1263513" cy="211982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518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35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分类：根据骨折的严重程度和部位，可以分为简单骨折、复杂骨折、开放性骨折、闭合性骨折等。</a:t>
            </a:r>
            <a:endParaRPr lang="zh-CN" altLang="en-US" sz="135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3"/>
          <p:cNvSpPr/>
          <p:nvPr>
            <p:custDataLst>
              <p:tags r:id="rId7"/>
            </p:custDataLst>
          </p:nvPr>
        </p:nvSpPr>
        <p:spPr>
          <a:xfrm>
            <a:off x="1877679" y="3041657"/>
            <a:ext cx="1205563" cy="8537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3426581" y="2095026"/>
            <a:ext cx="893565" cy="8951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3241744" y="3304822"/>
            <a:ext cx="1263513" cy="211982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35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简单骨折：指骨折部位单一，没有移位或移位较小，容易复位和固定。</a:t>
            </a:r>
            <a:endParaRPr lang="zh-CN" altLang="en-US" sz="135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4"/>
          <p:cNvSpPr/>
          <p:nvPr>
            <p:custDataLst>
              <p:tags r:id="rId10"/>
            </p:custDataLst>
          </p:nvPr>
        </p:nvSpPr>
        <p:spPr>
          <a:xfrm>
            <a:off x="3270401" y="3041657"/>
            <a:ext cx="1205563" cy="8537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4819303" y="2095026"/>
            <a:ext cx="893565" cy="8951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4634467" y="3304822"/>
            <a:ext cx="1263513" cy="211982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35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复杂骨折：指骨折部位多，移位较大，复位和固定难度较大。</a:t>
            </a:r>
            <a:endParaRPr lang="zh-CN" altLang="en-US" sz="135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5"/>
          <p:cNvSpPr/>
          <p:nvPr>
            <p:custDataLst>
              <p:tags r:id="rId13"/>
            </p:custDataLst>
          </p:nvPr>
        </p:nvSpPr>
        <p:spPr>
          <a:xfrm>
            <a:off x="4663601" y="3041657"/>
            <a:ext cx="1205563" cy="8537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4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6213458" y="2095026"/>
            <a:ext cx="893565" cy="8951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6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6027667" y="3304822"/>
            <a:ext cx="1263513" cy="211982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35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开放性骨折：指骨折部位皮肤破损，骨折断端暴露在外，容易感染。</a:t>
            </a:r>
            <a:endParaRPr lang="zh-CN" altLang="en-US" sz="135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6"/>
          <p:cNvSpPr/>
          <p:nvPr>
            <p:custDataLst>
              <p:tags r:id="rId16"/>
            </p:custDataLst>
          </p:nvPr>
        </p:nvSpPr>
        <p:spPr>
          <a:xfrm>
            <a:off x="6056323" y="3041657"/>
            <a:ext cx="1205563" cy="85372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0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7605226" y="2095026"/>
            <a:ext cx="893565" cy="89511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7420389" y="3304822"/>
            <a:ext cx="1263513" cy="211982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35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闭合性骨折：指骨折部位皮肤完整，骨折断端没有暴露在外。</a:t>
            </a:r>
            <a:endParaRPr lang="zh-CN" altLang="en-US" sz="135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7"/>
          <p:cNvSpPr/>
          <p:nvPr>
            <p:custDataLst>
              <p:tags r:id="rId19"/>
            </p:custDataLst>
          </p:nvPr>
        </p:nvSpPr>
        <p:spPr>
          <a:xfrm>
            <a:off x="7449523" y="3041657"/>
            <a:ext cx="1205563" cy="85372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病因与病理</a:t>
            </a:r>
            <a:endParaRPr lang="zh-CN" altLang="en-US"/>
          </a:p>
        </p:txBody>
      </p:sp>
      <p:sp>
        <p:nvSpPr>
          <p:cNvPr id="104901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17732" y="1975050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8" name="矩形 65"/>
          <p:cNvSpPr/>
          <p:nvPr>
            <p:custDataLst>
              <p:tags r:id="rId3"/>
            </p:custDataLst>
          </p:nvPr>
        </p:nvSpPr>
        <p:spPr>
          <a:xfrm>
            <a:off x="932962" y="2245077"/>
            <a:ext cx="161995" cy="161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文本框 66"/>
          <p:cNvSpPr txBox="1"/>
          <p:nvPr>
            <p:custDataLst>
              <p:tags r:id="rId4"/>
            </p:custDataLst>
          </p:nvPr>
        </p:nvSpPr>
        <p:spPr>
          <a:xfrm>
            <a:off x="1216323" y="2171259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病因：外力作用，如摔倒、撞击等</a:t>
            </a:r>
            <a:endParaRPr lang="zh-CN" altLang="en-US" sz="15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4879066" y="1975050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矩形 69"/>
          <p:cNvSpPr/>
          <p:nvPr>
            <p:custDataLst>
              <p:tags r:id="rId6"/>
            </p:custDataLst>
          </p:nvPr>
        </p:nvSpPr>
        <p:spPr>
          <a:xfrm>
            <a:off x="4793820" y="2245077"/>
            <a:ext cx="161995" cy="161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文本框 70"/>
          <p:cNvSpPr txBox="1"/>
          <p:nvPr>
            <p:custDataLst>
              <p:tags r:id="rId7"/>
            </p:custDataLst>
          </p:nvPr>
        </p:nvSpPr>
        <p:spPr>
          <a:xfrm>
            <a:off x="5077657" y="2171259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病理：骨折部位、类型、程度等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17732" y="3870951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30" name="文本框 74"/>
          <p:cNvSpPr txBox="1"/>
          <p:nvPr>
            <p:custDataLst>
              <p:tags r:id="rId9"/>
            </p:custDataLst>
          </p:nvPr>
        </p:nvSpPr>
        <p:spPr>
          <a:xfrm>
            <a:off x="1216323" y="4066685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5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并发症：感染、血栓、神经损伤等</a:t>
            </a:r>
            <a:endParaRPr lang="zh-CN" altLang="en-US" sz="15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矩形 73"/>
          <p:cNvSpPr/>
          <p:nvPr>
            <p:custDataLst>
              <p:tags r:id="rId10"/>
            </p:custDataLst>
          </p:nvPr>
        </p:nvSpPr>
        <p:spPr>
          <a:xfrm>
            <a:off x="932962" y="4140978"/>
            <a:ext cx="161995" cy="161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4922404" y="3870951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矩形 84"/>
          <p:cNvSpPr/>
          <p:nvPr>
            <p:custDataLst>
              <p:tags r:id="rId12"/>
            </p:custDataLst>
          </p:nvPr>
        </p:nvSpPr>
        <p:spPr>
          <a:xfrm>
            <a:off x="4837633" y="4140978"/>
            <a:ext cx="161995" cy="161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文本框 85"/>
          <p:cNvSpPr txBox="1"/>
          <p:nvPr>
            <p:custDataLst>
              <p:tags r:id="rId13"/>
            </p:custDataLst>
          </p:nvPr>
        </p:nvSpPr>
        <p:spPr>
          <a:xfrm>
            <a:off x="5120995" y="4066685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治疗方法：手术、固定、康复训练等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诊断与鉴别诊断</a:t>
            </a:r>
            <a:endParaRPr lang="zh-CN" altLang="en-US"/>
          </a:p>
        </p:txBody>
      </p:sp>
      <p:sp>
        <p:nvSpPr>
          <p:cNvPr id="1049080" name="五边形 30"/>
          <p:cNvSpPr/>
          <p:nvPr>
            <p:custDataLst>
              <p:tags r:id="rId2"/>
            </p:custDataLst>
          </p:nvPr>
        </p:nvSpPr>
        <p:spPr>
          <a:xfrm>
            <a:off x="456300" y="3327155"/>
            <a:ext cx="2180488" cy="88634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3"/>
            </p:custDataLst>
          </p:nvPr>
        </p:nvSpPr>
        <p:spPr>
          <a:xfrm>
            <a:off x="2415369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4"/>
            </p:custDataLst>
          </p:nvPr>
        </p:nvSpPr>
        <p:spPr>
          <a:xfrm>
            <a:off x="6333507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5"/>
            </p:custDataLst>
          </p:nvPr>
        </p:nvSpPr>
        <p:spPr>
          <a:xfrm>
            <a:off x="4374438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6"/>
            </p:custDataLst>
          </p:nvPr>
        </p:nvSpPr>
        <p:spPr>
          <a:xfrm>
            <a:off x="2369763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体征：骨折线、骨擦音、畸形、功能障碍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7"/>
            </p:custDataLst>
          </p:nvPr>
        </p:nvSpPr>
        <p:spPr>
          <a:xfrm>
            <a:off x="456300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症状：疼痛、肿胀、畸形、功能障碍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8"/>
            </p:custDataLst>
          </p:nvPr>
        </p:nvSpPr>
        <p:spPr>
          <a:xfrm>
            <a:off x="4373116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影像学检查：X线、CT、MRI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9"/>
            </p:custDataLst>
          </p:nvPr>
        </p:nvSpPr>
        <p:spPr>
          <a:xfrm>
            <a:off x="6331524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鉴别诊断：与其他骨折、骨肿瘤、骨感染等疾病相鉴别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3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四肢骨折病人的护理原则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疼痛护理</a:t>
            </a:r>
            <a:endParaRPr lang="zh-CN" altLang="en-US"/>
          </a:p>
        </p:txBody>
      </p:sp>
      <p:sp>
        <p:nvSpPr>
          <p:cNvPr id="1049174" name="矩形 15"/>
          <p:cNvSpPr/>
          <p:nvPr>
            <p:custDataLst>
              <p:tags r:id="rId2"/>
            </p:custDataLst>
          </p:nvPr>
        </p:nvSpPr>
        <p:spPr>
          <a:xfrm>
            <a:off x="2018800" y="2026114"/>
            <a:ext cx="5104168" cy="37447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评估疼痛程度：使用疼痛量表进行评估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17"/>
          <p:cNvSpPr/>
          <p:nvPr>
            <p:custDataLst>
              <p:tags r:id="rId3"/>
            </p:custDataLst>
          </p:nvPr>
        </p:nvSpPr>
        <p:spPr>
          <a:xfrm flipV="1">
            <a:off x="1964332" y="1975050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任意多边形 18"/>
          <p:cNvSpPr/>
          <p:nvPr>
            <p:custDataLst>
              <p:tags r:id="rId4"/>
            </p:custDataLst>
          </p:nvPr>
        </p:nvSpPr>
        <p:spPr>
          <a:xfrm flipH="1">
            <a:off x="6262818" y="2279733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27"/>
          <p:cNvSpPr/>
          <p:nvPr>
            <p:custDataLst>
              <p:tags r:id="rId5"/>
            </p:custDataLst>
          </p:nvPr>
        </p:nvSpPr>
        <p:spPr>
          <a:xfrm>
            <a:off x="2018800" y="2799456"/>
            <a:ext cx="5104168" cy="37447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药物治疗：使用非甾体抗炎药、阿片类药物等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29"/>
          <p:cNvSpPr/>
          <p:nvPr>
            <p:custDataLst>
              <p:tags r:id="rId6"/>
            </p:custDataLst>
          </p:nvPr>
        </p:nvSpPr>
        <p:spPr>
          <a:xfrm flipV="1">
            <a:off x="1964332" y="2748391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任意多边形 30"/>
          <p:cNvSpPr/>
          <p:nvPr>
            <p:custDataLst>
              <p:tags r:id="rId7"/>
            </p:custDataLst>
          </p:nvPr>
        </p:nvSpPr>
        <p:spPr>
          <a:xfrm flipH="1">
            <a:off x="6262818" y="3053076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矩形 5"/>
          <p:cNvSpPr/>
          <p:nvPr>
            <p:custDataLst>
              <p:tags r:id="rId8"/>
            </p:custDataLst>
          </p:nvPr>
        </p:nvSpPr>
        <p:spPr>
          <a:xfrm>
            <a:off x="2018800" y="3572797"/>
            <a:ext cx="5104168" cy="37447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物理治疗：热敷、冷敷、按摩等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7"/>
          <p:cNvSpPr/>
          <p:nvPr>
            <p:custDataLst>
              <p:tags r:id="rId9"/>
            </p:custDataLst>
          </p:nvPr>
        </p:nvSpPr>
        <p:spPr>
          <a:xfrm flipV="1">
            <a:off x="1964332" y="3521733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任意多边形 8"/>
          <p:cNvSpPr/>
          <p:nvPr>
            <p:custDataLst>
              <p:tags r:id="rId10"/>
            </p:custDataLst>
          </p:nvPr>
        </p:nvSpPr>
        <p:spPr>
          <a:xfrm flipH="1">
            <a:off x="6262818" y="3826417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矩形 10"/>
          <p:cNvSpPr/>
          <p:nvPr>
            <p:custDataLst>
              <p:tags r:id="rId11"/>
            </p:custDataLst>
          </p:nvPr>
        </p:nvSpPr>
        <p:spPr>
          <a:xfrm>
            <a:off x="2018800" y="4346139"/>
            <a:ext cx="5104168" cy="37447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心理支持：与病人沟通，减轻其心理压力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12"/>
          <p:cNvSpPr/>
          <p:nvPr>
            <p:custDataLst>
              <p:tags r:id="rId12"/>
            </p:custDataLst>
          </p:nvPr>
        </p:nvSpPr>
        <p:spPr>
          <a:xfrm flipV="1">
            <a:off x="1964332" y="4295074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任意多边形 13"/>
          <p:cNvSpPr/>
          <p:nvPr>
            <p:custDataLst>
              <p:tags r:id="rId13"/>
            </p:custDataLst>
          </p:nvPr>
        </p:nvSpPr>
        <p:spPr>
          <a:xfrm flipH="1">
            <a:off x="6262818" y="4599759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矩形 19"/>
          <p:cNvSpPr/>
          <p:nvPr>
            <p:custDataLst>
              <p:tags r:id="rId14"/>
            </p:custDataLst>
          </p:nvPr>
        </p:nvSpPr>
        <p:spPr>
          <a:xfrm>
            <a:off x="2018800" y="5119480"/>
            <a:ext cx="5104168" cy="37447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康复训练：在医生指导下进行适当的康复训练，减轻疼痛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21"/>
          <p:cNvSpPr/>
          <p:nvPr>
            <p:custDataLst>
              <p:tags r:id="rId15"/>
            </p:custDataLst>
          </p:nvPr>
        </p:nvSpPr>
        <p:spPr>
          <a:xfrm flipV="1">
            <a:off x="1964332" y="5068417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任意多边形 22"/>
          <p:cNvSpPr/>
          <p:nvPr>
            <p:custDataLst>
              <p:tags r:id="rId16"/>
            </p:custDataLst>
          </p:nvPr>
        </p:nvSpPr>
        <p:spPr>
          <a:xfrm flipH="1">
            <a:off x="6262818" y="5373100"/>
            <a:ext cx="912917" cy="171916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心理护理</a:t>
            </a:r>
            <a:endParaRPr lang="zh-CN" altLang="en-US"/>
          </a:p>
        </p:txBody>
      </p:sp>
      <p:sp>
        <p:nvSpPr>
          <p:cNvPr id="104924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17732" y="1975050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46" name="矩形 65"/>
          <p:cNvSpPr/>
          <p:nvPr>
            <p:custDataLst>
              <p:tags r:id="rId3"/>
            </p:custDataLst>
          </p:nvPr>
        </p:nvSpPr>
        <p:spPr>
          <a:xfrm>
            <a:off x="932962" y="2245077"/>
            <a:ext cx="161995" cy="161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文本框 66"/>
          <p:cNvSpPr txBox="1"/>
          <p:nvPr>
            <p:custDataLst>
              <p:tags r:id="rId4"/>
            </p:custDataLst>
          </p:nvPr>
        </p:nvSpPr>
        <p:spPr>
          <a:xfrm>
            <a:off x="1216323" y="2171259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建立良好的医患关系，增强病人的信任感</a:t>
            </a:r>
            <a:endParaRPr lang="zh-CN" altLang="en-US" sz="15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4879066" y="1975050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矩形 69"/>
          <p:cNvSpPr/>
          <p:nvPr>
            <p:custDataLst>
              <p:tags r:id="rId6"/>
            </p:custDataLst>
          </p:nvPr>
        </p:nvSpPr>
        <p:spPr>
          <a:xfrm>
            <a:off x="4793820" y="2245077"/>
            <a:ext cx="161995" cy="161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文本框 70"/>
          <p:cNvSpPr txBox="1"/>
          <p:nvPr>
            <p:custDataLst>
              <p:tags r:id="rId7"/>
            </p:custDataLst>
          </p:nvPr>
        </p:nvSpPr>
        <p:spPr>
          <a:xfrm>
            <a:off x="5077657" y="2171259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鼓励病人积极面对疾病，增强自信心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17732" y="3870951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58" name="文本框 74"/>
          <p:cNvSpPr txBox="1"/>
          <p:nvPr>
            <p:custDataLst>
              <p:tags r:id="rId9"/>
            </p:custDataLst>
          </p:nvPr>
        </p:nvSpPr>
        <p:spPr>
          <a:xfrm>
            <a:off x="1216323" y="4066685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5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提供心理支持，帮助病人缓解焦虑和恐惧</a:t>
            </a:r>
            <a:endParaRPr lang="zh-CN" altLang="en-US" sz="15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矩形 73"/>
          <p:cNvSpPr/>
          <p:nvPr>
            <p:custDataLst>
              <p:tags r:id="rId10"/>
            </p:custDataLst>
          </p:nvPr>
        </p:nvSpPr>
        <p:spPr>
          <a:xfrm>
            <a:off x="932962" y="4140978"/>
            <a:ext cx="161995" cy="161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4922404" y="3870951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矩形 84"/>
          <p:cNvSpPr/>
          <p:nvPr>
            <p:custDataLst>
              <p:tags r:id="rId12"/>
            </p:custDataLst>
          </p:nvPr>
        </p:nvSpPr>
        <p:spPr>
          <a:xfrm>
            <a:off x="4837633" y="4140978"/>
            <a:ext cx="161995" cy="161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文本框 85"/>
          <p:cNvSpPr txBox="1"/>
          <p:nvPr>
            <p:custDataLst>
              <p:tags r:id="rId13"/>
            </p:custDataLst>
          </p:nvPr>
        </p:nvSpPr>
        <p:spPr>
          <a:xfrm>
            <a:off x="5120995" y="4066685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引导病人进行自我调节，保持良好的心态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康复护理</a:t>
            </a:r>
            <a:endParaRPr lang="zh-CN" altLang="en-US"/>
          </a:p>
        </p:txBody>
      </p:sp>
      <p:sp>
        <p:nvSpPr>
          <p:cNvPr id="1049308" name="矩形 5"/>
          <p:cNvSpPr/>
          <p:nvPr>
            <p:custDataLst>
              <p:tags r:id="rId2"/>
            </p:custDataLst>
          </p:nvPr>
        </p:nvSpPr>
        <p:spPr>
          <a:xfrm>
            <a:off x="456300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矩形 10"/>
          <p:cNvSpPr/>
          <p:nvPr>
            <p:custDataLst>
              <p:tags r:id="rId3"/>
            </p:custDataLst>
          </p:nvPr>
        </p:nvSpPr>
        <p:spPr>
          <a:xfrm>
            <a:off x="722254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4"/>
            </p:custDataLst>
          </p:nvPr>
        </p:nvSpPr>
        <p:spPr>
          <a:xfrm>
            <a:off x="572535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 fontScale="9259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5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早期康复：在骨折愈合早期进行康复训练，促进骨折愈合和功能恢复</a:t>
            </a:r>
            <a:endParaRPr lang="zh-CN" altLang="en-US" sz="135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4" name="矩形 6"/>
          <p:cNvSpPr/>
          <p:nvPr>
            <p:custDataLst>
              <p:tags r:id="rId5"/>
            </p:custDataLst>
          </p:nvPr>
        </p:nvSpPr>
        <p:spPr>
          <a:xfrm>
            <a:off x="2555238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6" name="矩形 11"/>
          <p:cNvSpPr/>
          <p:nvPr>
            <p:custDataLst>
              <p:tags r:id="rId6"/>
            </p:custDataLst>
          </p:nvPr>
        </p:nvSpPr>
        <p:spPr>
          <a:xfrm>
            <a:off x="2835543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7"/>
            </p:custDataLst>
          </p:nvPr>
        </p:nvSpPr>
        <p:spPr>
          <a:xfrm>
            <a:off x="2670995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 fontScale="59988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66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功能锻炼：根据骨折部位和愈合情况，进行适当的功能锻炼，如关节活动、肌肉力量训练等</a:t>
            </a:r>
            <a:endParaRPr lang="zh-CN" altLang="en-US" sz="1666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0" name="矩形 33"/>
          <p:cNvSpPr/>
          <p:nvPr>
            <p:custDataLst>
              <p:tags r:id="rId8"/>
            </p:custDataLst>
          </p:nvPr>
        </p:nvSpPr>
        <p:spPr>
          <a:xfrm>
            <a:off x="4650828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2" name="矩形 37"/>
          <p:cNvSpPr/>
          <p:nvPr>
            <p:custDataLst>
              <p:tags r:id="rId9"/>
            </p:custDataLst>
          </p:nvPr>
        </p:nvSpPr>
        <p:spPr>
          <a:xfrm>
            <a:off x="4916782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10"/>
            </p:custDataLst>
          </p:nvPr>
        </p:nvSpPr>
        <p:spPr>
          <a:xfrm>
            <a:off x="4767064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 fontScale="9259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5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心理支持：关注病人的心理状态，给予必要的心理支持和疏导</a:t>
            </a:r>
            <a:endParaRPr lang="zh-CN" altLang="en-US" sz="135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6" name="矩形 34"/>
          <p:cNvSpPr/>
          <p:nvPr>
            <p:custDataLst>
              <p:tags r:id="rId11"/>
            </p:custDataLst>
          </p:nvPr>
        </p:nvSpPr>
        <p:spPr>
          <a:xfrm>
            <a:off x="6742113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矩形 38"/>
          <p:cNvSpPr/>
          <p:nvPr>
            <p:custDataLst>
              <p:tags r:id="rId12"/>
            </p:custDataLst>
          </p:nvPr>
        </p:nvSpPr>
        <p:spPr>
          <a:xfrm>
            <a:off x="7022418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13"/>
            </p:custDataLst>
          </p:nvPr>
        </p:nvSpPr>
        <p:spPr>
          <a:xfrm>
            <a:off x="6858349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 fontScale="9259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5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营养支持：提供充足的营养支持，促进骨折愈合和身体恢复</a:t>
            </a:r>
            <a:endParaRPr lang="zh-CN" altLang="en-US" sz="135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并发症的预防与护理</a:t>
            </a:r>
            <a:endParaRPr lang="zh-CN" altLang="en-US"/>
          </a:p>
        </p:txBody>
      </p:sp>
      <p:sp>
        <p:nvSpPr>
          <p:cNvPr id="104937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17732" y="1975050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74" name="矩形 65"/>
          <p:cNvSpPr/>
          <p:nvPr>
            <p:custDataLst>
              <p:tags r:id="rId3"/>
            </p:custDataLst>
          </p:nvPr>
        </p:nvSpPr>
        <p:spPr>
          <a:xfrm>
            <a:off x="932962" y="2245077"/>
            <a:ext cx="161995" cy="161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文本框 66"/>
          <p:cNvSpPr txBox="1"/>
          <p:nvPr>
            <p:custDataLst>
              <p:tags r:id="rId4"/>
            </p:custDataLst>
          </p:nvPr>
        </p:nvSpPr>
        <p:spPr>
          <a:xfrm>
            <a:off x="1216323" y="2171259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预防感染：保持伤口清洁，定期更换敷料</a:t>
            </a:r>
            <a:endParaRPr lang="zh-CN" altLang="en-US" sz="15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4879066" y="1975050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矩形 69"/>
          <p:cNvSpPr/>
          <p:nvPr>
            <p:custDataLst>
              <p:tags r:id="rId6"/>
            </p:custDataLst>
          </p:nvPr>
        </p:nvSpPr>
        <p:spPr>
          <a:xfrm>
            <a:off x="4793820" y="2245077"/>
            <a:ext cx="161995" cy="161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文本框 70"/>
          <p:cNvSpPr txBox="1"/>
          <p:nvPr>
            <p:custDataLst>
              <p:tags r:id="rId7"/>
            </p:custDataLst>
          </p:nvPr>
        </p:nvSpPr>
        <p:spPr>
          <a:xfrm>
            <a:off x="5077657" y="2171259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预防血栓：鼓励病人早期活动，使用抗凝药物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17732" y="3870951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86" name="文本框 74"/>
          <p:cNvSpPr txBox="1"/>
          <p:nvPr>
            <p:custDataLst>
              <p:tags r:id="rId9"/>
            </p:custDataLst>
          </p:nvPr>
        </p:nvSpPr>
        <p:spPr>
          <a:xfrm>
            <a:off x="1216323" y="4066685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5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预防骨折不愈合：定期复查X线片，调整固定装置</a:t>
            </a:r>
            <a:endParaRPr lang="zh-CN" altLang="en-US" sz="15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8" name="矩形 73"/>
          <p:cNvSpPr/>
          <p:nvPr>
            <p:custDataLst>
              <p:tags r:id="rId10"/>
            </p:custDataLst>
          </p:nvPr>
        </p:nvSpPr>
        <p:spPr>
          <a:xfrm>
            <a:off x="932962" y="4140978"/>
            <a:ext cx="161995" cy="161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4922404" y="3870951"/>
            <a:ext cx="3284487" cy="167363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矩形 84"/>
          <p:cNvSpPr/>
          <p:nvPr>
            <p:custDataLst>
              <p:tags r:id="rId12"/>
            </p:custDataLst>
          </p:nvPr>
        </p:nvSpPr>
        <p:spPr>
          <a:xfrm>
            <a:off x="4837633" y="4140978"/>
            <a:ext cx="161995" cy="161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文本框 85"/>
          <p:cNvSpPr txBox="1"/>
          <p:nvPr>
            <p:custDataLst>
              <p:tags r:id="rId13"/>
            </p:custDataLst>
          </p:nvPr>
        </p:nvSpPr>
        <p:spPr>
          <a:xfrm>
            <a:off x="5120995" y="4066685"/>
            <a:ext cx="2887313" cy="9464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预防关节僵硬：早期进行功能锻炼，保持关节活动度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3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四肢骨折病人的护理实践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骨折固定术后的护理</a:t>
            </a:r>
            <a:endParaRPr lang="zh-CN" altLang="en-US"/>
          </a:p>
        </p:txBody>
      </p:sp>
      <p:sp>
        <p:nvSpPr>
          <p:cNvPr id="1049474" name="圆角矩形 3"/>
          <p:cNvSpPr/>
          <p:nvPr>
            <p:custDataLst>
              <p:tags r:id="rId2"/>
            </p:custDataLst>
          </p:nvPr>
        </p:nvSpPr>
        <p:spPr>
          <a:xfrm rot="16200000">
            <a:off x="2032743" y="1765386"/>
            <a:ext cx="841921" cy="39940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4"/>
          <p:cNvSpPr/>
          <p:nvPr>
            <p:custDataLst>
              <p:tags r:id="rId3"/>
            </p:custDataLst>
          </p:nvPr>
        </p:nvSpPr>
        <p:spPr>
          <a:xfrm rot="16200000">
            <a:off x="2032743" y="712006"/>
            <a:ext cx="841921" cy="399373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1"/>
          <p:cNvSpPr/>
          <p:nvPr>
            <p:custDataLst>
              <p:tags r:id="rId4"/>
            </p:custDataLst>
          </p:nvPr>
        </p:nvSpPr>
        <p:spPr>
          <a:xfrm rot="16200000">
            <a:off x="6265116" y="709590"/>
            <a:ext cx="841921" cy="39940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0"/>
          <p:cNvSpPr/>
          <p:nvPr>
            <p:custDataLst>
              <p:tags r:id="rId5"/>
            </p:custDataLst>
          </p:nvPr>
        </p:nvSpPr>
        <p:spPr>
          <a:xfrm rot="16200000">
            <a:off x="2032743" y="2815866"/>
            <a:ext cx="841921" cy="399373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31"/>
          <p:cNvSpPr/>
          <p:nvPr>
            <p:custDataLst>
              <p:tags r:id="rId6"/>
            </p:custDataLst>
          </p:nvPr>
        </p:nvSpPr>
        <p:spPr>
          <a:xfrm rot="16200000">
            <a:off x="6265116" y="1762002"/>
            <a:ext cx="841921" cy="39940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34"/>
          <p:cNvSpPr/>
          <p:nvPr>
            <p:custDataLst>
              <p:tags r:id="rId7"/>
            </p:custDataLst>
          </p:nvPr>
        </p:nvSpPr>
        <p:spPr>
          <a:xfrm rot="16200000">
            <a:off x="6265116" y="2814415"/>
            <a:ext cx="841921" cy="39940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文本框 5"/>
          <p:cNvSpPr txBox="1"/>
          <p:nvPr>
            <p:custDataLst>
              <p:tags r:id="rId8"/>
            </p:custDataLst>
          </p:nvPr>
        </p:nvSpPr>
        <p:spPr>
          <a:xfrm>
            <a:off x="4834666" y="4391343"/>
            <a:ext cx="3826035" cy="84122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>
                <a:latin typeface="+mn-ea"/>
                <a:ea typeface="+mn-ea"/>
              </a:rPr>
              <a:t>定期复查：定期进行X光片检查，评估骨折愈合情况</a:t>
            </a:r>
            <a:endParaRPr lang="zh-CN" altLang="en-US" sz="1500">
              <a:latin typeface="+mn-ea"/>
              <a:ea typeface="+mn-ea"/>
            </a:endParaRPr>
          </a:p>
        </p:txBody>
      </p:sp>
      <p:sp>
        <p:nvSpPr>
          <p:cNvPr id="1049488" name="文本框 6"/>
          <p:cNvSpPr txBox="1"/>
          <p:nvPr>
            <p:custDataLst>
              <p:tags r:id="rId9"/>
            </p:custDataLst>
          </p:nvPr>
        </p:nvSpPr>
        <p:spPr>
          <a:xfrm>
            <a:off x="4834666" y="3338929"/>
            <a:ext cx="3826035" cy="84122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>
                <a:latin typeface="+mn-ea"/>
                <a:ea typeface="+mn-ea"/>
              </a:rPr>
              <a:t>心理支持：给予患者心理支持和鼓励，减轻其焦虑和恐惧情绪</a:t>
            </a:r>
            <a:endParaRPr lang="zh-CN" altLang="en-US" sz="1500">
              <a:latin typeface="+mn-ea"/>
              <a:ea typeface="+mn-ea"/>
            </a:endParaRPr>
          </a:p>
        </p:txBody>
      </p:sp>
      <p:sp>
        <p:nvSpPr>
          <p:cNvPr id="1049490" name="文本框 13"/>
          <p:cNvSpPr txBox="1"/>
          <p:nvPr>
            <p:custDataLst>
              <p:tags r:id="rId10"/>
            </p:custDataLst>
          </p:nvPr>
        </p:nvSpPr>
        <p:spPr>
          <a:xfrm>
            <a:off x="602293" y="4391826"/>
            <a:ext cx="3826035" cy="84192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>
                <a:latin typeface="+mn-ea"/>
                <a:ea typeface="+mn-ea"/>
              </a:rPr>
              <a:t>肢体活动：在医生指导下进行适当的肢体活动，防止肌肉萎缩和关节僵硬</a:t>
            </a:r>
            <a:endParaRPr lang="zh-CN" altLang="en-US" sz="1500">
              <a:latin typeface="+mn-ea"/>
              <a:ea typeface="+mn-ea"/>
            </a:endParaRPr>
          </a:p>
        </p:txBody>
      </p:sp>
      <p:sp>
        <p:nvSpPr>
          <p:cNvPr id="1049492" name="文本框 14"/>
          <p:cNvSpPr txBox="1"/>
          <p:nvPr>
            <p:custDataLst>
              <p:tags r:id="rId11"/>
            </p:custDataLst>
          </p:nvPr>
        </p:nvSpPr>
        <p:spPr>
          <a:xfrm>
            <a:off x="4834666" y="2286516"/>
            <a:ext cx="3826035" cy="84122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>
                <a:latin typeface="+mn-ea"/>
                <a:ea typeface="+mn-ea"/>
              </a:rPr>
              <a:t>饮食指导：提供营养丰富的饮食，促进骨折愈合</a:t>
            </a:r>
            <a:endParaRPr lang="zh-CN" altLang="en-US" sz="1500">
              <a:latin typeface="+mn-ea"/>
              <a:ea typeface="+mn-ea"/>
            </a:endParaRPr>
          </a:p>
        </p:txBody>
      </p:sp>
      <p:sp>
        <p:nvSpPr>
          <p:cNvPr id="1049494" name="文本框 15"/>
          <p:cNvSpPr txBox="1"/>
          <p:nvPr>
            <p:custDataLst>
              <p:tags r:id="rId12"/>
            </p:custDataLst>
          </p:nvPr>
        </p:nvSpPr>
        <p:spPr>
          <a:xfrm>
            <a:off x="602293" y="2287967"/>
            <a:ext cx="3826035" cy="84192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>
                <a:latin typeface="+mn-ea"/>
                <a:ea typeface="+mn-ea"/>
              </a:rPr>
              <a:t>固定装置的检查：确保固定装置的稳定性和完整性</a:t>
            </a:r>
            <a:endParaRPr lang="zh-CN" altLang="en-US" sz="1500">
              <a:latin typeface="+mn-ea"/>
              <a:ea typeface="+mn-ea"/>
            </a:endParaRPr>
          </a:p>
        </p:txBody>
      </p:sp>
      <p:sp>
        <p:nvSpPr>
          <p:cNvPr id="1049496" name="文本框 16"/>
          <p:cNvSpPr txBox="1"/>
          <p:nvPr>
            <p:custDataLst>
              <p:tags r:id="rId13"/>
            </p:custDataLst>
          </p:nvPr>
        </p:nvSpPr>
        <p:spPr>
          <a:xfrm>
            <a:off x="602293" y="3342313"/>
            <a:ext cx="3826035" cy="84122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>
                <a:latin typeface="+mn-ea"/>
                <a:ea typeface="+mn-ea"/>
              </a:rPr>
              <a:t>伤口护理：保持伤口清洁，避免感染</a:t>
            </a:r>
            <a:endParaRPr lang="zh-CN" altLang="en-US" sz="1500">
              <a:latin typeface="+mn-ea"/>
              <a:ea typeface="+mn-ea"/>
            </a:endParaRPr>
          </a:p>
        </p:txBody>
      </p:sp>
      <p:sp>
        <p:nvSpPr>
          <p:cNvPr id="1049498" name="圆角矩形 7"/>
          <p:cNvSpPr/>
          <p:nvPr>
            <p:custDataLst>
              <p:tags r:id="rId14"/>
            </p:custDataLst>
          </p:nvPr>
        </p:nvSpPr>
        <p:spPr>
          <a:xfrm rot="16200000">
            <a:off x="80196" y="3717933"/>
            <a:ext cx="840535" cy="879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圆角矩形 8"/>
          <p:cNvSpPr/>
          <p:nvPr>
            <p:custDataLst>
              <p:tags r:id="rId15"/>
            </p:custDataLst>
          </p:nvPr>
        </p:nvSpPr>
        <p:spPr>
          <a:xfrm rot="16200000">
            <a:off x="80196" y="2664554"/>
            <a:ext cx="840535" cy="879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12"/>
          <p:cNvSpPr/>
          <p:nvPr>
            <p:custDataLst>
              <p:tags r:id="rId16"/>
            </p:custDataLst>
          </p:nvPr>
        </p:nvSpPr>
        <p:spPr>
          <a:xfrm rot="16200000">
            <a:off x="4312569" y="2662620"/>
            <a:ext cx="840535" cy="879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27"/>
          <p:cNvSpPr/>
          <p:nvPr>
            <p:custDataLst>
              <p:tags r:id="rId17"/>
            </p:custDataLst>
          </p:nvPr>
        </p:nvSpPr>
        <p:spPr>
          <a:xfrm rot="16200000">
            <a:off x="80196" y="4767929"/>
            <a:ext cx="840535" cy="879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32"/>
          <p:cNvSpPr/>
          <p:nvPr>
            <p:custDataLst>
              <p:tags r:id="rId18"/>
            </p:custDataLst>
          </p:nvPr>
        </p:nvSpPr>
        <p:spPr>
          <a:xfrm rot="16200000">
            <a:off x="4312569" y="3715033"/>
            <a:ext cx="840535" cy="879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圆角矩形 35"/>
          <p:cNvSpPr/>
          <p:nvPr>
            <p:custDataLst>
              <p:tags r:id="rId19"/>
            </p:custDataLst>
          </p:nvPr>
        </p:nvSpPr>
        <p:spPr>
          <a:xfrm rot="16200000">
            <a:off x="4312569" y="4767446"/>
            <a:ext cx="840535" cy="879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https://d.book118.com/058031042142006036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5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1_1"/>
  <p:tag name="KSO_WM_UNIT_INDEX" val="1_1_1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1_2"/>
  <p:tag name="KSO_WM_UNIT_INDEX" val="1_1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2_1"/>
  <p:tag name="KSO_WM_UNIT_INDEX" val="1_2_1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2_2"/>
  <p:tag name="KSO_WM_UNIT_INDEX" val="1_2_2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3_1"/>
  <p:tag name="KSO_WM_UNIT_INDEX" val="1_3_1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3_2"/>
  <p:tag name="KSO_WM_UNIT_INDEX" val="1_3_2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4_1"/>
  <p:tag name="KSO_WM_UNIT_INDEX" val="1_4_1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4_2"/>
  <p:tag name="KSO_WM_UNIT_INDEX" val="1_4_2"/>
  <p:tag name="KSO_WM_UNIT_LAYERLEVEL" val="1_1_1"/>
  <p:tag name="KSO_WM_UNIT_LINE_FORE_SCHEMECOLOR_INDEX" val="5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5_1"/>
  <p:tag name="KSO_WM_UNIT_INDEX" val="1_5_1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5_2"/>
  <p:tag name="KSO_WM_UNIT_INDEX" val="1_5_2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9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22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四肢骨折病人护理</vt:lpstr>
      <vt:lpstr>目录</vt:lpstr>
      <vt:lpstr>添加章节标题</vt:lpstr>
      <vt:lpstr>四肢骨折概述</vt:lpstr>
      <vt:lpstr>定义与分类</vt:lpstr>
      <vt:lpstr>病因与病理</vt:lpstr>
      <vt:lpstr>诊断与鉴别诊断</vt:lpstr>
      <vt:lpstr>四肢骨折病人的护理原则</vt:lpstr>
      <vt:lpstr>疼痛护理</vt:lpstr>
      <vt:lpstr>心理护理</vt:lpstr>
      <vt:lpstr>康复护理</vt:lpstr>
      <vt:lpstr>并发症的预防与护理</vt:lpstr>
      <vt:lpstr>四肢骨折病人的护理实践</vt:lpstr>
      <vt:lpstr>骨折固定术后的护理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2024-09-16T12:45:37.151</cp:lastPrinted>
  <dcterms:created xsi:type="dcterms:W3CDTF">2024-09-16T04:45:37Z</dcterms:created>
  <dcterms:modified xsi:type="dcterms:W3CDTF">2024-09-16T04:45:39Z</dcterms:modified>
</cp:coreProperties>
</file>