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62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6B5D56-5CCF-4BB1-B417-7F249CF67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09CC4A-6047-4E26-9C35-007C35619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A508AE-D8CC-47BC-853B-7F3AA35AE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1F860F-C7D0-434E-8341-E0700D312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BEA3D9-77A1-44B8-96D0-E32075C87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0A4487-2099-4BF3-8F82-1832523CE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AB3D27-68F4-4C70-AD0A-1B14588FA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72A0B7-0C36-44E5-B68C-C056DCD88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6B6402-78D1-4284-8FA5-D174764A1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DF161F-B864-4AB8-B248-27E156773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962B08-8599-4672-8805-AC3D79E07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3_自定义版式"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自定义版式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image" Target="file:///D:\qq&#25991;&#20214;\712321467\Image\C2C\Image2\%7b75232B38-A165-1FB7-499C-2E1C792CACB5%7d.png" TargetMode="External" /><Relationship Id="rId4" Type="http://schemas.openxmlformats.org/officeDocument/2006/relationships/image" Target="../media/image2.png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pic>
        <p:nvPicPr>
          <p:cNvPr id="2" name="图片 1073743875" descr="学科网 zxxk.com" title=""/>
          <p:cNvPicPr>
            <a:picLocks noChangeAspect="1"/>
          </p:cNvPicPr>
          <p:nvPr/>
        </p:nvPicPr>
        <p:blipFill>
          <a:blip r:embed="rId4" r:link="rId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</p:sldLayoutIdLst>
  <p:transition/>
  <p:timing/>
  <p:txStyles>
    <p:titleStyle>
      <a:lvl1pPr marL="0" lvl="0" indent="0" algn="ctr" defTabSz="6858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33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57175" lvl="0" indent="-257175" algn="l" defTabSz="685800" eaLnBrk="1" fontAlgn="base" latinLnBrk="0" hangingPunct="1">
        <a:lnSpc>
          <a:spcPct val="100000"/>
        </a:lnSpc>
        <a:spcBef>
          <a:spcPct val="15000"/>
        </a:spcBef>
        <a:spcAft>
          <a:spcPct val="0"/>
        </a:spcAft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57530" lvl="1" indent="-214630" algn="l" defTabSz="685800" eaLnBrk="1" fontAlgn="base" latinLnBrk="0" hangingPunct="1">
        <a:lnSpc>
          <a:spcPct val="100000"/>
        </a:lnSpc>
        <a:spcBef>
          <a:spcPct val="15000"/>
        </a:spcBef>
        <a:spcAft>
          <a:spcPct val="0"/>
        </a:spcAft>
        <a:buChar char="–"/>
        <a:defRPr sz="21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857250" lvl="2" indent="-171450" algn="l" defTabSz="685800" eaLnBrk="1" fontAlgn="base" latinLnBrk="0" hangingPunct="1">
        <a:lnSpc>
          <a:spcPct val="100000"/>
        </a:lnSpc>
        <a:spcBef>
          <a:spcPct val="15000"/>
        </a:spcBef>
        <a:spcAft>
          <a:spcPct val="0"/>
        </a:spcAft>
        <a:buChar char="•"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200150" lvl="3" indent="-171450" algn="l" defTabSz="685800" eaLnBrk="1" fontAlgn="base" latinLnBrk="0" hangingPunct="1">
        <a:lnSpc>
          <a:spcPct val="100000"/>
        </a:lnSpc>
        <a:spcBef>
          <a:spcPct val="15000"/>
        </a:spcBef>
        <a:spcAft>
          <a:spcPct val="0"/>
        </a:spcAft>
        <a:buChar char="–"/>
        <a:defRPr sz="15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543685" lvl="4" indent="-171450" algn="l" defTabSz="685800" eaLnBrk="1" fontAlgn="base" latinLnBrk="0" hangingPunct="1">
        <a:lnSpc>
          <a:spcPct val="100000"/>
        </a:lnSpc>
        <a:spcBef>
          <a:spcPct val="15000"/>
        </a:spcBef>
        <a:spcAft>
          <a:spcPct val="0"/>
        </a:spcAft>
        <a:buChar char="»"/>
        <a:defRPr sz="15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886585" lvl="5" indent="-171450" algn="l" defTabSz="685800" eaLnBrk="1" fontAlgn="base" latinLnBrk="0" hangingPunct="1">
        <a:lnSpc>
          <a:spcPct val="100000"/>
        </a:lnSpc>
        <a:spcBef>
          <a:spcPct val="15000"/>
        </a:spcBef>
        <a:spcAft>
          <a:spcPct val="0"/>
        </a:spcAft>
        <a:buChar char="»"/>
        <a:defRPr sz="15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229485" lvl="6" indent="-171450" algn="l" defTabSz="685800" eaLnBrk="1" fontAlgn="base" latinLnBrk="0" hangingPunct="1">
        <a:lnSpc>
          <a:spcPct val="100000"/>
        </a:lnSpc>
        <a:spcBef>
          <a:spcPct val="15000"/>
        </a:spcBef>
        <a:spcAft>
          <a:spcPct val="0"/>
        </a:spcAft>
        <a:buChar char="»"/>
        <a:defRPr sz="15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72385" lvl="7" indent="-171450" algn="l" defTabSz="685800" eaLnBrk="1" fontAlgn="base" latinLnBrk="0" hangingPunct="1">
        <a:lnSpc>
          <a:spcPct val="100000"/>
        </a:lnSpc>
        <a:spcBef>
          <a:spcPct val="15000"/>
        </a:spcBef>
        <a:spcAft>
          <a:spcPct val="0"/>
        </a:spcAft>
        <a:buChar char="»"/>
        <a:defRPr sz="15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15285" lvl="8" indent="-171450" algn="l" defTabSz="685800" eaLnBrk="1" fontAlgn="base" latinLnBrk="0" hangingPunct="1">
        <a:lnSpc>
          <a:spcPct val="100000"/>
        </a:lnSpc>
        <a:spcBef>
          <a:spcPct val="15000"/>
        </a:spcBef>
        <a:spcAft>
          <a:spcPct val="0"/>
        </a:spcAft>
        <a:buChar char="»"/>
        <a:defRPr sz="15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6858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35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342900" lvl="1" indent="0" algn="l" defTabSz="6858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685800" lvl="2" indent="0" algn="l" defTabSz="6858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028700" lvl="3" indent="0" algn="l" defTabSz="6858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372235" lvl="4" indent="0" algn="l" defTabSz="6858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1715135" lvl="5" indent="0" algn="l" defTabSz="6858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058035" lvl="6" indent="0" algn="l" defTabSz="6858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2400935" lvl="7" indent="0" algn="l" defTabSz="6858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2743835" lvl="8" indent="0" algn="l" defTabSz="6858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image" Target="../media/image3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.xml" /><Relationship Id="rId3" Type="http://schemas.openxmlformats.org/officeDocument/2006/relationships/tags" Target="../tags/tag2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.xml" /><Relationship Id="rId3" Type="http://schemas.openxmlformats.org/officeDocument/2006/relationships/image" Target="../media/image4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8.xml" /><Relationship Id="rId3" Type="http://schemas.openxmlformats.org/officeDocument/2006/relationships/image" Target="../media/image5.png" /><Relationship Id="rId4" Type="http://schemas.openxmlformats.org/officeDocument/2006/relationships/tags" Target="../tags/tag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0.xml" /><Relationship Id="rId3" Type="http://schemas.openxmlformats.org/officeDocument/2006/relationships/image" Target="../media/image5.png" /><Relationship Id="rId4" Type="http://schemas.openxmlformats.org/officeDocument/2006/relationships/tags" Target="../tags/tag3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2.xml" /><Relationship Id="rId3" Type="http://schemas.openxmlformats.org/officeDocument/2006/relationships/image" Target="../media/image5.png" /><Relationship Id="rId4" Type="http://schemas.openxmlformats.org/officeDocument/2006/relationships/tags" Target="../tags/tag3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4.xml" /><Relationship Id="rId3" Type="http://schemas.openxmlformats.org/officeDocument/2006/relationships/tags" Target="../tags/tag3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image" Target="../media/image6.png" /><Relationship Id="rId6" Type="http://schemas.openxmlformats.org/officeDocument/2006/relationships/tags" Target="../tags/tag38.xml" /><Relationship Id="rId7" Type="http://schemas.openxmlformats.org/officeDocument/2006/relationships/tags" Target="../tags/tag3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image" Target="../media/image5.png" /><Relationship Id="rId7" Type="http://schemas.openxmlformats.org/officeDocument/2006/relationships/tags" Target="../tags/tag4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4.xml" /><Relationship Id="rId3" Type="http://schemas.openxmlformats.org/officeDocument/2006/relationships/image" Target="../media/image5.png" /><Relationship Id="rId4" Type="http://schemas.openxmlformats.org/officeDocument/2006/relationships/image" Target="../media/image7.png" /><Relationship Id="rId5" Type="http://schemas.openxmlformats.org/officeDocument/2006/relationships/tags" Target="../tags/tag4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6.xml" /><Relationship Id="rId3" Type="http://schemas.openxmlformats.org/officeDocument/2006/relationships/image" Target="../media/image5.png" /><Relationship Id="rId4" Type="http://schemas.openxmlformats.org/officeDocument/2006/relationships/tags" Target="../tags/tag4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tags" Target="../tags/tag49.xml" /><Relationship Id="rId4" Type="http://schemas.openxmlformats.org/officeDocument/2006/relationships/tags" Target="../tags/tag50.xml" /><Relationship Id="rId5" Type="http://schemas.openxmlformats.org/officeDocument/2006/relationships/image" Target="../media/image8.png" /><Relationship Id="rId6" Type="http://schemas.openxmlformats.org/officeDocument/2006/relationships/tags" Target="../tags/tag51.xml" /><Relationship Id="rId7" Type="http://schemas.openxmlformats.org/officeDocument/2006/relationships/tags" Target="../tags/tag5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image" Target="../media/image5.png" /><Relationship Id="rId7" Type="http://schemas.openxmlformats.org/officeDocument/2006/relationships/tags" Target="../tags/tag5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57.xml" /><Relationship Id="rId3" Type="http://schemas.openxmlformats.org/officeDocument/2006/relationships/image" Target="../media/image5.png" /><Relationship Id="rId4" Type="http://schemas.openxmlformats.org/officeDocument/2006/relationships/tags" Target="../tags/tag5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59.xml" /><Relationship Id="rId3" Type="http://schemas.openxmlformats.org/officeDocument/2006/relationships/image" Target="../media/image5.png" /><Relationship Id="rId4" Type="http://schemas.openxmlformats.org/officeDocument/2006/relationships/tags" Target="../tags/tag60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61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3207307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8" title=""/>
          <p:cNvSpPr txBox="1"/>
          <p:nvPr>
            <p:custDataLst>
              <p:tags r:id="rId2"/>
            </p:custDataLst>
          </p:nvPr>
        </p:nvSpPr>
        <p:spPr>
          <a:xfrm>
            <a:off x="2826385" y="267335"/>
            <a:ext cx="9366250" cy="1938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/>
            <a:r>
              <a:rPr lang="zh-CN" sz="6000" b="1" noProof="1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考点</a:t>
            </a:r>
            <a:r>
              <a:rPr lang="en-US" altLang="zh-CN" sz="6000" b="1" noProof="1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2  </a:t>
            </a:r>
            <a:r>
              <a:rPr lang="zh-CN" altLang="en-US" sz="6000" b="1" noProof="1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理解鉴赏小说</a:t>
            </a:r>
            <a:endParaRPr lang="zh-CN" altLang="en-US" sz="6000" b="1" noProof="1">
              <a:ln w="9525">
                <a:solidFill>
                  <a:schemeClr val="bg1"/>
                </a:solidFill>
                <a:prstDash val="solid"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  <a:p>
            <a:pPr algn="ctr" fontAlgn="auto"/>
            <a:r>
              <a:rPr lang="zh-CN" altLang="en-US" sz="6000" b="1" noProof="1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人物形象</a:t>
            </a:r>
            <a:endParaRPr lang="zh-CN" altLang="en-US" sz="6000" b="1" noProof="1">
              <a:ln w="9525">
                <a:solidFill>
                  <a:schemeClr val="bg1"/>
                </a:solidFill>
                <a:prstDash val="solid"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grpSp>
        <p:nvGrpSpPr>
          <p:cNvPr id="17" name="组合 16" title=""/>
          <p:cNvGrpSpPr/>
          <p:nvPr/>
        </p:nvGrpSpPr>
        <p:grpSpPr>
          <a:xfrm>
            <a:off x="4071620" y="3294380"/>
            <a:ext cx="5683250" cy="645160"/>
            <a:chOff x="7998" y="5853"/>
            <a:chExt cx="8950" cy="1016"/>
          </a:xfrm>
        </p:grpSpPr>
        <p:sp>
          <p:nvSpPr>
            <p:cNvPr id="15" name="文本框 15"/>
            <p:cNvSpPr txBox="1"/>
            <p:nvPr>
              <p:custDataLst>
                <p:tags r:id="rId3"/>
              </p:custDataLst>
            </p:nvPr>
          </p:nvSpPr>
          <p:spPr>
            <a:xfrm>
              <a:off x="9028" y="5853"/>
              <a:ext cx="7920" cy="101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 b="1">
                  <a:latin typeface="黑体" panose="02010609060101010101" charset="-122"/>
                  <a:ea typeface="黑体" panose="02010609060101010101" charset="-122"/>
                  <a:sym typeface="宋体" panose="02010600030101010101" pitchFamily="2" charset="-122"/>
                </a:rPr>
                <a:t>考向</a:t>
              </a:r>
              <a:r>
                <a:rPr lang="en-US" altLang="zh-CN" sz="3600" b="1">
                  <a:latin typeface="黑体" panose="02010609060101010101" charset="-122"/>
                  <a:ea typeface="黑体" panose="02010609060101010101" charset="-122"/>
                  <a:sym typeface="宋体" panose="02010600030101010101" pitchFamily="2" charset="-122"/>
                </a:rPr>
                <a:t>2  </a:t>
              </a:r>
              <a:r>
                <a:rPr lang="zh-CN" altLang="en-US" sz="3600" b="1">
                  <a:latin typeface="黑体" panose="02010609060101010101" charset="-122"/>
                  <a:ea typeface="黑体" panose="02010609060101010101" charset="-122"/>
                  <a:cs typeface="黑体" panose="02010609060101010101" charset="-122"/>
                  <a:sym typeface="+mn-ea"/>
                </a:rPr>
                <a:t>分析形象作用</a:t>
              </a:r>
              <a:endParaRPr lang="en-US" altLang="zh-CN" sz="3600" b="1"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endParaRPr>
            </a:p>
          </p:txBody>
        </p:sp>
        <p:grpSp>
          <p:nvGrpSpPr>
            <p:cNvPr id="11" name="组合 10"/>
            <p:cNvGrpSpPr/>
            <p:nvPr/>
          </p:nvGrpSpPr>
          <p:grpSpPr>
            <a:xfrm>
              <a:off x="7998" y="5902"/>
              <a:ext cx="850" cy="918"/>
              <a:chOff x="7998" y="5941"/>
              <a:chExt cx="850" cy="918"/>
            </a:xfrm>
          </p:grpSpPr>
          <p:pic>
            <p:nvPicPr>
              <p:cNvPr id="4" name="图片 3" descr="目录图标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>
                <a:clrChange>
                  <a:clrFrom>
                    <a:srgbClr val="FFFFFF">
                      <a:alpha val="100000"/>
                    </a:srgbClr>
                  </a:clrFrom>
                  <a:clrTo>
                    <a:srgbClr val="FFFFFF">
                      <a:alpha val="100000"/>
                      <a:alpha val="0"/>
                    </a:srgbClr>
                  </a:clrTo>
                </a:clrChange>
              </a:blip>
              <a:stretch>
                <a:fillRect/>
              </a:stretch>
            </p:blipFill>
            <p:spPr>
              <a:xfrm>
                <a:off x="7998" y="6006"/>
                <a:ext cx="850" cy="789"/>
              </a:xfrm>
              <a:prstGeom prst="rect">
                <a:avLst/>
              </a:prstGeom>
            </p:spPr>
          </p:pic>
          <p:sp>
            <p:nvSpPr>
              <p:cNvPr id="5" name="文本框 28"/>
              <p:cNvSpPr txBox="1"/>
              <p:nvPr>
                <p:custDataLst>
                  <p:tags r:id="rId6"/>
                </p:custDataLst>
              </p:nvPr>
            </p:nvSpPr>
            <p:spPr>
              <a:xfrm>
                <a:off x="8099" y="5941"/>
                <a:ext cx="649" cy="919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square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3200" b="1">
                    <a:solidFill>
                      <a:schemeClr val="bg1"/>
                    </a:solidFill>
                    <a:latin typeface="黑体" panose="02010609060101010101" charset="-122"/>
                    <a:ea typeface="黑体" panose="02010609060101010101" charset="-122"/>
                  </a:rPr>
                  <a:t>2</a:t>
                </a:r>
                <a:endParaRPr lang="en-US" altLang="zh-CN" sz="3200" b="1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</p:grpSp>
      </p:grpSp>
      <p:grpSp>
        <p:nvGrpSpPr>
          <p:cNvPr id="19" name="组合 18" title=""/>
          <p:cNvGrpSpPr/>
          <p:nvPr/>
        </p:nvGrpSpPr>
        <p:grpSpPr>
          <a:xfrm>
            <a:off x="4071620" y="5631815"/>
            <a:ext cx="5677535" cy="645160"/>
            <a:chOff x="7989" y="7646"/>
            <a:chExt cx="8941" cy="1016"/>
          </a:xfrm>
        </p:grpSpPr>
        <p:sp>
          <p:nvSpPr>
            <p:cNvPr id="20" name="文本框 15"/>
            <p:cNvSpPr txBox="1"/>
            <p:nvPr>
              <p:custDataLst>
                <p:tags r:id="rId7"/>
              </p:custDataLst>
            </p:nvPr>
          </p:nvSpPr>
          <p:spPr>
            <a:xfrm>
              <a:off x="9028" y="7646"/>
              <a:ext cx="7902" cy="101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sz="3600" b="1">
                  <a:latin typeface="黑体" panose="02010609060101010101" charset="-122"/>
                  <a:ea typeface="黑体" panose="02010609060101010101" charset="-122"/>
                  <a:sym typeface="宋体" panose="02010600030101010101" pitchFamily="2" charset="-122"/>
                </a:rPr>
                <a:t>考点针对练</a:t>
              </a:r>
              <a:r>
                <a:rPr lang="en-US" altLang="zh-CN" sz="3600" b="1">
                  <a:latin typeface="黑体" panose="02010609060101010101" charset="-122"/>
                  <a:ea typeface="黑体" panose="02010609060101010101" charset="-122"/>
                  <a:sym typeface="宋体" panose="02010600030101010101" pitchFamily="2" charset="-122"/>
                </a:rPr>
                <a:t>2</a:t>
              </a:r>
              <a:endParaRPr lang="en-US" altLang="zh-CN" sz="3600" b="1"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endParaRPr>
            </a:p>
          </p:txBody>
        </p:sp>
        <p:grpSp>
          <p:nvGrpSpPr>
            <p:cNvPr id="12" name="组合 11"/>
            <p:cNvGrpSpPr/>
            <p:nvPr/>
          </p:nvGrpSpPr>
          <p:grpSpPr>
            <a:xfrm>
              <a:off x="7989" y="7695"/>
              <a:ext cx="850" cy="919"/>
              <a:chOff x="7989" y="7658"/>
              <a:chExt cx="850" cy="919"/>
            </a:xfrm>
          </p:grpSpPr>
          <p:pic>
            <p:nvPicPr>
              <p:cNvPr id="6" name="图片 5" descr="目录图标"/>
              <p:cNvPicPr>
                <a:picLocks noChangeAspect="1"/>
              </p:cNvPicPr>
              <p:nvPr>
                <p:custDataLst>
                  <p:tags r:id="rId8"/>
                </p:custDataLst>
              </p:nvPr>
            </p:nvPicPr>
            <p:blipFill>
              <a:blip r:embed="rId4">
                <a:clrChange>
                  <a:clrFrom>
                    <a:srgbClr val="FFFFFF">
                      <a:alpha val="100000"/>
                    </a:srgbClr>
                  </a:clrFrom>
                  <a:clrTo>
                    <a:srgbClr val="FFFFFF">
                      <a:alpha val="100000"/>
                      <a:alpha val="0"/>
                    </a:srgbClr>
                  </a:clrTo>
                </a:clrChange>
              </a:blip>
              <a:stretch>
                <a:fillRect/>
              </a:stretch>
            </p:blipFill>
            <p:spPr>
              <a:xfrm>
                <a:off x="7989" y="7723"/>
                <a:ext cx="850" cy="789"/>
              </a:xfrm>
              <a:prstGeom prst="rect">
                <a:avLst/>
              </a:prstGeom>
            </p:spPr>
          </p:pic>
          <p:sp>
            <p:nvSpPr>
              <p:cNvPr id="9" name="文本框 28"/>
              <p:cNvSpPr txBox="1"/>
              <p:nvPr>
                <p:custDataLst>
                  <p:tags r:id="rId9"/>
                </p:custDataLst>
              </p:nvPr>
            </p:nvSpPr>
            <p:spPr>
              <a:xfrm>
                <a:off x="8090" y="7658"/>
                <a:ext cx="649" cy="919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square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3200" b="1">
                    <a:solidFill>
                      <a:schemeClr val="bg1"/>
                    </a:solidFill>
                    <a:latin typeface="黑体" panose="02010609060101010101" charset="-122"/>
                    <a:ea typeface="黑体" panose="02010609060101010101" charset="-122"/>
                  </a:rPr>
                  <a:t>5</a:t>
                </a:r>
                <a:endParaRPr lang="en-US" altLang="zh-CN" sz="3200" b="1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</p:grpSp>
      </p:grpSp>
      <p:grpSp>
        <p:nvGrpSpPr>
          <p:cNvPr id="16" name="组合 15" title=""/>
          <p:cNvGrpSpPr/>
          <p:nvPr/>
        </p:nvGrpSpPr>
        <p:grpSpPr>
          <a:xfrm>
            <a:off x="4071620" y="2515235"/>
            <a:ext cx="7454900" cy="645160"/>
            <a:chOff x="8033" y="4060"/>
            <a:chExt cx="11740" cy="1016"/>
          </a:xfrm>
        </p:grpSpPr>
        <p:grpSp>
          <p:nvGrpSpPr>
            <p:cNvPr id="10" name="组合 9"/>
            <p:cNvGrpSpPr/>
            <p:nvPr/>
          </p:nvGrpSpPr>
          <p:grpSpPr>
            <a:xfrm>
              <a:off x="8033" y="4109"/>
              <a:ext cx="850" cy="918"/>
              <a:chOff x="8033" y="4122"/>
              <a:chExt cx="850" cy="918"/>
            </a:xfrm>
          </p:grpSpPr>
          <p:pic>
            <p:nvPicPr>
              <p:cNvPr id="2" name="图片 1" descr="目录图标"/>
              <p:cNvPicPr>
                <a:picLocks noChangeAspect="1"/>
              </p:cNvPicPr>
              <p:nvPr>
                <p:custDataLst>
                  <p:tags r:id="rId10"/>
                </p:custDataLst>
              </p:nvPr>
            </p:nvPicPr>
            <p:blipFill>
              <a:blip r:embed="rId4">
                <a:clrChange>
                  <a:clrFrom>
                    <a:srgbClr val="FFFFFF">
                      <a:alpha val="100000"/>
                    </a:srgbClr>
                  </a:clrFrom>
                  <a:clrTo>
                    <a:srgbClr val="FFFFFF">
                      <a:alpha val="100000"/>
                      <a:alpha val="0"/>
                    </a:srgbClr>
                  </a:clrTo>
                </a:clrChange>
              </a:blip>
              <a:stretch>
                <a:fillRect/>
              </a:stretch>
            </p:blipFill>
            <p:spPr>
              <a:xfrm>
                <a:off x="8033" y="4187"/>
                <a:ext cx="850" cy="789"/>
              </a:xfrm>
              <a:prstGeom prst="rect">
                <a:avLst/>
              </a:prstGeom>
            </p:spPr>
          </p:pic>
          <p:sp>
            <p:nvSpPr>
              <p:cNvPr id="3" name="文本框 28"/>
              <p:cNvSpPr txBox="1"/>
              <p:nvPr>
                <p:custDataLst>
                  <p:tags r:id="rId11"/>
                </p:custDataLst>
              </p:nvPr>
            </p:nvSpPr>
            <p:spPr>
              <a:xfrm>
                <a:off x="8134" y="4122"/>
                <a:ext cx="649" cy="919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square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3200" b="1">
                    <a:solidFill>
                      <a:schemeClr val="bg1"/>
                    </a:solidFill>
                    <a:latin typeface="黑体" panose="02010609060101010101" charset="-122"/>
                    <a:ea typeface="黑体" panose="02010609060101010101" charset="-122"/>
                  </a:rPr>
                  <a:t>1</a:t>
                </a:r>
                <a:endParaRPr lang="en-US" altLang="zh-CN" sz="3200" b="1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</p:grpSp>
        <p:sp>
          <p:nvSpPr>
            <p:cNvPr id="24" name="文本框 15"/>
            <p:cNvSpPr txBox="1"/>
            <p:nvPr>
              <p:custDataLst>
                <p:tags r:id="rId12"/>
              </p:custDataLst>
            </p:nvPr>
          </p:nvSpPr>
          <p:spPr>
            <a:xfrm>
              <a:off x="9028" y="4060"/>
              <a:ext cx="10745" cy="101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 b="1">
                  <a:latin typeface="黑体" panose="02010609060101010101" charset="-122"/>
                  <a:ea typeface="黑体" panose="02010609060101010101" charset="-122"/>
                  <a:sym typeface="宋体" panose="02010600030101010101" pitchFamily="2" charset="-122"/>
                </a:rPr>
                <a:t>考向</a:t>
              </a:r>
              <a:r>
                <a:rPr lang="en-US" altLang="zh-CN" sz="3600" b="1">
                  <a:latin typeface="黑体" panose="02010609060101010101" charset="-122"/>
                  <a:ea typeface="黑体" panose="02010609060101010101" charset="-122"/>
                  <a:sym typeface="宋体" panose="02010600030101010101" pitchFamily="2" charset="-122"/>
                </a:rPr>
                <a:t>1  </a:t>
              </a:r>
              <a:r>
                <a:rPr lang="zh-CN" altLang="en-US" sz="3600" b="1">
                  <a:latin typeface="黑体" panose="02010609060101010101" charset="-122"/>
                  <a:ea typeface="黑体" panose="02010609060101010101" charset="-122"/>
                  <a:cs typeface="黑体" panose="02010609060101010101" charset="-122"/>
                  <a:sym typeface="+mn-ea"/>
                </a:rPr>
                <a:t>分析、评价人物形象</a:t>
              </a:r>
              <a:endParaRPr lang="en-US" altLang="zh-CN" sz="3600" b="1"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endParaRPr>
            </a:p>
          </p:txBody>
        </p:sp>
      </p:grpSp>
      <p:grpSp>
        <p:nvGrpSpPr>
          <p:cNvPr id="8" name="组合 7" title=""/>
          <p:cNvGrpSpPr/>
          <p:nvPr/>
        </p:nvGrpSpPr>
        <p:grpSpPr>
          <a:xfrm>
            <a:off x="4071620" y="4073525"/>
            <a:ext cx="5683250" cy="645160"/>
            <a:chOff x="7998" y="5853"/>
            <a:chExt cx="8950" cy="1016"/>
          </a:xfrm>
        </p:grpSpPr>
        <p:sp>
          <p:nvSpPr>
            <p:cNvPr id="13" name="文本框 15"/>
            <p:cNvSpPr txBox="1"/>
            <p:nvPr>
              <p:custDataLst>
                <p:tags r:id="rId13"/>
              </p:custDataLst>
            </p:nvPr>
          </p:nvSpPr>
          <p:spPr>
            <a:xfrm>
              <a:off x="9028" y="5853"/>
              <a:ext cx="7920" cy="101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 b="1">
                  <a:latin typeface="黑体" panose="02010609060101010101" charset="-122"/>
                  <a:ea typeface="黑体" panose="02010609060101010101" charset="-122"/>
                  <a:sym typeface="宋体" panose="02010600030101010101" pitchFamily="2" charset="-122"/>
                </a:rPr>
                <a:t>考向</a:t>
              </a:r>
              <a:r>
                <a:rPr lang="en-US" altLang="zh-CN" sz="3600" b="1">
                  <a:latin typeface="黑体" panose="02010609060101010101" charset="-122"/>
                  <a:ea typeface="黑体" panose="02010609060101010101" charset="-122"/>
                  <a:sym typeface="宋体" panose="02010600030101010101" pitchFamily="2" charset="-122"/>
                </a:rPr>
                <a:t>3  </a:t>
              </a:r>
              <a:r>
                <a:rPr lang="zh-CN" altLang="en-US" sz="3600" b="1">
                  <a:latin typeface="黑体" panose="02010609060101010101" charset="-122"/>
                  <a:ea typeface="黑体" panose="02010609060101010101" charset="-122"/>
                  <a:cs typeface="黑体" panose="02010609060101010101" charset="-122"/>
                  <a:sym typeface="+mn-ea"/>
                </a:rPr>
                <a:t>如何塑造人物</a:t>
              </a:r>
              <a:endParaRPr lang="en-US" altLang="zh-CN" sz="3600" b="1"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endParaRPr>
            </a:p>
          </p:txBody>
        </p:sp>
        <p:grpSp>
          <p:nvGrpSpPr>
            <p:cNvPr id="14" name="组合 13"/>
            <p:cNvGrpSpPr/>
            <p:nvPr/>
          </p:nvGrpSpPr>
          <p:grpSpPr>
            <a:xfrm>
              <a:off x="7998" y="5902"/>
              <a:ext cx="850" cy="919"/>
              <a:chOff x="7998" y="5941"/>
              <a:chExt cx="850" cy="919"/>
            </a:xfrm>
          </p:grpSpPr>
          <p:pic>
            <p:nvPicPr>
              <p:cNvPr id="18" name="图片 17" descr="目录图标"/>
              <p:cNvPicPr>
                <a:picLocks noChangeAspect="1"/>
              </p:cNvPicPr>
              <p:nvPr>
                <p:custDataLst>
                  <p:tags r:id="rId14"/>
                </p:custDataLst>
              </p:nvPr>
            </p:nvPicPr>
            <p:blipFill>
              <a:blip r:embed="rId4">
                <a:clrChange>
                  <a:clrFrom>
                    <a:srgbClr val="FFFFFF">
                      <a:alpha val="100000"/>
                    </a:srgbClr>
                  </a:clrFrom>
                  <a:clrTo>
                    <a:srgbClr val="FFFFFF">
                      <a:alpha val="100000"/>
                      <a:alpha val="0"/>
                    </a:srgbClr>
                  </a:clrTo>
                </a:clrChange>
              </a:blip>
              <a:stretch>
                <a:fillRect/>
              </a:stretch>
            </p:blipFill>
            <p:spPr>
              <a:xfrm>
                <a:off x="7998" y="6006"/>
                <a:ext cx="850" cy="789"/>
              </a:xfrm>
              <a:prstGeom prst="rect">
                <a:avLst/>
              </a:prstGeom>
            </p:spPr>
          </p:pic>
          <p:sp>
            <p:nvSpPr>
              <p:cNvPr id="21" name="文本框 28"/>
              <p:cNvSpPr txBox="1"/>
              <p:nvPr>
                <p:custDataLst>
                  <p:tags r:id="rId15"/>
                </p:custDataLst>
              </p:nvPr>
            </p:nvSpPr>
            <p:spPr>
              <a:xfrm>
                <a:off x="8099" y="5941"/>
                <a:ext cx="649" cy="919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square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3200" b="1">
                    <a:solidFill>
                      <a:schemeClr val="bg1"/>
                    </a:solidFill>
                    <a:latin typeface="黑体" panose="02010609060101010101" charset="-122"/>
                    <a:ea typeface="黑体" panose="02010609060101010101" charset="-122"/>
                  </a:rPr>
                  <a:t>3</a:t>
                </a:r>
                <a:endParaRPr lang="en-US" altLang="zh-CN" sz="3200" b="1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</p:grpSp>
      </p:grpSp>
      <p:grpSp>
        <p:nvGrpSpPr>
          <p:cNvPr id="22" name="组合 21" title=""/>
          <p:cNvGrpSpPr/>
          <p:nvPr/>
        </p:nvGrpSpPr>
        <p:grpSpPr>
          <a:xfrm>
            <a:off x="4071620" y="4852670"/>
            <a:ext cx="5683250" cy="645160"/>
            <a:chOff x="7998" y="5853"/>
            <a:chExt cx="8950" cy="1016"/>
          </a:xfrm>
        </p:grpSpPr>
        <p:sp>
          <p:nvSpPr>
            <p:cNvPr id="23" name="文本框 15"/>
            <p:cNvSpPr txBox="1"/>
            <p:nvPr>
              <p:custDataLst>
                <p:tags r:id="rId16"/>
              </p:custDataLst>
            </p:nvPr>
          </p:nvSpPr>
          <p:spPr>
            <a:xfrm>
              <a:off x="9028" y="5853"/>
              <a:ext cx="7920" cy="101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 b="1">
                  <a:latin typeface="黑体" panose="02010609060101010101" charset="-122"/>
                  <a:ea typeface="黑体" panose="02010609060101010101" charset="-122"/>
                  <a:sym typeface="宋体" panose="02010600030101010101" pitchFamily="2" charset="-122"/>
                </a:rPr>
                <a:t>考向</a:t>
              </a:r>
              <a:r>
                <a:rPr lang="en-US" altLang="zh-CN" sz="3600" b="1">
                  <a:latin typeface="黑体" panose="02010609060101010101" charset="-122"/>
                  <a:ea typeface="黑体" panose="02010609060101010101" charset="-122"/>
                  <a:sym typeface="宋体" panose="02010600030101010101" pitchFamily="2" charset="-122"/>
                </a:rPr>
                <a:t>4  </a:t>
              </a:r>
              <a:r>
                <a:rPr lang="zh-CN" altLang="en-US" sz="3600" b="1">
                  <a:latin typeface="黑体" panose="02010609060101010101" charset="-122"/>
                  <a:ea typeface="黑体" panose="02010609060101010101" charset="-122"/>
                  <a:cs typeface="黑体" panose="02010609060101010101" charset="-122"/>
                  <a:sym typeface="+mn-ea"/>
                </a:rPr>
                <a:t>判断主人公</a:t>
              </a:r>
              <a:endParaRPr lang="en-US" altLang="zh-CN" sz="3600" b="1"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endParaRPr>
            </a:p>
          </p:txBody>
        </p:sp>
        <p:grpSp>
          <p:nvGrpSpPr>
            <p:cNvPr id="25" name="组合 24"/>
            <p:cNvGrpSpPr/>
            <p:nvPr/>
          </p:nvGrpSpPr>
          <p:grpSpPr>
            <a:xfrm>
              <a:off x="7998" y="5902"/>
              <a:ext cx="850" cy="919"/>
              <a:chOff x="7998" y="5941"/>
              <a:chExt cx="850" cy="919"/>
            </a:xfrm>
          </p:grpSpPr>
          <p:pic>
            <p:nvPicPr>
              <p:cNvPr id="26" name="图片 25" descr="目录图标"/>
              <p:cNvPicPr>
                <a:picLocks noChangeAspect="1"/>
              </p:cNvPicPr>
              <p:nvPr>
                <p:custDataLst>
                  <p:tags r:id="rId17"/>
                </p:custDataLst>
              </p:nvPr>
            </p:nvPicPr>
            <p:blipFill>
              <a:blip r:embed="rId4">
                <a:clrChange>
                  <a:clrFrom>
                    <a:srgbClr val="FFFFFF">
                      <a:alpha val="100000"/>
                    </a:srgbClr>
                  </a:clrFrom>
                  <a:clrTo>
                    <a:srgbClr val="FFFFFF">
                      <a:alpha val="100000"/>
                      <a:alpha val="0"/>
                    </a:srgbClr>
                  </a:clrTo>
                </a:clrChange>
              </a:blip>
              <a:stretch>
                <a:fillRect/>
              </a:stretch>
            </p:blipFill>
            <p:spPr>
              <a:xfrm>
                <a:off x="7998" y="6006"/>
                <a:ext cx="850" cy="789"/>
              </a:xfrm>
              <a:prstGeom prst="rect">
                <a:avLst/>
              </a:prstGeom>
            </p:spPr>
          </p:pic>
          <p:sp>
            <p:nvSpPr>
              <p:cNvPr id="27" name="文本框 28"/>
              <p:cNvSpPr txBox="1"/>
              <p:nvPr>
                <p:custDataLst>
                  <p:tags r:id="rId18"/>
                </p:custDataLst>
              </p:nvPr>
            </p:nvSpPr>
            <p:spPr>
              <a:xfrm>
                <a:off x="8099" y="5941"/>
                <a:ext cx="649" cy="919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square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3200" b="1">
                    <a:solidFill>
                      <a:schemeClr val="bg1"/>
                    </a:solidFill>
                    <a:latin typeface="黑体" panose="02010609060101010101" charset="-122"/>
                    <a:ea typeface="黑体" panose="02010609060101010101" charset="-122"/>
                  </a:rPr>
                  <a:t>4</a:t>
                </a:r>
                <a:endParaRPr lang="en-US" altLang="zh-CN" sz="3200" b="1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</a:endParaRPr>
              </a:p>
            </p:txBody>
          </p:sp>
        </p:grpSp>
      </p:grpSp>
    </p:spTree>
    <p:custDataLst>
      <p:tags r:id="rId19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 title=""/>
          <p:cNvGrpSpPr/>
          <p:nvPr/>
        </p:nvGrpSpPr>
        <p:grpSpPr>
          <a:xfrm>
            <a:off x="483235" y="1588135"/>
            <a:ext cx="4163060" cy="522605"/>
            <a:chOff x="776" y="7275"/>
            <a:chExt cx="6556" cy="823"/>
          </a:xfrm>
        </p:grpSpPr>
        <p:pic>
          <p:nvPicPr>
            <p:cNvPr id="63" name="图片 62"/>
            <p:cNvPicPr>
              <a:picLocks noChangeAspect="1"/>
            </p:cNvPicPr>
            <p:nvPr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776" y="7275"/>
              <a:ext cx="6556" cy="822"/>
            </a:xfrm>
            <a:prstGeom prst="rect">
              <a:avLst/>
            </a:prstGeom>
          </p:spPr>
        </p:pic>
        <p:sp>
          <p:nvSpPr>
            <p:cNvPr id="41" name="文本框 40"/>
            <p:cNvSpPr txBox="1"/>
            <p:nvPr>
              <p:custDataLst>
                <p:tags r:id="rId4"/>
              </p:custDataLst>
            </p:nvPr>
          </p:nvSpPr>
          <p:spPr>
            <a:xfrm>
              <a:off x="776" y="7276"/>
              <a:ext cx="6556" cy="822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2800" b="1">
                  <a:solidFill>
                    <a:schemeClr val="tx1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成都设问学考点</a:t>
              </a:r>
              <a:endParaRPr lang="zh-CN" altLang="en-US" sz="28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sym typeface="+mn-ea"/>
              </a:endParaRPr>
            </a:p>
          </p:txBody>
        </p:sp>
      </p:grpSp>
      <p:sp>
        <p:nvSpPr>
          <p:cNvPr id="100" name="文本框 99" title=""/>
          <p:cNvSpPr txBox="1"/>
          <p:nvPr/>
        </p:nvSpPr>
        <p:spPr>
          <a:xfrm>
            <a:off x="329565" y="2180590"/>
            <a:ext cx="11521440" cy="7797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1.(2023</a:t>
            </a:r>
            <a:r>
              <a:rPr sz="2800" b="1">
                <a:latin typeface="黑体" panose="02010609060101010101" charset="-122"/>
                <a:ea typeface="黑体" panose="02010609060101010101" charset="-122"/>
                <a:cs typeface="宋体" panose="02010600030101010101" pitchFamily="2" charset="-122"/>
              </a:rPr>
              <a:t>成都</a:t>
            </a:r>
            <a:r>
              <a:rPr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B</a:t>
            </a:r>
            <a:r>
              <a:rPr sz="2800" b="1">
                <a:latin typeface="黑体" panose="02010609060101010101" charset="-122"/>
                <a:ea typeface="黑体" panose="02010609060101010101" charset="-122"/>
                <a:cs typeface="宋体" panose="02010600030101010101" pitchFamily="2" charset="-122"/>
              </a:rPr>
              <a:t>卷</a:t>
            </a:r>
            <a:r>
              <a:rPr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8</a:t>
            </a:r>
            <a:r>
              <a:rPr sz="2800" b="1">
                <a:latin typeface="黑体" panose="02010609060101010101" charset="-122"/>
                <a:ea typeface="黑体" panose="02010609060101010101" charset="-122"/>
                <a:cs typeface="宋体" panose="02010600030101010101" pitchFamily="2" charset="-122"/>
              </a:rPr>
              <a:t>题</a:t>
            </a:r>
            <a:r>
              <a:rPr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)请结合全文内容补写下面表格的空缺处。</a:t>
            </a:r>
            <a:endParaRPr sz="28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indent="0"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endParaRPr sz="28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329565" y="867410"/>
            <a:ext cx="11521440" cy="650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考向1　分析、评价人物形象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10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年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3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考）</a:t>
            </a:r>
            <a:endParaRPr lang="zh-CN" altLang="en-US" sz="28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graphicFrame>
        <p:nvGraphicFramePr>
          <p:cNvPr id="4" name="表格 3" title=""/>
          <p:cNvGraphicFramePr>
            <a:graphicFrameLocks noGrp="1"/>
          </p:cNvGraphicFramePr>
          <p:nvPr>
            <p:custDataLst>
              <p:tags r:id="rId5"/>
            </p:custDataLst>
          </p:nvPr>
        </p:nvGraphicFramePr>
        <p:xfrm>
          <a:off x="329565" y="2914650"/>
          <a:ext cx="11569065" cy="2771775"/>
        </p:xfrm>
        <a:graphic>
          <a:graphicData uri="http://schemas.openxmlformats.org/drawingml/2006/table">
            <a:tbl>
              <a:tblPr/>
              <a:tblGrid>
                <a:gridCol w="1517650"/>
                <a:gridCol w="6709410"/>
                <a:gridCol w="3342005"/>
              </a:tblGrid>
              <a:tr h="55435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buNone/>
                      </a:pPr>
                      <a:r>
                        <a:rPr lang="en-US" sz="2800" b="1">
                          <a:latin typeface="黑体" panose="02010609060101010101" charset="-122"/>
                          <a:ea typeface="黑体" panose="02010609060101010101" charset="-122"/>
                          <a:cs typeface="宋体" panose="02010600030101010101" pitchFamily="2" charset="-122"/>
                        </a:rPr>
                        <a:t>人物</a:t>
                      </a:r>
                      <a:endParaRPr lang="en-US" altLang="en-US" sz="2800" b="1">
                        <a:latin typeface="黑体" panose="02010609060101010101" charset="-122"/>
                        <a:ea typeface="黑体" panose="0201060906010101010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buNone/>
                      </a:pPr>
                      <a:r>
                        <a:rPr lang="en-US" sz="2800" b="1">
                          <a:latin typeface="黑体" panose="02010609060101010101" charset="-122"/>
                          <a:ea typeface="黑体" panose="02010609060101010101" charset="-122"/>
                          <a:cs typeface="宋体" panose="02010600030101010101" pitchFamily="2" charset="-122"/>
                        </a:rPr>
                        <a:t>相关内容</a:t>
                      </a:r>
                      <a:endParaRPr lang="en-US" altLang="en-US" sz="2800" b="1">
                        <a:latin typeface="黑体" panose="02010609060101010101" charset="-122"/>
                        <a:ea typeface="黑体" panose="0201060906010101010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buNone/>
                      </a:pPr>
                      <a:r>
                        <a:rPr lang="en-US" sz="2800" b="1">
                          <a:latin typeface="黑体" panose="02010609060101010101" charset="-122"/>
                          <a:ea typeface="黑体" panose="02010609060101010101" charset="-122"/>
                          <a:cs typeface="宋体" panose="02010600030101010101" pitchFamily="2" charset="-122"/>
                        </a:rPr>
                        <a:t>品质</a:t>
                      </a:r>
                      <a:endParaRPr lang="en-US" altLang="en-US" sz="2800" b="1">
                        <a:latin typeface="黑体" panose="02010609060101010101" charset="-122"/>
                        <a:ea typeface="黑体" panose="0201060906010101010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 rowSpan="3"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buNone/>
                      </a:pPr>
                      <a:r>
                        <a:rPr lang="en-US" sz="2800" b="1">
                          <a:latin typeface="黑体" panose="02010609060101010101" charset="-122"/>
                          <a:ea typeface="黑体" panose="02010609060101010101" charset="-122"/>
                          <a:cs typeface="宋体" panose="02010600030101010101" pitchFamily="2" charset="-122"/>
                        </a:rPr>
                        <a:t>傅队长</a:t>
                      </a:r>
                      <a:endParaRPr lang="en-US" altLang="en-US" sz="2800" b="1">
                        <a:latin typeface="黑体" panose="02010609060101010101" charset="-122"/>
                        <a:ea typeface="黑体" panose="0201060906010101010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buNone/>
                      </a:pPr>
                      <a:r>
                        <a:rPr lang="en-US" sz="2800" b="1">
                          <a:latin typeface="Times New Roman" panose="02020603050405020304" charset="0"/>
                          <a:cs typeface="Times New Roman" panose="02020603050405020304" charset="0"/>
                        </a:rPr>
                        <a:t> </a:t>
                      </a:r>
                      <a:r>
                        <a:rPr lang="en-US" sz="2800" b="1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出发前说一个月回不来就开追悼会</a:t>
                      </a:r>
                      <a:endParaRPr lang="en-US" altLang="en-US" sz="2800" b="1">
                        <a:latin typeface="Times New Roman" panose="02020603050405020304" charset="0"/>
                        <a:ea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buNone/>
                      </a:pPr>
                      <a:r>
                        <a:rPr lang="en-US" sz="2800" b="1">
                          <a:latin typeface="Times New Roman" panose="02020603050405020304" charset="0"/>
                          <a:cs typeface="Times New Roman" panose="02020603050405020304" charset="0"/>
                        </a:rPr>
                        <a:t> </a:t>
                      </a:r>
                      <a:r>
                        <a:rPr lang="en-US" sz="2800" b="1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①</a:t>
                      </a:r>
                      <a:endParaRPr lang="zh-CN" altLang="en-US" sz="2800" b="1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  <a:sym typeface="+mn-ea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240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buNone/>
                      </a:pPr>
                      <a:r>
                        <a:rPr lang="en-US" sz="2800" b="1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②</a:t>
                      </a:r>
                      <a:endParaRPr lang="en-US" altLang="en-US" sz="2800" b="1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  <a:sym typeface="+mn-ea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buNone/>
                      </a:pPr>
                      <a:r>
                        <a:rPr lang="en-US" sz="2800" b="1">
                          <a:latin typeface="Times New Roman" panose="02020603050405020304" charset="0"/>
                          <a:cs typeface="Times New Roman" panose="02020603050405020304" charset="0"/>
                        </a:rPr>
                        <a:t> </a:t>
                      </a:r>
                      <a:r>
                        <a:rPr lang="en-US" sz="2800" b="1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舍己为人</a:t>
                      </a:r>
                      <a:endParaRPr lang="en-US" altLang="en-US" sz="2800" b="1">
                        <a:latin typeface="Times New Roman" panose="02020603050405020304" charset="0"/>
                        <a:ea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240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buNone/>
                      </a:pPr>
                      <a:r>
                        <a:rPr lang="en-US" sz="2800" b="1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长征中赤脚行军磨制成特殊“皮鞋”</a:t>
                      </a:r>
                      <a:endParaRPr lang="en-US" altLang="en-US" sz="2800" b="1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  <a:sym typeface="+mn-ea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buNone/>
                      </a:pPr>
                      <a:r>
                        <a:rPr lang="en-US" sz="2800" b="1">
                          <a:latin typeface="Times New Roman" panose="02020603050405020304" charset="0"/>
                          <a:cs typeface="Times New Roman" panose="02020603050405020304" charset="0"/>
                        </a:rPr>
                        <a:t> </a:t>
                      </a:r>
                      <a:r>
                        <a:rPr lang="en-US" sz="2800" b="1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③</a:t>
                      </a:r>
                      <a:endParaRPr lang="en-US" altLang="en-US" sz="2800" b="1">
                        <a:latin typeface="Times New Roman" panose="02020603050405020304" charset="0"/>
                        <a:ea typeface="Times New Roman" panose="02020603050405020304" charset="0"/>
                        <a:cs typeface="Times New Roman" panose="0202060305040502030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buNone/>
                      </a:pPr>
                      <a:r>
                        <a:rPr lang="zh-CN" altLang="en-US" sz="2800" b="1">
                          <a:latin typeface="黑体" panose="02010609060101010101" charset="-122"/>
                          <a:ea typeface="黑体" panose="02010609060101010101" charset="-122"/>
                          <a:cs typeface="宋体" panose="02010600030101010101" pitchFamily="2" charset="-122"/>
                        </a:rPr>
                        <a:t>羊倌儿</a:t>
                      </a:r>
                      <a:endParaRPr lang="zh-CN" altLang="en-US" sz="2800" b="1">
                        <a:latin typeface="黑体" panose="02010609060101010101" charset="-122"/>
                        <a:ea typeface="黑体" panose="0201060906010101010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buNone/>
                      </a:pPr>
                      <a:r>
                        <a:rPr lang="zh-CN" altLang="en-US" sz="2800" b="1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④</a:t>
                      </a:r>
                      <a:endParaRPr lang="en-US" altLang="en-US" sz="2800" b="1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  <a:sym typeface="+mn-ea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buNone/>
                      </a:pPr>
                      <a:r>
                        <a:rPr lang="zh-CN" altLang="en-US" sz="2800" b="1">
                          <a:latin typeface="Times New Roman" panose="02020603050405020304" charset="0"/>
                          <a:ea typeface="宋体" panose="02010600030101010101" pitchFamily="2" charset="-122"/>
                          <a:cs typeface="Times New Roman" panose="02020603050405020304" charset="0"/>
                        </a:rPr>
                        <a:t>公私分明</a:t>
                      </a:r>
                      <a:endParaRPr lang="zh-CN" altLang="en-US" sz="2800" b="1">
                        <a:latin typeface="Times New Roman" panose="02020603050405020304" charset="0"/>
                        <a:ea typeface="宋体" panose="02010600030101010101" pitchFamily="2" charset="-122"/>
                        <a:cs typeface="Times New Roman" panose="0202060305040502030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custDataLst>
      <p:tags r:id="rId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 title=""/>
          <p:cNvSpPr txBox="1"/>
          <p:nvPr>
            <p:custDataLst>
              <p:tags r:id="rId2"/>
            </p:custDataLst>
          </p:nvPr>
        </p:nvSpPr>
        <p:spPr>
          <a:xfrm>
            <a:off x="334645" y="1663065"/>
            <a:ext cx="11521440" cy="12096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2.(2017</a:t>
            </a:r>
            <a:r>
              <a:rPr sz="2800" b="1">
                <a:latin typeface="黑体" panose="02010609060101010101" charset="-122"/>
                <a:ea typeface="黑体" panose="02010609060101010101" charset="-122"/>
                <a:cs typeface="宋体" panose="02010600030101010101" pitchFamily="2" charset="-122"/>
              </a:rPr>
              <a:t>成都</a:t>
            </a:r>
            <a:r>
              <a:rPr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B</a:t>
            </a:r>
            <a:r>
              <a:rPr sz="2800" b="1">
                <a:latin typeface="黑体" panose="02010609060101010101" charset="-122"/>
                <a:ea typeface="黑体" panose="02010609060101010101" charset="-122"/>
                <a:cs typeface="宋体" panose="02010600030101010101" pitchFamily="2" charset="-122"/>
              </a:rPr>
              <a:t>卷</a:t>
            </a:r>
            <a:r>
              <a:rPr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8</a:t>
            </a:r>
            <a:r>
              <a:rPr sz="2800" b="1">
                <a:latin typeface="黑体" panose="02010609060101010101" charset="-122"/>
                <a:ea typeface="黑体" panose="02010609060101010101" charset="-122"/>
                <a:cs typeface="宋体" panose="02010600030101010101" pitchFamily="2" charset="-122"/>
              </a:rPr>
              <a:t>题</a:t>
            </a:r>
            <a:r>
              <a:rPr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)小说中的贝尔曼先生是怎样的一个人？请结合全文简要分析。(2016成都B卷8题设问同此)</a:t>
            </a:r>
            <a:endParaRPr sz="28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" name="文本框 99" title=""/>
          <p:cNvSpPr txBox="1"/>
          <p:nvPr>
            <p:custDataLst>
              <p:tags r:id="rId2"/>
            </p:custDataLst>
          </p:nvPr>
        </p:nvSpPr>
        <p:spPr>
          <a:xfrm>
            <a:off x="334645" y="2129790"/>
            <a:ext cx="11521440" cy="17703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1.(</a:t>
            </a:r>
            <a:r>
              <a:rPr sz="2800" b="1">
                <a:latin typeface="黑体" panose="02010609060101010101" charset="-122"/>
                <a:ea typeface="黑体" panose="02010609060101010101" charset="-122"/>
                <a:cs typeface="宋体" panose="02010600030101010101" pitchFamily="2" charset="-122"/>
              </a:rPr>
              <a:t>九下</a:t>
            </a:r>
            <a:r>
              <a:rPr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《</a:t>
            </a:r>
            <a:r>
              <a:rPr sz="2800" b="1">
                <a:latin typeface="黑体" panose="02010609060101010101" charset="-122"/>
                <a:ea typeface="黑体" panose="02010609060101010101" charset="-122"/>
                <a:cs typeface="宋体" panose="02010600030101010101" pitchFamily="2" charset="-122"/>
              </a:rPr>
              <a:t>变色龙</a:t>
            </a:r>
            <a:r>
              <a:rPr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》“</a:t>
            </a:r>
            <a:r>
              <a:rPr sz="2800" b="1">
                <a:latin typeface="黑体" panose="02010609060101010101" charset="-122"/>
                <a:ea typeface="黑体" panose="02010609060101010101" charset="-122"/>
                <a:cs typeface="宋体" panose="02010600030101010101" pitchFamily="2" charset="-122"/>
              </a:rPr>
              <a:t>积累拓展</a:t>
            </a:r>
            <a:r>
              <a:rPr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”)如果根据课文内容编演一个小品，由你做导演，你对警官奥楚蔑洛夫、巡警叶尔德林、首饰匠赫留金这三个人物的衣着、表情、语气、动作等，会进行怎样的设计？说说你的想法。</a:t>
            </a:r>
            <a:endParaRPr sz="28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grpSp>
        <p:nvGrpSpPr>
          <p:cNvPr id="2" name="组合 1" title=""/>
          <p:cNvGrpSpPr/>
          <p:nvPr/>
        </p:nvGrpSpPr>
        <p:grpSpPr>
          <a:xfrm>
            <a:off x="403860" y="1502410"/>
            <a:ext cx="4163060" cy="522605"/>
            <a:chOff x="776" y="7275"/>
            <a:chExt cx="6556" cy="823"/>
          </a:xfrm>
        </p:grpSpPr>
        <p:pic>
          <p:nvPicPr>
            <p:cNvPr id="3" name="图片 2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776" y="7275"/>
              <a:ext cx="6556" cy="822"/>
            </a:xfrm>
            <a:prstGeom prst="rect">
              <a:avLst/>
            </a:prstGeom>
          </p:spPr>
        </p:pic>
        <p:sp>
          <p:nvSpPr>
            <p:cNvPr id="4" name="文本框 3"/>
            <p:cNvSpPr txBox="1"/>
            <p:nvPr>
              <p:custDataLst>
                <p:tags r:id="rId5"/>
              </p:custDataLst>
            </p:nvPr>
          </p:nvSpPr>
          <p:spPr>
            <a:xfrm>
              <a:off x="776" y="7276"/>
              <a:ext cx="6556" cy="822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2800" b="1">
                  <a:solidFill>
                    <a:schemeClr val="tx1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创新设问看趋势</a:t>
              </a:r>
              <a:endParaRPr lang="zh-CN" altLang="en-US" sz="28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sym typeface="+mn-ea"/>
              </a:endParaRPr>
            </a:p>
          </p:txBody>
        </p:sp>
      </p:grpSp>
    </p:spTree>
    <p:custDataLst>
      <p:tags r:id="rId6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 title=""/>
          <p:cNvSpPr txBox="1"/>
          <p:nvPr>
            <p:custDataLst>
              <p:tags r:id="rId2"/>
            </p:custDataLst>
          </p:nvPr>
        </p:nvSpPr>
        <p:spPr>
          <a:xfrm>
            <a:off x="387350" y="718185"/>
            <a:ext cx="11549380" cy="5809189"/>
          </a:xfrm>
          <a:prstGeom prst="roundRect">
            <a:avLst>
              <a:gd name="adj" fmla="val 3533"/>
            </a:avLst>
          </a:prstGeom>
          <a:solidFill>
            <a:srgbClr val="CBEAC0"/>
          </a:solidFill>
          <a:ln w="60325">
            <a:solidFill>
              <a:schemeClr val="bg1"/>
            </a:solidFill>
          </a:ln>
          <a:effectLst>
            <a:softEdge rad="31750"/>
          </a:effectLst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30000"/>
              </a:lnSpc>
              <a:buBlip>
                <a:blip r:embed="rId3"/>
              </a:buBlip>
            </a:pPr>
            <a:r>
              <a:rPr lang="en-US" altLang="zh-CN" sz="2800" b="1" spc="300">
                <a:ln>
                  <a:noFill/>
                </a:ln>
                <a:solidFill>
                  <a:schemeClr val="bg1"/>
                </a:solidFill>
                <a:effectLst>
                  <a:outerShdw blurRad="50800" dist="88900" dir="2700000" algn="tl" rotWithShape="0">
                    <a:prstClr val="black">
                      <a:alpha val="40000"/>
                    </a:prstClr>
                  </a:outerShdw>
                </a:effectLst>
                <a:uFill>
                  <a:solidFill>
                    <a:srgbClr val="C00000"/>
                  </a:solidFill>
                </a:u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</a:t>
            </a:r>
            <a:r>
              <a:rPr lang="zh-CN" altLang="en-US" sz="2800" b="1" spc="300">
                <a:ln>
                  <a:noFill/>
                </a:ln>
                <a:solidFill>
                  <a:srgbClr val="C00000"/>
                </a:solidFill>
                <a:effectLst/>
                <a:uFill>
                  <a:solidFill>
                    <a:srgbClr val="C00000"/>
                  </a:solidFill>
                </a:u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教材创新设问</a:t>
            </a:r>
            <a:endParaRPr lang="zh-CN" altLang="en-US" sz="2800" b="1" spc="300">
              <a:ln>
                <a:noFill/>
              </a:ln>
              <a:solidFill>
                <a:srgbClr val="C00000"/>
              </a:solidFill>
              <a:effectLst/>
              <a:uFill>
                <a:solidFill>
                  <a:srgbClr val="C00000"/>
                </a:solidFill>
              </a:u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2800" b="1">
                <a:solidFill>
                  <a:schemeClr val="tx1"/>
                </a:solidFill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2</a:t>
            </a:r>
            <a:r>
              <a:rPr lang="zh-CN" altLang="en-US" sz="2800" b="1">
                <a:solidFill>
                  <a:schemeClr val="tx1"/>
                </a:solidFill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.</a:t>
            </a:r>
            <a:r>
              <a:rPr lang="zh-CN" altLang="en-US" sz="2800" b="1">
                <a:solidFill>
                  <a:schemeClr val="tx1"/>
                </a:solidFill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(七上《植树的牧羊人》“思考探究”)</a:t>
            </a:r>
            <a:r>
              <a:rPr lang="zh-CN" altLang="en-US" sz="2800" b="1">
                <a:solidFill>
                  <a:schemeClr val="tx1"/>
                </a:solidFill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参照示例，以“他是一个__________的人”的形式说说你对牧羊人的认识。注意结合课文中描写牧羊人的相关语句(包括直接描写和间接描写)。</a:t>
            </a:r>
            <a:endParaRPr lang="zh-CN" altLang="en-US" sz="2800" b="1">
              <a:solidFill>
                <a:schemeClr val="tx1"/>
              </a:solidFill>
              <a:uFillTx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 indent="720090" algn="just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800" b="1">
                <a:solidFill>
                  <a:schemeClr val="tx1"/>
                </a:solidFill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示例：他是一个极为认真的人，无论对劳作，还是对生活。从他挑选橡子的细节可以看出，他工作起来心无旁骛，认认真真；从“房间里收拾得很整齐，餐具洗得干干净净，地板上没有一点儿灰尘，猎枪也上过了油。……他的衣服扣子缝得结结实实，补工的针脚也很细，几乎看不出来”等细节，可以看出他在生活中也一丝不苟，不愿马马虎虎地过日子。</a:t>
            </a:r>
            <a:endParaRPr lang="zh-CN" altLang="en-US" sz="2800" b="1">
              <a:solidFill>
                <a:schemeClr val="tx1"/>
              </a:solidFill>
              <a:uFillTx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 title=""/>
          <p:cNvSpPr txBox="1"/>
          <p:nvPr>
            <p:custDataLst>
              <p:tags r:id="rId2"/>
            </p:custDataLst>
          </p:nvPr>
        </p:nvSpPr>
        <p:spPr>
          <a:xfrm>
            <a:off x="387350" y="1235075"/>
            <a:ext cx="11549380" cy="3522861"/>
          </a:xfrm>
          <a:prstGeom prst="roundRect">
            <a:avLst>
              <a:gd name="adj" fmla="val 3533"/>
            </a:avLst>
          </a:prstGeom>
          <a:solidFill>
            <a:srgbClr val="CBEAC0"/>
          </a:solidFill>
          <a:ln w="60325">
            <a:solidFill>
              <a:schemeClr val="bg1"/>
            </a:solidFill>
          </a:ln>
          <a:effectLst>
            <a:softEdge rad="31750"/>
          </a:effectLst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30000"/>
              </a:lnSpc>
              <a:buBlip>
                <a:blip r:embed="rId3"/>
              </a:buBlip>
            </a:pPr>
            <a:r>
              <a:rPr lang="en-US" altLang="zh-CN" sz="2800" b="1" spc="300">
                <a:ln>
                  <a:noFill/>
                </a:ln>
                <a:solidFill>
                  <a:schemeClr val="bg1"/>
                </a:solidFill>
                <a:effectLst>
                  <a:outerShdw blurRad="50800" dist="88900" dir="2700000" algn="tl" rotWithShape="0">
                    <a:prstClr val="black">
                      <a:alpha val="40000"/>
                    </a:prstClr>
                  </a:outerShdw>
                </a:effectLst>
                <a:uFill>
                  <a:solidFill>
                    <a:srgbClr val="C00000"/>
                  </a:solidFill>
                </a:u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</a:t>
            </a:r>
            <a:r>
              <a:rPr lang="zh-CN" altLang="en-US" sz="2800" b="1" spc="300">
                <a:ln>
                  <a:noFill/>
                </a:ln>
                <a:solidFill>
                  <a:srgbClr val="C00000"/>
                </a:solidFill>
                <a:effectLst/>
                <a:uFill>
                  <a:solidFill>
                    <a:srgbClr val="C00000"/>
                  </a:solidFill>
                </a:u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教材创新设问</a:t>
            </a:r>
            <a:endParaRPr lang="zh-CN" altLang="en-US" sz="2800" b="1" spc="300">
              <a:ln>
                <a:noFill/>
              </a:ln>
              <a:solidFill>
                <a:srgbClr val="C00000"/>
              </a:solidFill>
              <a:effectLst/>
              <a:uFill>
                <a:solidFill>
                  <a:srgbClr val="C00000"/>
                </a:solidFill>
              </a:u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800" b="1">
                <a:solidFill>
                  <a:schemeClr val="tx1"/>
                </a:solidFill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【参考答案】</a:t>
            </a:r>
            <a:r>
              <a:rPr lang="zh-CN" altLang="en-US" sz="2800" b="1">
                <a:solidFill>
                  <a:schemeClr val="tx1"/>
                </a:solidFill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他是一个沉默寡言的人。课文中说：“这个男人不太爱说话，独自生活的人往往这样。”在高原中独自一个人生活， 他处在完全的孤寂中，语言对于他已经不是必需品。“我”与他的几次见面，他话语都不多，基本是有问才有答，关于个人的一些信息，都是在“我”的“不断地询问”下才道出。这也说明他是个不爱说话的人。</a:t>
            </a:r>
            <a:endParaRPr lang="zh-CN" altLang="en-US" sz="2800" b="1">
              <a:solidFill>
                <a:schemeClr val="tx1"/>
              </a:solidFill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 title=""/>
          <p:cNvSpPr txBox="1"/>
          <p:nvPr>
            <p:custDataLst>
              <p:tags r:id="rId2"/>
            </p:custDataLst>
          </p:nvPr>
        </p:nvSpPr>
        <p:spPr>
          <a:xfrm>
            <a:off x="387350" y="1235075"/>
            <a:ext cx="11549380" cy="2950955"/>
          </a:xfrm>
          <a:prstGeom prst="roundRect">
            <a:avLst>
              <a:gd name="adj" fmla="val 3533"/>
            </a:avLst>
          </a:prstGeom>
          <a:solidFill>
            <a:srgbClr val="CBEAC0"/>
          </a:solidFill>
          <a:ln w="60325">
            <a:solidFill>
              <a:schemeClr val="bg1"/>
            </a:solidFill>
          </a:ln>
          <a:effectLst>
            <a:softEdge rad="31750"/>
          </a:effectLst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30000"/>
              </a:lnSpc>
              <a:buBlip>
                <a:blip r:embed="rId3"/>
              </a:buBlip>
            </a:pPr>
            <a:r>
              <a:rPr lang="en-US" altLang="zh-CN" sz="2800" b="1" spc="300">
                <a:ln>
                  <a:noFill/>
                </a:ln>
                <a:solidFill>
                  <a:schemeClr val="bg1"/>
                </a:solidFill>
                <a:effectLst>
                  <a:outerShdw blurRad="50800" dist="88900" dir="2700000" algn="tl" rotWithShape="0">
                    <a:prstClr val="black">
                      <a:alpha val="40000"/>
                    </a:prstClr>
                  </a:outerShdw>
                </a:effectLst>
                <a:uFill>
                  <a:solidFill>
                    <a:srgbClr val="C00000"/>
                  </a:solidFill>
                </a:u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</a:t>
            </a:r>
            <a:r>
              <a:rPr lang="zh-CN" altLang="en-US" sz="2800" b="1" spc="300">
                <a:ln>
                  <a:noFill/>
                </a:ln>
                <a:solidFill>
                  <a:srgbClr val="C00000"/>
                </a:solidFill>
                <a:effectLst/>
                <a:uFill>
                  <a:solidFill>
                    <a:srgbClr val="C00000"/>
                  </a:solidFill>
                </a:u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教材创新设问</a:t>
            </a:r>
            <a:endParaRPr lang="zh-CN" altLang="en-US" sz="2800" b="1" spc="300">
              <a:ln>
                <a:noFill/>
              </a:ln>
              <a:solidFill>
                <a:srgbClr val="C00000"/>
              </a:solidFill>
              <a:effectLst/>
              <a:uFill>
                <a:solidFill>
                  <a:srgbClr val="C00000"/>
                </a:solidFill>
              </a:u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2800" b="1">
                <a:solidFill>
                  <a:schemeClr val="tx1"/>
                </a:solidFill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3</a:t>
            </a:r>
            <a:r>
              <a:rPr lang="zh-CN" altLang="en-US" sz="2800" b="1">
                <a:solidFill>
                  <a:schemeClr val="tx1"/>
                </a:solidFill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.</a:t>
            </a:r>
            <a:r>
              <a:rPr lang="zh-CN" altLang="en-US" sz="2800" b="1">
                <a:solidFill>
                  <a:schemeClr val="tx1"/>
                </a:solidFill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(九下《孔乙己》“思考探究”)</a:t>
            </a:r>
            <a:r>
              <a:rPr lang="zh-CN" altLang="en-US" sz="2800" b="1">
                <a:solidFill>
                  <a:schemeClr val="tx1"/>
                </a:solidFill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孔乙己是一个怎样的人？结合课文中的具体描写，联系人物所处的社会环境，谈谈你的理解。</a:t>
            </a:r>
            <a:endParaRPr lang="zh-CN" altLang="en-US" sz="2800" b="1">
              <a:solidFill>
                <a:schemeClr val="tx1"/>
              </a:solidFill>
              <a:uFillTx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800" b="1">
                <a:solidFill>
                  <a:schemeClr val="tx1"/>
                </a:solidFill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【参考答案】</a:t>
            </a:r>
            <a:r>
              <a:rPr lang="zh-CN" altLang="en-US" sz="2800" b="1">
                <a:solidFill>
                  <a:schemeClr val="tx1"/>
                </a:solidFill>
                <a:uFillTx/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  <a:sym typeface="+mn-ea"/>
              </a:rPr>
              <a:t>好吃懒做，又迂腐可笑，挣扎在社会底层。但打心眼里他又不认同短衣帮，不肯与他们为伍，成了人人轻视与耻笑的对象。</a:t>
            </a:r>
            <a:endParaRPr lang="zh-CN" altLang="en-US" sz="2800" b="1">
              <a:solidFill>
                <a:schemeClr val="tx1"/>
              </a:solidFill>
              <a:uFillTx/>
              <a:latin typeface="楷体" panose="02010609060101010101" charset="-122"/>
              <a:ea typeface="楷体" panose="02010609060101010101" charset="-122"/>
              <a:cs typeface="宋体" panose="02010600030101010101" pitchFamily="2" charset="-122"/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" name="文本框 99" title=""/>
          <p:cNvSpPr txBox="1"/>
          <p:nvPr>
            <p:custDataLst>
              <p:tags r:id="rId2"/>
            </p:custDataLst>
          </p:nvPr>
        </p:nvSpPr>
        <p:spPr>
          <a:xfrm>
            <a:off x="334645" y="1710690"/>
            <a:ext cx="11521440" cy="17703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4</a:t>
            </a:r>
            <a:r>
              <a:rPr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.(2023</a:t>
            </a:r>
            <a:r>
              <a:rPr sz="2800" b="1">
                <a:latin typeface="黑体" panose="02010609060101010101" charset="-122"/>
                <a:ea typeface="黑体" panose="02010609060101010101" charset="-122"/>
                <a:cs typeface="宋体" panose="02010600030101010101" pitchFamily="2" charset="-122"/>
              </a:rPr>
              <a:t>甘肃省卷</a:t>
            </a:r>
            <a:r>
              <a:rPr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8</a:t>
            </a:r>
            <a:r>
              <a:rPr sz="2800" b="1">
                <a:latin typeface="黑体" panose="02010609060101010101" charset="-122"/>
                <a:ea typeface="黑体" panose="02010609060101010101" charset="-122"/>
                <a:cs typeface="宋体" panose="02010600030101010101" pitchFamily="2" charset="-122"/>
              </a:rPr>
              <a:t>题</a:t>
            </a:r>
            <a:r>
              <a:rPr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)第⑤段中，有人说起粉皮子的典故调侃木木夫妻，水金和木木谁“笑得前翻后仰”？谁“涨红着脸”？在【A】【B】处填写人名，并分析原因。</a:t>
            </a:r>
            <a:endParaRPr sz="28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 title=""/>
          <p:cNvGrpSpPr/>
          <p:nvPr/>
        </p:nvGrpSpPr>
        <p:grpSpPr>
          <a:xfrm>
            <a:off x="483235" y="1026795"/>
            <a:ext cx="4163060" cy="522605"/>
            <a:chOff x="776" y="7275"/>
            <a:chExt cx="6556" cy="823"/>
          </a:xfrm>
        </p:grpSpPr>
        <p:pic>
          <p:nvPicPr>
            <p:cNvPr id="63" name="图片 62"/>
            <p:cNvPicPr>
              <a:picLocks noChangeAspect="1"/>
            </p:cNvPicPr>
            <p:nvPr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776" y="7275"/>
              <a:ext cx="6556" cy="822"/>
            </a:xfrm>
            <a:prstGeom prst="rect">
              <a:avLst/>
            </a:prstGeom>
          </p:spPr>
        </p:pic>
        <p:sp>
          <p:nvSpPr>
            <p:cNvPr id="41" name="文本框 40"/>
            <p:cNvSpPr txBox="1"/>
            <p:nvPr>
              <p:custDataLst>
                <p:tags r:id="rId4"/>
              </p:custDataLst>
            </p:nvPr>
          </p:nvSpPr>
          <p:spPr>
            <a:xfrm>
              <a:off x="776" y="7276"/>
              <a:ext cx="6556" cy="822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2800" b="1">
                  <a:solidFill>
                    <a:schemeClr val="tx1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思维导图串方法</a:t>
              </a:r>
              <a:endParaRPr lang="zh-CN" altLang="en-US" sz="28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sym typeface="+mn-ea"/>
              </a:endParaRPr>
            </a:p>
          </p:txBody>
        </p:sp>
      </p:grpSp>
      <p:pic>
        <p:nvPicPr>
          <p:cNvPr id="2" name="图片 -2147482492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416560" y="1833245"/>
            <a:ext cx="11337925" cy="2945130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 title=""/>
          <p:cNvGrpSpPr/>
          <p:nvPr/>
        </p:nvGrpSpPr>
        <p:grpSpPr>
          <a:xfrm>
            <a:off x="483235" y="1812290"/>
            <a:ext cx="4163060" cy="522605"/>
            <a:chOff x="776" y="7275"/>
            <a:chExt cx="6556" cy="823"/>
          </a:xfrm>
        </p:grpSpPr>
        <p:pic>
          <p:nvPicPr>
            <p:cNvPr id="63" name="图片 62"/>
            <p:cNvPicPr>
              <a:picLocks noChangeAspect="1"/>
            </p:cNvPicPr>
            <p:nvPr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776" y="7275"/>
              <a:ext cx="6556" cy="822"/>
            </a:xfrm>
            <a:prstGeom prst="rect">
              <a:avLst/>
            </a:prstGeom>
          </p:spPr>
        </p:pic>
        <p:sp>
          <p:nvSpPr>
            <p:cNvPr id="41" name="文本框 40"/>
            <p:cNvSpPr txBox="1"/>
            <p:nvPr>
              <p:custDataLst>
                <p:tags r:id="rId4"/>
              </p:custDataLst>
            </p:nvPr>
          </p:nvSpPr>
          <p:spPr>
            <a:xfrm>
              <a:off x="776" y="7276"/>
              <a:ext cx="6556" cy="822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2800" b="1">
                  <a:solidFill>
                    <a:schemeClr val="tx1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创新设问看趋势</a:t>
              </a:r>
              <a:endParaRPr lang="zh-CN" altLang="en-US" sz="28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sym typeface="+mn-ea"/>
              </a:endParaRPr>
            </a:p>
          </p:txBody>
        </p:sp>
      </p:grpSp>
      <p:sp>
        <p:nvSpPr>
          <p:cNvPr id="2" name="文本框 1" title=""/>
          <p:cNvSpPr txBox="1"/>
          <p:nvPr/>
        </p:nvSpPr>
        <p:spPr>
          <a:xfrm>
            <a:off x="329565" y="1036320"/>
            <a:ext cx="11521440" cy="650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考向</a:t>
            </a:r>
            <a:r>
              <a:rPr lang="en-US" altLang="zh-CN"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2</a:t>
            </a:r>
            <a:r>
              <a:rPr lang="zh-CN" altLang="en-US"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　分析形象作用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教材推荐考向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）</a:t>
            </a:r>
            <a:endParaRPr lang="zh-CN" altLang="en-US" sz="28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5"/>
            </p:custDataLst>
          </p:nvPr>
        </p:nvSpPr>
        <p:spPr>
          <a:xfrm>
            <a:off x="301625" y="2566670"/>
            <a:ext cx="11549380" cy="1820852"/>
          </a:xfrm>
          <a:prstGeom prst="roundRect">
            <a:avLst>
              <a:gd name="adj" fmla="val 3533"/>
            </a:avLst>
          </a:prstGeom>
          <a:solidFill>
            <a:srgbClr val="CBEAC0"/>
          </a:solidFill>
          <a:ln w="60325">
            <a:solidFill>
              <a:schemeClr val="bg1"/>
            </a:solidFill>
          </a:ln>
          <a:effectLst>
            <a:softEdge rad="31750"/>
          </a:effectLst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30000"/>
              </a:lnSpc>
              <a:buBlip>
                <a:blip r:embed="rId6"/>
              </a:buBlip>
            </a:pPr>
            <a:r>
              <a:rPr lang="en-US" altLang="zh-CN" sz="2800" b="1" spc="300">
                <a:ln>
                  <a:noFill/>
                </a:ln>
                <a:solidFill>
                  <a:schemeClr val="bg1"/>
                </a:solidFill>
                <a:effectLst>
                  <a:outerShdw blurRad="50800" dist="88900" dir="2700000" algn="tl" rotWithShape="0">
                    <a:prstClr val="black">
                      <a:alpha val="40000"/>
                    </a:prstClr>
                  </a:outerShdw>
                </a:effectLst>
                <a:uFill>
                  <a:solidFill>
                    <a:srgbClr val="C00000"/>
                  </a:solidFill>
                </a:u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</a:t>
            </a:r>
            <a:r>
              <a:rPr lang="zh-CN" altLang="en-US" sz="2800" b="1" spc="300">
                <a:ln>
                  <a:noFill/>
                </a:ln>
                <a:solidFill>
                  <a:srgbClr val="C00000"/>
                </a:solidFill>
                <a:effectLst/>
                <a:uFill>
                  <a:solidFill>
                    <a:srgbClr val="C00000"/>
                  </a:solidFill>
                </a:u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教材创新设问</a:t>
            </a:r>
            <a:endParaRPr lang="zh-CN" altLang="en-US" sz="2800" b="1" spc="300">
              <a:ln>
                <a:noFill/>
              </a:ln>
              <a:solidFill>
                <a:srgbClr val="C00000"/>
              </a:solidFill>
              <a:effectLst/>
              <a:uFill>
                <a:solidFill>
                  <a:srgbClr val="C00000"/>
                </a:solidFill>
              </a:u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800" b="1">
                <a:solidFill>
                  <a:schemeClr val="tx1"/>
                </a:solidFill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1.</a:t>
            </a:r>
            <a:r>
              <a:rPr lang="zh-CN" altLang="en-US" sz="2800" b="1">
                <a:solidFill>
                  <a:schemeClr val="tx1"/>
                </a:solidFill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[九下《蒲柳人家(节选)》教参“问题探究”]</a:t>
            </a:r>
            <a:r>
              <a:rPr lang="zh-CN" altLang="en-US" sz="2800" b="1">
                <a:solidFill>
                  <a:schemeClr val="tx1"/>
                </a:solidFill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何满子是个怎样的形象？这一人物在文中起什么作用？(线索人物)</a:t>
            </a:r>
            <a:endParaRPr lang="zh-CN" altLang="en-US" sz="2800" b="1">
              <a:solidFill>
                <a:schemeClr val="tx1"/>
              </a:solidFill>
              <a:uFillTx/>
              <a:latin typeface="楷体" panose="02010609060101010101" charset="-122"/>
              <a:ea typeface="楷体" panose="02010609060101010101" charset="-122"/>
              <a:cs typeface="宋体" panose="02010600030101010101" pitchFamily="2" charset="-122"/>
              <a:sym typeface="+mn-ea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 title=""/>
          <p:cNvSpPr txBox="1"/>
          <p:nvPr>
            <p:custDataLst>
              <p:tags r:id="rId2"/>
            </p:custDataLst>
          </p:nvPr>
        </p:nvSpPr>
        <p:spPr>
          <a:xfrm>
            <a:off x="387350" y="1370330"/>
            <a:ext cx="11549380" cy="4117778"/>
          </a:xfrm>
          <a:prstGeom prst="roundRect">
            <a:avLst>
              <a:gd name="adj" fmla="val 3533"/>
            </a:avLst>
          </a:prstGeom>
          <a:solidFill>
            <a:srgbClr val="CBEAC0"/>
          </a:solidFill>
          <a:ln w="60325">
            <a:solidFill>
              <a:schemeClr val="bg1"/>
            </a:solidFill>
          </a:ln>
          <a:effectLst>
            <a:softEdge rad="31750"/>
          </a:effectLst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30000"/>
              </a:lnSpc>
              <a:buBlip>
                <a:blip r:embed="rId3"/>
              </a:buBlip>
            </a:pPr>
            <a:r>
              <a:rPr lang="en-US" altLang="zh-CN" sz="2800" b="1" spc="300">
                <a:ln>
                  <a:noFill/>
                </a:ln>
                <a:solidFill>
                  <a:schemeClr val="bg1"/>
                </a:solidFill>
                <a:effectLst>
                  <a:outerShdw blurRad="50800" dist="88900" dir="2700000" algn="tl" rotWithShape="0">
                    <a:prstClr val="black">
                      <a:alpha val="40000"/>
                    </a:prstClr>
                  </a:outerShdw>
                </a:effectLst>
                <a:uFill>
                  <a:solidFill>
                    <a:srgbClr val="C00000"/>
                  </a:solidFill>
                </a:u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</a:t>
            </a:r>
            <a:r>
              <a:rPr lang="zh-CN" altLang="en-US" sz="2800" b="1" spc="300">
                <a:ln>
                  <a:noFill/>
                </a:ln>
                <a:solidFill>
                  <a:srgbClr val="C00000"/>
                </a:solidFill>
                <a:effectLst/>
                <a:uFill>
                  <a:solidFill>
                    <a:srgbClr val="C00000"/>
                  </a:solidFill>
                </a:u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教材创新设问</a:t>
            </a:r>
            <a:endParaRPr lang="zh-CN" altLang="en-US" sz="2800" b="1" spc="300">
              <a:ln>
                <a:noFill/>
              </a:ln>
              <a:solidFill>
                <a:srgbClr val="C00000"/>
              </a:solidFill>
              <a:effectLst/>
              <a:uFill>
                <a:solidFill>
                  <a:srgbClr val="C00000"/>
                </a:solidFill>
              </a:u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800" b="1">
                <a:solidFill>
                  <a:schemeClr val="tx1"/>
                </a:solidFill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【参考答案】</a:t>
            </a:r>
            <a:r>
              <a:rPr lang="zh-CN" altLang="en-US" sz="2800" b="1">
                <a:solidFill>
                  <a:schemeClr val="tx1"/>
                </a:solidFill>
                <a:uFillTx/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  <a:sym typeface="+mn-ea"/>
              </a:rPr>
              <a:t>何满子是一个活泼可爱的六岁男孩，从小在乡间长大，野性十足，“就像野鸟不入笼，一天不着家，整日在河滩野跑”。他还是奶奶的“心尖子，肺叶子，眼珠子，命根子”，备受爷爷奶奶的宠爱，但闯祸的时候爷爷也会严加管束。文中起笔就写了他被爷爷拴在葡萄架的立柱上，然后以他为线索人物，串起了后面的人物和故事，推动小说情节的发展。</a:t>
            </a:r>
            <a:endParaRPr lang="zh-CN" altLang="en-US" sz="2800" b="1">
              <a:solidFill>
                <a:schemeClr val="tx1"/>
              </a:solidFill>
              <a:uFillTx/>
              <a:latin typeface="楷体" panose="02010609060101010101" charset="-122"/>
              <a:ea typeface="楷体" panose="02010609060101010101" charset="-122"/>
              <a:cs typeface="宋体" panose="02010600030101010101" pitchFamily="2" charset="-122"/>
              <a:sym typeface="+mn-ea"/>
            </a:endParaRPr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11950700" y="10439400"/>
            <a:ext cx="0" cy="0"/>
          </a:xfrm>
          <a:prstGeom prst="rect">
            <a:avLst/>
          </a:prstGeom>
          <a:ln>
            <a:noFill/>
          </a:ln>
        </p:spPr>
      </p:pic>
    </p:spTree>
    <p:custDataLst>
      <p:tags r:id="rId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 title=""/>
          <p:cNvSpPr txBox="1"/>
          <p:nvPr>
            <p:custDataLst>
              <p:tags r:id="rId2"/>
            </p:custDataLst>
          </p:nvPr>
        </p:nvSpPr>
        <p:spPr>
          <a:xfrm>
            <a:off x="387350" y="1004570"/>
            <a:ext cx="11549380" cy="5237283"/>
          </a:xfrm>
          <a:prstGeom prst="roundRect">
            <a:avLst>
              <a:gd name="adj" fmla="val 3533"/>
            </a:avLst>
          </a:prstGeom>
          <a:solidFill>
            <a:srgbClr val="CBEAC0"/>
          </a:solidFill>
          <a:ln w="60325">
            <a:solidFill>
              <a:schemeClr val="bg1"/>
            </a:solidFill>
          </a:ln>
          <a:effectLst>
            <a:softEdge rad="31750"/>
          </a:effectLst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30000"/>
              </a:lnSpc>
              <a:buBlip>
                <a:blip r:embed="rId3"/>
              </a:buBlip>
            </a:pPr>
            <a:r>
              <a:rPr lang="en-US" altLang="zh-CN" sz="2800" b="1" spc="300">
                <a:ln>
                  <a:noFill/>
                </a:ln>
                <a:solidFill>
                  <a:schemeClr val="bg1"/>
                </a:solidFill>
                <a:effectLst>
                  <a:outerShdw blurRad="50800" dist="88900" dir="2700000" algn="tl" rotWithShape="0">
                    <a:prstClr val="black">
                      <a:alpha val="40000"/>
                    </a:prstClr>
                  </a:outerShdw>
                </a:effectLst>
                <a:uFill>
                  <a:solidFill>
                    <a:srgbClr val="C00000"/>
                  </a:solidFill>
                </a:u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</a:t>
            </a:r>
            <a:r>
              <a:rPr lang="zh-CN" altLang="en-US" sz="2800" b="1" spc="300">
                <a:ln>
                  <a:noFill/>
                </a:ln>
                <a:solidFill>
                  <a:srgbClr val="C00000"/>
                </a:solidFill>
                <a:effectLst/>
                <a:uFill>
                  <a:solidFill>
                    <a:srgbClr val="C00000"/>
                  </a:solidFill>
                </a:u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教材创新设问</a:t>
            </a:r>
            <a:endParaRPr lang="zh-CN" altLang="en-US" sz="2800" b="1" spc="300">
              <a:ln>
                <a:noFill/>
              </a:ln>
              <a:solidFill>
                <a:srgbClr val="C00000"/>
              </a:solidFill>
              <a:effectLst/>
              <a:uFill>
                <a:solidFill>
                  <a:srgbClr val="C00000"/>
                </a:solidFill>
              </a:u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800" b="1">
                <a:solidFill>
                  <a:schemeClr val="tx1"/>
                </a:solidFill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2.</a:t>
            </a:r>
            <a:r>
              <a:rPr lang="zh-CN" altLang="en-US" sz="2800" b="1">
                <a:solidFill>
                  <a:schemeClr val="tx1"/>
                </a:solidFill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(九下《变色龙》“思考探究”改编)</a:t>
            </a:r>
            <a:r>
              <a:rPr lang="zh-CN" altLang="en-US" sz="2800" b="1">
                <a:solidFill>
                  <a:schemeClr val="tx1"/>
                </a:solidFill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奥楚蔑洛夫这一人物形象反映了怎样的社会现实？对我们认识社会有什么意义？(主要人物)</a:t>
            </a:r>
            <a:endParaRPr lang="zh-CN" altLang="en-US" sz="2800" b="1">
              <a:solidFill>
                <a:schemeClr val="tx1"/>
              </a:solidFill>
              <a:uFillTx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800" b="1">
                <a:solidFill>
                  <a:schemeClr val="tx1"/>
                </a:solidFill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【参考答案】</a:t>
            </a:r>
            <a:r>
              <a:rPr lang="zh-CN" altLang="en-US" sz="2800" b="1">
                <a:solidFill>
                  <a:schemeClr val="tx1"/>
                </a:solidFill>
                <a:uFillTx/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  <a:sym typeface="+mn-ea"/>
              </a:rPr>
              <a:t>奥楚蔑洛夫这样的人物是当时社会的必然产物。当时沙皇统治下的俄国，经济凋敝，思想保守，实行残酷的专制统治，而作为这样一个国家机器上的小零件，像奥楚蔑洛夫这样的小官僚，为了生存，不得不用丧失人格和尊严来换取生存空间。这样的人物虽然可恨，但作者批判的锋芒更多的是指向当时腐朽专制的社会，指向孕育这种奴性人格的土壤。</a:t>
            </a:r>
            <a:endParaRPr lang="zh-CN" altLang="en-US" sz="2800" b="1">
              <a:solidFill>
                <a:schemeClr val="tx1"/>
              </a:solidFill>
              <a:uFillTx/>
              <a:latin typeface="楷体" panose="02010609060101010101" charset="-122"/>
              <a:ea typeface="楷体" panose="02010609060101010101" charset="-122"/>
              <a:cs typeface="宋体" panose="02010600030101010101" pitchFamily="2" charset="-122"/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" name="文本框 99" title=""/>
          <p:cNvSpPr txBox="1"/>
          <p:nvPr/>
        </p:nvSpPr>
        <p:spPr>
          <a:xfrm>
            <a:off x="321310" y="1645285"/>
            <a:ext cx="11521440" cy="336359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3.[2023</a:t>
            </a:r>
            <a:r>
              <a:rPr sz="2800" b="1">
                <a:latin typeface="黑体" panose="02010609060101010101" charset="-122"/>
                <a:ea typeface="黑体" panose="02010609060101010101" charset="-122"/>
                <a:cs typeface="宋体" panose="02010600030101010101" pitchFamily="2" charset="-122"/>
              </a:rPr>
              <a:t>浙江宁波</a:t>
            </a:r>
            <a:r>
              <a:rPr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12(2)</a:t>
            </a:r>
            <a:r>
              <a:rPr sz="2800" b="1">
                <a:latin typeface="黑体" panose="02010609060101010101" charset="-122"/>
                <a:ea typeface="黑体" panose="02010609060101010101" charset="-122"/>
                <a:cs typeface="宋体" panose="02010600030101010101" pitchFamily="2" charset="-122"/>
              </a:rPr>
              <a:t>题</a:t>
            </a:r>
            <a:r>
              <a:rPr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]联系剧本内容和探究资料，结合配角关清、顾白姓名的深意，分析汪曾祺增设这两个配角的意图。</a:t>
            </a:r>
            <a:endParaRPr sz="28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 title=""/>
          <p:cNvGrpSpPr/>
          <p:nvPr/>
        </p:nvGrpSpPr>
        <p:grpSpPr>
          <a:xfrm>
            <a:off x="483235" y="859155"/>
            <a:ext cx="4163060" cy="522605"/>
            <a:chOff x="776" y="7275"/>
            <a:chExt cx="6556" cy="823"/>
          </a:xfrm>
        </p:grpSpPr>
        <p:pic>
          <p:nvPicPr>
            <p:cNvPr id="63" name="图片 62"/>
            <p:cNvPicPr>
              <a:picLocks noChangeAspect="1"/>
            </p:cNvPicPr>
            <p:nvPr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776" y="7275"/>
              <a:ext cx="6556" cy="822"/>
            </a:xfrm>
            <a:prstGeom prst="rect">
              <a:avLst/>
            </a:prstGeom>
          </p:spPr>
        </p:pic>
        <p:sp>
          <p:nvSpPr>
            <p:cNvPr id="41" name="文本框 40"/>
            <p:cNvSpPr txBox="1"/>
            <p:nvPr>
              <p:custDataLst>
                <p:tags r:id="rId4"/>
              </p:custDataLst>
            </p:nvPr>
          </p:nvSpPr>
          <p:spPr>
            <a:xfrm>
              <a:off x="776" y="7276"/>
              <a:ext cx="6556" cy="822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2800" b="1">
                  <a:solidFill>
                    <a:schemeClr val="tx1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思维导图串方法</a:t>
              </a:r>
              <a:endParaRPr lang="zh-CN" altLang="en-US" sz="28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sym typeface="+mn-ea"/>
              </a:endParaRPr>
            </a:p>
          </p:txBody>
        </p:sp>
      </p:grpSp>
      <p:pic>
        <p:nvPicPr>
          <p:cNvPr id="2" name="图片 -2147482489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427355" y="1671320"/>
            <a:ext cx="11336655" cy="4178300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7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 title=""/>
          <p:cNvGrpSpPr/>
          <p:nvPr/>
        </p:nvGrpSpPr>
        <p:grpSpPr>
          <a:xfrm>
            <a:off x="483235" y="1868170"/>
            <a:ext cx="4163060" cy="522605"/>
            <a:chOff x="776" y="7275"/>
            <a:chExt cx="6556" cy="823"/>
          </a:xfrm>
        </p:grpSpPr>
        <p:pic>
          <p:nvPicPr>
            <p:cNvPr id="63" name="图片 62"/>
            <p:cNvPicPr>
              <a:picLocks noChangeAspect="1"/>
            </p:cNvPicPr>
            <p:nvPr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776" y="7275"/>
              <a:ext cx="6556" cy="822"/>
            </a:xfrm>
            <a:prstGeom prst="rect">
              <a:avLst/>
            </a:prstGeom>
          </p:spPr>
        </p:pic>
        <p:sp>
          <p:nvSpPr>
            <p:cNvPr id="41" name="文本框 40"/>
            <p:cNvSpPr txBox="1"/>
            <p:nvPr>
              <p:custDataLst>
                <p:tags r:id="rId4"/>
              </p:custDataLst>
            </p:nvPr>
          </p:nvSpPr>
          <p:spPr>
            <a:xfrm>
              <a:off x="776" y="7276"/>
              <a:ext cx="6556" cy="822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2800" b="1">
                  <a:solidFill>
                    <a:schemeClr val="tx1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创新设问看趋势</a:t>
              </a:r>
              <a:endParaRPr lang="zh-CN" altLang="en-US" sz="28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sym typeface="+mn-ea"/>
              </a:endParaRPr>
            </a:p>
          </p:txBody>
        </p:sp>
      </p:grpSp>
      <p:sp>
        <p:nvSpPr>
          <p:cNvPr id="2" name="文本框 1" title=""/>
          <p:cNvSpPr txBox="1"/>
          <p:nvPr/>
        </p:nvSpPr>
        <p:spPr>
          <a:xfrm>
            <a:off x="329565" y="1129030"/>
            <a:ext cx="11521440" cy="650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考向</a:t>
            </a:r>
            <a:r>
              <a:rPr lang="en-US" altLang="zh-CN"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3</a:t>
            </a:r>
            <a:r>
              <a:rPr lang="zh-CN" altLang="en-US"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　如何塑造人物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教材推荐考向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）</a:t>
            </a:r>
            <a:endParaRPr lang="zh-CN" altLang="en-US" sz="28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5"/>
            </p:custDataLst>
          </p:nvPr>
        </p:nvSpPr>
        <p:spPr>
          <a:xfrm>
            <a:off x="329565" y="2582545"/>
            <a:ext cx="11549380" cy="1807792"/>
          </a:xfrm>
          <a:prstGeom prst="roundRect">
            <a:avLst>
              <a:gd name="adj" fmla="val 3533"/>
            </a:avLst>
          </a:prstGeom>
          <a:solidFill>
            <a:srgbClr val="CBEAC0"/>
          </a:solidFill>
          <a:ln w="60325">
            <a:solidFill>
              <a:schemeClr val="bg1"/>
            </a:solidFill>
          </a:ln>
          <a:effectLst>
            <a:softEdge rad="31750"/>
          </a:effectLst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30000"/>
              </a:lnSpc>
              <a:buBlip>
                <a:blip r:embed="rId6"/>
              </a:buBlip>
            </a:pPr>
            <a:r>
              <a:rPr lang="en-US" altLang="zh-CN" sz="2800" b="1" spc="300">
                <a:ln>
                  <a:noFill/>
                </a:ln>
                <a:solidFill>
                  <a:schemeClr val="bg1"/>
                </a:solidFill>
                <a:effectLst>
                  <a:outerShdw blurRad="50800" dist="88900" dir="2700000" algn="tl" rotWithShape="0">
                    <a:prstClr val="black">
                      <a:alpha val="40000"/>
                    </a:prstClr>
                  </a:outerShdw>
                </a:effectLst>
                <a:uFill>
                  <a:solidFill>
                    <a:srgbClr val="C00000"/>
                  </a:solidFill>
                </a:u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</a:t>
            </a:r>
            <a:r>
              <a:rPr lang="zh-CN" altLang="en-US" sz="2800" b="1" spc="300">
                <a:ln>
                  <a:noFill/>
                </a:ln>
                <a:solidFill>
                  <a:srgbClr val="C00000"/>
                </a:solidFill>
                <a:effectLst/>
                <a:uFill>
                  <a:solidFill>
                    <a:srgbClr val="C00000"/>
                  </a:solidFill>
                </a:u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教材创新设问</a:t>
            </a:r>
            <a:endParaRPr lang="zh-CN" altLang="en-US" sz="2800" b="1" spc="300">
              <a:ln>
                <a:noFill/>
              </a:ln>
              <a:solidFill>
                <a:srgbClr val="C00000"/>
              </a:solidFill>
              <a:effectLst/>
              <a:uFill>
                <a:solidFill>
                  <a:srgbClr val="C00000"/>
                </a:solidFill>
              </a:u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2800" b="1">
                <a:solidFill>
                  <a:schemeClr val="tx1"/>
                </a:solidFill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1.</a:t>
            </a:r>
            <a:r>
              <a:rPr lang="zh-CN" altLang="en-US" sz="2800" b="1">
                <a:solidFill>
                  <a:schemeClr val="tx1"/>
                </a:solidFill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(九下《变色龙》教参“问题探究”)</a:t>
            </a:r>
            <a:r>
              <a:rPr lang="zh-CN" altLang="en-US" sz="2800" b="1">
                <a:solidFill>
                  <a:schemeClr val="tx1"/>
                </a:solidFill>
                <a:uFillTx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小说运用了哪些艺术手法来刻画人物性格？</a:t>
            </a:r>
            <a:endParaRPr lang="zh-CN" altLang="en-US" sz="2800" b="1">
              <a:solidFill>
                <a:schemeClr val="tx1"/>
              </a:solidFill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 title=""/>
          <p:cNvSpPr txBox="1"/>
          <p:nvPr>
            <p:custDataLst>
              <p:tags r:id="rId2"/>
            </p:custDataLst>
          </p:nvPr>
        </p:nvSpPr>
        <p:spPr>
          <a:xfrm>
            <a:off x="387350" y="718820"/>
            <a:ext cx="11549380" cy="5809189"/>
          </a:xfrm>
          <a:prstGeom prst="roundRect">
            <a:avLst>
              <a:gd name="adj" fmla="val 3533"/>
            </a:avLst>
          </a:prstGeom>
          <a:solidFill>
            <a:srgbClr val="CBEAC0"/>
          </a:solidFill>
          <a:ln w="60325">
            <a:solidFill>
              <a:schemeClr val="bg1"/>
            </a:solidFill>
          </a:ln>
          <a:effectLst>
            <a:softEdge rad="31750"/>
          </a:effectLst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30000"/>
              </a:lnSpc>
              <a:buBlip>
                <a:blip r:embed="rId3"/>
              </a:buBlip>
            </a:pPr>
            <a:r>
              <a:rPr lang="en-US" altLang="zh-CN" sz="2800" b="1" spc="300">
                <a:ln>
                  <a:noFill/>
                </a:ln>
                <a:solidFill>
                  <a:schemeClr val="bg1"/>
                </a:solidFill>
                <a:effectLst>
                  <a:outerShdw blurRad="50800" dist="88900" dir="2700000" algn="tl" rotWithShape="0">
                    <a:prstClr val="black">
                      <a:alpha val="40000"/>
                    </a:prstClr>
                  </a:outerShdw>
                </a:effectLst>
                <a:uFill>
                  <a:solidFill>
                    <a:srgbClr val="C00000"/>
                  </a:solidFill>
                </a:u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</a:t>
            </a:r>
            <a:r>
              <a:rPr lang="zh-CN" altLang="en-US" sz="2800" b="1" spc="300">
                <a:ln>
                  <a:noFill/>
                </a:ln>
                <a:solidFill>
                  <a:srgbClr val="C00000"/>
                </a:solidFill>
                <a:effectLst/>
                <a:uFill>
                  <a:solidFill>
                    <a:srgbClr val="C00000"/>
                  </a:solidFill>
                </a:u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教材创新设问</a:t>
            </a:r>
            <a:endParaRPr lang="zh-CN" altLang="en-US" sz="2800" b="1" spc="300">
              <a:ln>
                <a:noFill/>
              </a:ln>
              <a:solidFill>
                <a:srgbClr val="C00000"/>
              </a:solidFill>
              <a:effectLst/>
              <a:uFill>
                <a:solidFill>
                  <a:srgbClr val="C00000"/>
                </a:solidFill>
              </a:u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800" b="1">
                <a:solidFill>
                  <a:schemeClr val="tx1"/>
                </a:solidFill>
                <a:uFillTx/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【参考答案】</a:t>
            </a:r>
            <a:r>
              <a:rPr lang="zh-CN" altLang="en-US" sz="2800" b="1">
                <a:solidFill>
                  <a:schemeClr val="tx1"/>
                </a:solidFill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运用人物自己的语言来凸显人物性格。奥楚蔑洛夫的几次变色，都是通过对话来表现的，而他见风使舵、谄上欺下的性格特点，正反映在他的话语里。如巡警说这不是将军家的狗时，他先问“你拿得准吗？”听到肯定的回答之后，他赶紧表态：“我也知道。将军家里都是些名贵的、纯种的狗；这条狗呢，鬼才知道是什么玩意儿！毛色既不好，模样也不中看，完全是个下贱胚子。”</a:t>
            </a:r>
            <a:r>
              <a:rPr lang="zh-CN" altLang="en-US" sz="2800" b="1"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而当厨师证实这是将军哥哥家的狗时，他又赶紧表态：“这小狗还不赖，怪伶俐的，一口就咬破了这家伙的手指头！……好一条小狗……”其嘴脸变化之快，真令人瞠目。而他无耻至极的奴性性格也由此而淋漓尽致地展现在读者面前。</a:t>
            </a:r>
            <a:endParaRPr lang="zh-CN" altLang="en-US" sz="2800" b="1">
              <a:solidFill>
                <a:schemeClr val="tx1"/>
              </a:solidFill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 title=""/>
          <p:cNvSpPr txBox="1"/>
          <p:nvPr>
            <p:custDataLst>
              <p:tags r:id="rId2"/>
            </p:custDataLst>
          </p:nvPr>
        </p:nvSpPr>
        <p:spPr>
          <a:xfrm>
            <a:off x="387350" y="1244600"/>
            <a:ext cx="11549380" cy="4094120"/>
          </a:xfrm>
          <a:prstGeom prst="roundRect">
            <a:avLst>
              <a:gd name="adj" fmla="val 3533"/>
            </a:avLst>
          </a:prstGeom>
          <a:solidFill>
            <a:srgbClr val="CBEAC0"/>
          </a:solidFill>
          <a:ln w="60325">
            <a:solidFill>
              <a:schemeClr val="bg1"/>
            </a:solidFill>
          </a:ln>
          <a:effectLst>
            <a:softEdge rad="31750"/>
          </a:effectLst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30000"/>
              </a:lnSpc>
              <a:buBlip>
                <a:blip r:embed="rId3"/>
              </a:buBlip>
            </a:pPr>
            <a:r>
              <a:rPr lang="en-US" altLang="zh-CN" sz="2800" b="1" spc="300">
                <a:ln>
                  <a:noFill/>
                </a:ln>
                <a:solidFill>
                  <a:srgbClr val="C00000"/>
                </a:solidFill>
                <a:effectLst/>
                <a:uFill>
                  <a:solidFill>
                    <a:srgbClr val="C00000"/>
                  </a:solidFill>
                </a:u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</a:t>
            </a:r>
            <a:r>
              <a:rPr lang="zh-CN" altLang="en-US" sz="2800" b="1" spc="300">
                <a:ln>
                  <a:noFill/>
                </a:ln>
                <a:solidFill>
                  <a:srgbClr val="C00000"/>
                </a:solidFill>
                <a:effectLst/>
                <a:uFill>
                  <a:solidFill>
                    <a:srgbClr val="C00000"/>
                  </a:solidFill>
                </a:u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教材创新设问</a:t>
            </a:r>
            <a:endParaRPr lang="zh-CN" altLang="en-US" sz="2800" b="1" spc="300">
              <a:ln>
                <a:noFill/>
              </a:ln>
              <a:solidFill>
                <a:srgbClr val="C00000"/>
              </a:solidFill>
              <a:effectLst/>
              <a:uFill>
                <a:solidFill>
                  <a:srgbClr val="C00000"/>
                </a:solidFill>
              </a:u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indent="720090" algn="just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800" b="1">
                <a:solidFill>
                  <a:schemeClr val="tx1"/>
                </a:solidFill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通过动作、神态描写，表现人物的心理活动。如几次脱大衣、穿大衣的动作，都是为了掩饰自己的尴尬，为下面态度的转变做铺垫。再如“奥楚蔑洛夫严厉地说，咳了一声，拧起了眉头”，“咳”“拧”等动作，都形象地表现了奥楚蔑洛夫在百姓面前装腔作势、官气十足的丑态。而当得知这是将军哥哥家的狗时，立刻“整个脸上洋溢着含笑的温情”，真是媚态百出。这些动作和神态描写很好地烘托了人物性格。</a:t>
            </a:r>
            <a:endParaRPr lang="zh-CN" altLang="en-US" sz="2800" b="1">
              <a:solidFill>
                <a:schemeClr val="tx1"/>
              </a:solidFill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" name="文本框 99" title=""/>
          <p:cNvSpPr txBox="1"/>
          <p:nvPr/>
        </p:nvSpPr>
        <p:spPr>
          <a:xfrm>
            <a:off x="329565" y="2390140"/>
            <a:ext cx="11521440" cy="232473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2.(2023</a:t>
            </a:r>
            <a:r>
              <a:rPr sz="2800" b="1">
                <a:latin typeface="黑体" panose="02010609060101010101" charset="-122"/>
                <a:ea typeface="黑体" panose="02010609060101010101" charset="-122"/>
                <a:cs typeface="宋体" panose="02010600030101010101" pitchFamily="2" charset="-122"/>
              </a:rPr>
              <a:t>河南</a:t>
            </a:r>
            <a:r>
              <a:rPr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8</a:t>
            </a:r>
            <a:r>
              <a:rPr sz="2800" b="1">
                <a:latin typeface="黑体" panose="02010609060101010101" charset="-122"/>
                <a:ea typeface="黑体" panose="02010609060101010101" charset="-122"/>
                <a:cs typeface="宋体" panose="02010600030101010101" pitchFamily="2" charset="-122"/>
              </a:rPr>
              <a:t>题</a:t>
            </a:r>
            <a:r>
              <a:rPr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)文章第⑨段是如何表现老兵离开部队时的不舍之情的？请从正面描写和侧面描写两个角度简要分析。</a:t>
            </a:r>
            <a:endParaRPr sz="28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https://d.book118.com/058032073074006041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  <p:tag name="TABLE_ENDDRAG_ORIGIN_RECT" val="910*108"/>
  <p:tag name="TABLE_ENDDRAG_RECT" val="25*138*910*108"/>
</p:tagLst>
</file>

<file path=ppt/tags/tag21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KSO_WM_BEAUTIFY_FLAG" val=""/>
</p:tagLst>
</file>

<file path=ppt/tags/tag26.xml><?xml version="1.0" encoding="utf-8"?>
<p:tagLst xmlns:p="http://schemas.openxmlformats.org/presentationml/2006/main">
  <p:tag name="KSO_WM_BEAUTIFY_FLAG" val=""/>
</p:tagLst>
</file>

<file path=ppt/tags/tag27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28.xml><?xml version="1.0" encoding="utf-8"?>
<p:tagLst xmlns:p="http://schemas.openxmlformats.org/presentationml/2006/main">
  <p:tag name="KSO_WM_BEAUTIFY_FLAG" val=""/>
</p:tagLst>
</file>

<file path=ppt/tags/tag29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30.xml><?xml version="1.0" encoding="utf-8"?>
<p:tagLst xmlns:p="http://schemas.openxmlformats.org/presentationml/2006/main">
  <p:tag name="KSO_WM_BEAUTIFY_FLAG" val=""/>
</p:tagLst>
</file>

<file path=ppt/tags/tag31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32.xml><?xml version="1.0" encoding="utf-8"?>
<p:tagLst xmlns:p="http://schemas.openxmlformats.org/presentationml/2006/main">
  <p:tag name="KSO_WM_BEAUTIFY_FLAG" val=""/>
</p:tagLst>
</file>

<file path=ppt/tags/tag33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34.xml><?xml version="1.0" encoding="utf-8"?>
<p:tagLst xmlns:p="http://schemas.openxmlformats.org/presentationml/2006/main">
  <p:tag name="KSO_WM_BEAUTIFY_FLAG" val=""/>
</p:tagLst>
</file>

<file path=ppt/tags/tag35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36.xml><?xml version="1.0" encoding="utf-8"?>
<p:tagLst xmlns:p="http://schemas.openxmlformats.org/presentationml/2006/main">
  <p:tag name="KSO_WM_BEAUTIFY_FLAG" val=""/>
</p:tagLst>
</file>

<file path=ppt/tags/tag37.xml><?xml version="1.0" encoding="utf-8"?>
<p:tagLst xmlns:p="http://schemas.openxmlformats.org/presentationml/2006/main">
  <p:tag name="KSO_WM_BEAUTIFY_FLAG" val=""/>
</p:tagLst>
</file>

<file path=ppt/tags/tag38.xml><?xml version="1.0" encoding="utf-8"?>
<p:tagLst xmlns:p="http://schemas.openxmlformats.org/presentationml/2006/main">
  <p:tag name="KSO_WM_BEAUTIFY_FLAG" val=""/>
</p:tagLst>
</file>

<file path=ppt/tags/tag39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40.xml><?xml version="1.0" encoding="utf-8"?>
<p:tagLst xmlns:p="http://schemas.openxmlformats.org/presentationml/2006/main">
  <p:tag name="KSO_WM_BEAUTIFY_FLAG" val=""/>
</p:tagLst>
</file>

<file path=ppt/tags/tag41.xml><?xml version="1.0" encoding="utf-8"?>
<p:tagLst xmlns:p="http://schemas.openxmlformats.org/presentationml/2006/main">
  <p:tag name="KSO_WM_BEAUTIFY_FLAG" val=""/>
</p:tagLst>
</file>

<file path=ppt/tags/tag42.xml><?xml version="1.0" encoding="utf-8"?>
<p:tagLst xmlns:p="http://schemas.openxmlformats.org/presentationml/2006/main">
  <p:tag name="KSO_WM_BEAUTIFY_FLAG" val=""/>
</p:tagLst>
</file>

<file path=ppt/tags/tag43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44.xml><?xml version="1.0" encoding="utf-8"?>
<p:tagLst xmlns:p="http://schemas.openxmlformats.org/presentationml/2006/main">
  <p:tag name="KSO_WM_BEAUTIFY_FLAG" val=""/>
</p:tagLst>
</file>

<file path=ppt/tags/tag45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46.xml><?xml version="1.0" encoding="utf-8"?>
<p:tagLst xmlns:p="http://schemas.openxmlformats.org/presentationml/2006/main">
  <p:tag name="KSO_WM_BEAUTIFY_FLAG" val=""/>
</p:tagLst>
</file>

<file path=ppt/tags/tag47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48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49.xml><?xml version="1.0" encoding="utf-8"?>
<p:tagLst xmlns:p="http://schemas.openxmlformats.org/presentationml/2006/main">
  <p:tag name="KSO_WM_BEAUTIFY_FLAG" val=""/>
</p:tagLst>
</file>

<file path=ppt/tags/tag50.xml><?xml version="1.0" encoding="utf-8"?>
<p:tagLst xmlns:p="http://schemas.openxmlformats.org/presentationml/2006/main">
  <p:tag name="KSO_WM_BEAUTIFY_FLAG" val=""/>
</p:tagLst>
</file>

<file path=ppt/tags/tag51.xml><?xml version="1.0" encoding="utf-8"?>
<p:tagLst xmlns:p="http://schemas.openxmlformats.org/presentationml/2006/main">
  <p:tag name="KSO_WM_BEAUTIFY_FLAG" val=""/>
</p:tagLst>
</file>

<file path=ppt/tags/tag52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53.xml><?xml version="1.0" encoding="utf-8"?>
<p:tagLst xmlns:p="http://schemas.openxmlformats.org/presentationml/2006/main">
  <p:tag name="KSO_WM_BEAUTIFY_FLAG" val=""/>
</p:tagLst>
</file>

<file path=ppt/tags/tag54.xml><?xml version="1.0" encoding="utf-8"?>
<p:tagLst xmlns:p="http://schemas.openxmlformats.org/presentationml/2006/main">
  <p:tag name="KSO_WM_BEAUTIFY_FLAG" val=""/>
</p:tagLst>
</file>

<file path=ppt/tags/tag55.xml><?xml version="1.0" encoding="utf-8"?>
<p:tagLst xmlns:p="http://schemas.openxmlformats.org/presentationml/2006/main">
  <p:tag name="KSO_WM_BEAUTIFY_FLAG" val=""/>
</p:tagLst>
</file>

<file path=ppt/tags/tag56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57.xml><?xml version="1.0" encoding="utf-8"?>
<p:tagLst xmlns:p="http://schemas.openxmlformats.org/presentationml/2006/main">
  <p:tag name="KSO_WM_BEAUTIFY_FLAG" val=""/>
</p:tagLst>
</file>

<file path=ppt/tags/tag58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59.xml><?xml version="1.0" encoding="utf-8"?>
<p:tagLst xmlns:p="http://schemas.openxmlformats.org/presentationml/2006/main">
  <p:tag name="KSO_WM_BEAUTIFY_FLAG" val=""/>
</p:tagLst>
</file>

<file path=ppt/tags/tag60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61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6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宋体</vt:lpstr>
      <vt:lpstr>黑体</vt:lpstr>
      <vt:lpstr>Times New Roman</vt:lpstr>
      <vt:lpstr>微软雅黑</vt:lpstr>
      <vt:lpstr>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2024-09-20T09:24:44.570</cp:lastPrinted>
  <dcterms:created xsi:type="dcterms:W3CDTF">2024-09-20T01:24:44Z</dcterms:created>
  <dcterms:modified xsi:type="dcterms:W3CDTF">2024-09-20T01:24:46Z</dcterms:modified>
</cp:coreProperties>
</file>