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CD5DF7E-2E9C-4718-80C8-694596246F3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91522-A04E-4049-8232-061FE16EA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DCE51-94E8-4BF4-9795-7AADEB72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996B6-4E36-4E3A-A37A-E551C7E45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9E206-3324-4F19-AD5C-C9A591D04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A9E415-962B-483C-8DFE-4C3BCFDD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A8CB4-5122-4F31-857F-DEEB72982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6A17A4-B045-44DE-B776-3939A9D92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8CD7A-1AD4-4BA0-BE1C-0D7207206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D596E-B86D-4394-997A-1380CEACA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B0D00-0E83-44C4-9560-07C4D66D2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672D0-BCBB-47AB-AC00-3B3044DAD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6392976-950C-4510-B329-75C36BF933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2B5A873-DD51-4D3B-AD0C-46E7DC895D6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jpeg" /><Relationship Id="rId4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jpeg" /><Relationship Id="rId4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5141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1052352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安全检查应五忌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制作：小无名老师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3994920" y="28764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8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</a:t>
            </a:r>
            <a:r>
              <a:rPr lang="en-US" sz="4800" b="1" strike="noStrike" spc="299">
                <a:solidFill>
                  <a:schemeClr val="dk1"/>
                </a:solidFill>
                <a:latin typeface="Arial"/>
                <a:ea typeface="微软雅黑"/>
              </a:rPr>
              <a:t> 录</a:t>
            </a:r>
            <a:endParaRPr lang="en-US" sz="4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1663200" y="1644840"/>
            <a:ext cx="7075800" cy="4718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安全检查应五忌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马虎的危害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主观的误判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单一检查的弊端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懒惰的危害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投机心态的危害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8354520" y="543600"/>
            <a:ext cx="3311640" cy="7088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3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764960" y="1856160"/>
            <a:ext cx="71751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安全检查应五忌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6076800" y="1080000"/>
            <a:ext cx="421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6874560" y="3254400"/>
            <a:ext cx="46213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检查在日常生活和工作中起着至关重要的作用。然而，有时候我们在进行安全检查时会犯下一些常见的错误，这就是安全检查应该避免的五忌。本章将详细介绍这五忌，以帮助大家提高安全检查的效果和水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Picture 22"/>
          <p:cNvSpPr/>
          <p:nvPr/>
        </p:nvSpPr>
        <p:spPr>
          <a:xfrm>
            <a:off x="353520" y="1469880"/>
            <a:ext cx="4293000" cy="429300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第一忌：马虎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忌一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对安全检查的马虎态度会使得重要的安全隐患被忽略或者遗漏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忌一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每一次安全检查都应该认真细致，不能心存侥幸心理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第二忌：主观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忌二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主观臆断会导致对安全问题的误判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忌二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客观公正地进行安全检查，不要带有个人偏见或者情绪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第三忌：单一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忌三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过分依赖某一种安全检查方法，可能会忽视其他可能存在的隐患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忌三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多元化检查手段和方法，全面排查安全隐患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第四忌：懒惰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忌四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安全检查是一项细致且需要耐心的工作，怠惰会让安全隐患滋生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忌四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每次检查都要认真对待，不要因为疲惫或懒惰而草率行事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第五忌：投机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忌五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投机心态会让人对安全检查变得敷衍了事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忌五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安全检查不能仅仅为了应付检查而进行，应该真正发现问题并及时解决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6948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安全检查的重要性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安全检查是保障我们生命财产安全的重要手段，只有做到不犯忌讳，才能真正做到安全第一。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2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8308440" y="3251160"/>
            <a:ext cx="3478680" cy="34786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8354520" y="543600"/>
            <a:ext cx="3311640" cy="7088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3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4764960" y="1856160"/>
            <a:ext cx="71751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马虎的危害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6076800" y="1080000"/>
            <a:ext cx="421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马虎导致隐患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6874560" y="3254400"/>
            <a:ext cx="46213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马虎的态度可能导致安全隐患被忽略，容易造成严重的安全事故。为了避免这种情况发生，我们必须保持高度的警惕和细心。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Picture 22"/>
          <p:cNvSpPr/>
          <p:nvPr/>
        </p:nvSpPr>
        <p:spPr>
          <a:xfrm>
            <a:off x="353520" y="1469880"/>
            <a:ext cx="4293000" cy="429300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马虎影响工作效率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马虎的态度会让安全检查变得浮于表面，影响工作效率。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工作效率下降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马虎容易让问题积重难返，造成隐患不断累积。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问题积重难返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533040" y="1714320"/>
            <a:ext cx="2575440" cy="40899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02880" y="4025160"/>
            <a:ext cx="3283920" cy="29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认真细致检查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902880" y="4385880"/>
            <a:ext cx="4523400" cy="1993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认真细致地进行每一项检查，确保每个环节都不被轻忽。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317640" y="1714320"/>
            <a:ext cx="2574000" cy="40899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6537240" y="1366560"/>
            <a:ext cx="2106000" cy="29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建立严格标准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6537240" y="1950120"/>
            <a:ext cx="4372920" cy="1632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建立严格的检查标准和流程，确保每次检查都按照规定执行。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9100800" y="1714320"/>
            <a:ext cx="2574000" cy="40899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536880" y="4024800"/>
            <a:ext cx="2106000" cy="29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6537240" y="4549680"/>
            <a:ext cx="4545720" cy="1646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如何避免马虎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39440" y="1714320"/>
            <a:ext cx="2575440" cy="40899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874440" y="1355760"/>
            <a:ext cx="2741040" cy="29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做好准备工作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928440" y="1821240"/>
            <a:ext cx="4523400" cy="2140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扎实的准备工作是避免马虎的关键，确保每个细节都得到重视。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3543840" y="3263400"/>
            <a:ext cx="606600" cy="56664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65" name="组合 1"/>
          <p:cNvGrpSpPr/>
          <p:nvPr/>
        </p:nvGrpSpPr>
        <p:grpSpPr>
          <a:xfrm>
            <a:off x="3571200" y="1372320"/>
            <a:ext cx="5549760" cy="4881240"/>
            <a:chOff x="3571200" y="1372320"/>
            <a:chExt cx="5549760" cy="4881240"/>
          </a:xfrm>
        </p:grpSpPr>
        <p:sp>
          <p:nvSpPr>
            <p:cNvPr id="166" name="content.1.subtitle"/>
            <p:cNvSpPr/>
            <p:nvPr/>
          </p:nvSpPr>
          <p:spPr>
            <a:xfrm>
              <a:off x="4264200" y="2115000"/>
              <a:ext cx="474948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t">
              <a:noAutofit/>
            </a:bodyPr>
            <a:lstStyle/>
            <a:p>
              <a:pPr algn="just" defTabSz="914400">
                <a:lnSpc>
                  <a:spcPct val="150000"/>
                </a:lnSpc>
              </a:pPr>
              <a:r>
                <a:rPr lang="zh-CN" sz="1400" b="0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分享一个因为马虎导致的安全事故案例，引以为戒，避免再次发生。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content.1.title"/>
            <p:cNvSpPr/>
            <p:nvPr/>
          </p:nvSpPr>
          <p:spPr>
            <a:xfrm>
              <a:off x="4262760" y="1372320"/>
              <a:ext cx="475092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b">
              <a:noAutofit/>
            </a:bodyPr>
            <a:lstStyle/>
            <a:p>
              <a:pPr defTabSz="914400">
                <a:lnSpc>
                  <a:spcPct val="100000"/>
                </a:lnSpc>
              </a:pPr>
              <a:r>
                <a:rPr lang="zh-CN" sz="2000" b="1" strike="noStrike" spc="-1">
                  <a:solidFill>
                    <a:schemeClr val="accent1"/>
                  </a:solidFill>
                  <a:latin typeface="微软雅黑"/>
                  <a:ea typeface="微软雅黑"/>
                </a:rPr>
                <a:t>安全事故案例</a:t>
              </a:r>
              <a:endParaRPr lang="en-US" sz="20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椭圆 13"/>
            <p:cNvSpPr/>
            <p:nvPr/>
          </p:nvSpPr>
          <p:spPr>
            <a:xfrm>
              <a:off x="3571200" y="1725840"/>
              <a:ext cx="606960" cy="566640"/>
            </a:xfrm>
            <a:prstGeom prst="ellipse">
              <a:avLst/>
            </a:prstGeom>
            <a:solidFill>
              <a:schemeClr val="accent1"/>
            </a:solidFill>
            <a:ln w="0">
              <a:noFill/>
            </a:ln>
            <a:effectLst>
              <a:outerShdw blurRad="101520" dist="38160" algn="l" rotWithShape="0">
                <a:schemeClr val="accent1">
                  <a:alpha val="40000"/>
                </a:schemeClr>
              </a:outerShdw>
            </a:effectLst>
          </p:spPr>
          <p:style>
            <a:lnRef idx="0"/>
            <a:fillRef idx="0"/>
            <a:effectRef idx="0"/>
            <a:fontRef idx="minor"/>
          </p:style>
          <p:txBody>
            <a:bodyPr wrap="none" lIns="0" tIns="0" rIns="0" bIns="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lt1"/>
                  </a:solidFill>
                  <a:latin typeface="微软雅黑"/>
                  <a:ea typeface="微软雅黑"/>
                </a:rPr>
                <a:t>01</a:t>
              </a:r>
              <a:endParaRPr lang="en-US" sz="16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椭圆 14"/>
            <p:cNvSpPr/>
            <p:nvPr/>
          </p:nvSpPr>
          <p:spPr>
            <a:xfrm>
              <a:off x="3571200" y="5114880"/>
              <a:ext cx="606960" cy="566640"/>
            </a:xfrm>
            <a:prstGeom prst="ellipse">
              <a:avLst/>
            </a:prstGeom>
            <a:solidFill>
              <a:schemeClr val="accent1"/>
            </a:solidFill>
            <a:ln w="0">
              <a:noFill/>
            </a:ln>
            <a:effectLst>
              <a:outerShdw blurRad="101520" dist="38160" algn="l" rotWithShape="0">
                <a:schemeClr val="accent1">
                  <a:alpha val="40000"/>
                </a:schemeClr>
              </a:outerShdw>
            </a:effectLst>
          </p:spPr>
          <p:style>
            <a:lnRef idx="0"/>
            <a:fillRef idx="0"/>
            <a:effectRef idx="0"/>
            <a:fontRef idx="minor"/>
          </p:style>
          <p:txBody>
            <a:bodyPr wrap="none" lIns="0" tIns="0" rIns="0" bIns="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lt1"/>
                  </a:solidFill>
                  <a:latin typeface="微软雅黑"/>
                  <a:ea typeface="微软雅黑"/>
                </a:rPr>
                <a:t>03</a:t>
              </a:r>
              <a:endParaRPr lang="en-US" sz="16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content.3.subtitle"/>
            <p:cNvSpPr/>
            <p:nvPr/>
          </p:nvSpPr>
          <p:spPr>
            <a:xfrm>
              <a:off x="4371480" y="5511240"/>
              <a:ext cx="474948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t">
              <a:noAutofit/>
            </a:bodyPr>
            <a:lstStyle/>
            <a:p>
              <a:pPr algn="just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dk1">
                      <a:lumMod val="85000"/>
                      <a:lumOff val="15000"/>
                    </a:schemeClr>
                  </a:solidFill>
                  <a:latin typeface="微软雅黑"/>
                  <a:ea typeface="微软雅黑"/>
                </a:rPr>
                <a:t> 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content.3.title"/>
            <p:cNvSpPr/>
            <p:nvPr/>
          </p:nvSpPr>
          <p:spPr>
            <a:xfrm>
              <a:off x="4366800" y="4681440"/>
              <a:ext cx="475092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b">
              <a:noAutofit/>
            </a:bodyPr>
            <a:lstStyle/>
            <a:p>
              <a:pPr defTabSz="914400">
                <a:lnSpc>
                  <a:spcPct val="100000"/>
                </a:lnSpc>
              </a:pPr>
              <a:r>
                <a:rPr lang="en-US" sz="2000" b="1" strike="noStrike" spc="-1">
                  <a:solidFill>
                    <a:schemeClr val="accent1"/>
                  </a:solidFill>
                  <a:latin typeface="微软雅黑"/>
                  <a:ea typeface="微软雅黑"/>
                </a:rPr>
                <a:t> </a:t>
              </a:r>
              <a:endParaRPr lang="en-US" sz="20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content.2.subtitle"/>
            <p:cNvSpPr/>
            <p:nvPr/>
          </p:nvSpPr>
          <p:spPr>
            <a:xfrm>
              <a:off x="4368240" y="3813120"/>
              <a:ext cx="474948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t">
              <a:noAutofit/>
            </a:bodyPr>
            <a:lstStyle/>
            <a:p>
              <a:pPr algn="just" defTabSz="914400">
                <a:lnSpc>
                  <a:spcPct val="150000"/>
                </a:lnSpc>
              </a:pPr>
              <a:r>
                <a:rPr lang="zh-CN" sz="1400" b="0" strike="noStrike" spc="-1">
                  <a:solidFill>
                    <a:schemeClr val="dk1">
                      <a:lumMod val="85000"/>
                      <a:lumOff val="15000"/>
                    </a:schemeClr>
                  </a:solidFill>
                  <a:latin typeface="微软雅黑"/>
                  <a:ea typeface="微软雅黑"/>
                </a:rPr>
                <a:t>思考如何避免类似问题再次发生，提出解决方案和预防措施。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content.2.title"/>
            <p:cNvSpPr/>
            <p:nvPr/>
          </p:nvSpPr>
          <p:spPr>
            <a:xfrm>
              <a:off x="4366080" y="2983320"/>
              <a:ext cx="475092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b">
              <a:noAutofit/>
            </a:bodyPr>
            <a:lstStyle/>
            <a:p>
              <a:pPr defTabSz="914400">
                <a:lnSpc>
                  <a:spcPct val="100000"/>
                </a:lnSpc>
              </a:pPr>
              <a:r>
                <a:rPr lang="zh-CN" sz="2000" b="1" strike="noStrike" spc="-1">
                  <a:solidFill>
                    <a:schemeClr val="accent1"/>
                  </a:solidFill>
                  <a:latin typeface="微软雅黑"/>
                  <a:ea typeface="微软雅黑"/>
                </a:rPr>
                <a:t>问题解决思路</a:t>
              </a:r>
              <a:endParaRPr lang="en-US" sz="20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74" name="Picture 35"/>
          <p:cNvSpPr/>
          <p:nvPr/>
        </p:nvSpPr>
        <p:spPr>
          <a:xfrm>
            <a:off x="-3240" y="1751040"/>
            <a:ext cx="3564360" cy="3564360"/>
          </a:xfrm>
          <a:prstGeom prst="diamond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6948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马虎是安全检查中最不能容忍的行为，我们每个人都应该时刻保持专注和严谨，做好每一次检查工作。只有经过严格的检查和细心的态度，才能确保工作和生活的安全。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7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8308440" y="3251160"/>
            <a:ext cx="3478680" cy="34786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8354520" y="543600"/>
            <a:ext cx="3311640" cy="7088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3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4764960" y="1856160"/>
            <a:ext cx="71751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主观的误判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6076800" y="1080000"/>
            <a:ext cx="421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主观判断的问题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6874560" y="3254400"/>
            <a:ext cx="46213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主观判断可能导致对安全隐患的误判。不客观的态度会让检查变得失真。在安全检查中，主观判断是需要尤其注意避免的问题之一。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Picture 22"/>
          <p:cNvSpPr/>
          <p:nvPr/>
        </p:nvSpPr>
        <p:spPr>
          <a:xfrm>
            <a:off x="353520" y="1469880"/>
            <a:ext cx="4293000" cy="429300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主观判断的危害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安全隐患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可能导致忽视重要的安全隐患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后果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迟误发现问题，造成不可挽回的后果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如何客观进行检查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3543840" y="3263400"/>
            <a:ext cx="606600" cy="56664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97" name="组合 1"/>
          <p:cNvGrpSpPr/>
          <p:nvPr/>
        </p:nvGrpSpPr>
        <p:grpSpPr>
          <a:xfrm>
            <a:off x="3571200" y="1372320"/>
            <a:ext cx="5549760" cy="4881240"/>
            <a:chOff x="3571200" y="1372320"/>
            <a:chExt cx="5549760" cy="4881240"/>
          </a:xfrm>
        </p:grpSpPr>
        <p:sp>
          <p:nvSpPr>
            <p:cNvPr id="198" name="content.1.subtitle"/>
            <p:cNvSpPr/>
            <p:nvPr/>
          </p:nvSpPr>
          <p:spPr>
            <a:xfrm>
              <a:off x="4264200" y="2115000"/>
              <a:ext cx="474948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t">
              <a:noAutofit/>
            </a:bodyPr>
            <a:lstStyle/>
            <a:p>
              <a:pPr algn="just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content.1.title"/>
            <p:cNvSpPr/>
            <p:nvPr/>
          </p:nvSpPr>
          <p:spPr>
            <a:xfrm>
              <a:off x="4262760" y="1372320"/>
              <a:ext cx="475092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b">
              <a:noAutofit/>
            </a:bodyPr>
            <a:lstStyle/>
            <a:p>
              <a:pPr defTabSz="914400">
                <a:lnSpc>
                  <a:spcPct val="100000"/>
                </a:lnSpc>
              </a:pPr>
              <a:r>
                <a:rPr lang="zh-CN" sz="2000" b="1" strike="noStrike" spc="-1">
                  <a:solidFill>
                    <a:schemeClr val="accent1"/>
                  </a:solidFill>
                  <a:latin typeface="微软雅黑"/>
                  <a:ea typeface="微软雅黑"/>
                </a:rPr>
                <a:t>掌握客观判断的方法和技巧</a:t>
              </a:r>
              <a:endParaRPr lang="en-US" sz="20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椭圆 13"/>
            <p:cNvSpPr/>
            <p:nvPr/>
          </p:nvSpPr>
          <p:spPr>
            <a:xfrm>
              <a:off x="3571200" y="1725840"/>
              <a:ext cx="606960" cy="566640"/>
            </a:xfrm>
            <a:prstGeom prst="ellipse">
              <a:avLst/>
            </a:prstGeom>
            <a:solidFill>
              <a:schemeClr val="accent1"/>
            </a:solidFill>
            <a:ln w="0">
              <a:noFill/>
            </a:ln>
            <a:effectLst>
              <a:outerShdw blurRad="101520" dist="38160" algn="l" rotWithShape="0">
                <a:schemeClr val="accent1">
                  <a:alpha val="40000"/>
                </a:schemeClr>
              </a:outerShdw>
            </a:effectLst>
          </p:spPr>
          <p:style>
            <a:lnRef idx="0"/>
            <a:fillRef idx="0"/>
            <a:effectRef idx="0"/>
            <a:fontRef idx="minor"/>
          </p:style>
          <p:txBody>
            <a:bodyPr wrap="none" lIns="0" tIns="0" rIns="0" bIns="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lt1"/>
                  </a:solidFill>
                  <a:latin typeface="微软雅黑"/>
                  <a:ea typeface="微软雅黑"/>
                </a:rPr>
                <a:t>01</a:t>
              </a:r>
              <a:endParaRPr lang="en-US" sz="16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椭圆 14"/>
            <p:cNvSpPr/>
            <p:nvPr/>
          </p:nvSpPr>
          <p:spPr>
            <a:xfrm>
              <a:off x="3571200" y="5114880"/>
              <a:ext cx="606960" cy="566640"/>
            </a:xfrm>
            <a:prstGeom prst="ellipse">
              <a:avLst/>
            </a:prstGeom>
            <a:solidFill>
              <a:schemeClr val="accent1"/>
            </a:solidFill>
            <a:ln w="0">
              <a:noFill/>
            </a:ln>
            <a:effectLst>
              <a:outerShdw blurRad="101520" dist="38160" algn="l" rotWithShape="0">
                <a:schemeClr val="accent1">
                  <a:alpha val="40000"/>
                </a:schemeClr>
              </a:outerShdw>
            </a:effectLst>
          </p:spPr>
          <p:style>
            <a:lnRef idx="0"/>
            <a:fillRef idx="0"/>
            <a:effectRef idx="0"/>
            <a:fontRef idx="minor"/>
          </p:style>
          <p:txBody>
            <a:bodyPr wrap="none" lIns="0" tIns="0" rIns="0" bIns="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lt1"/>
                  </a:solidFill>
                  <a:latin typeface="微软雅黑"/>
                  <a:ea typeface="微软雅黑"/>
                </a:rPr>
                <a:t>03</a:t>
              </a:r>
              <a:endParaRPr lang="en-US" sz="16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content.3.subtitle"/>
            <p:cNvSpPr/>
            <p:nvPr/>
          </p:nvSpPr>
          <p:spPr>
            <a:xfrm>
              <a:off x="4371480" y="5511240"/>
              <a:ext cx="474948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t">
              <a:noAutofit/>
            </a:bodyPr>
            <a:lstStyle/>
            <a:p>
              <a:pPr algn="just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dk1">
                      <a:lumMod val="85000"/>
                      <a:lumOff val="15000"/>
                    </a:schemeClr>
                  </a:solidFill>
                  <a:latin typeface="微软雅黑"/>
                  <a:ea typeface="微软雅黑"/>
                </a:rPr>
                <a:t> 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content.3.title"/>
            <p:cNvSpPr/>
            <p:nvPr/>
          </p:nvSpPr>
          <p:spPr>
            <a:xfrm>
              <a:off x="4366800" y="4681440"/>
              <a:ext cx="475092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b">
              <a:noAutofit/>
            </a:bodyPr>
            <a:lstStyle/>
            <a:p>
              <a:pPr defTabSz="914400">
                <a:lnSpc>
                  <a:spcPct val="100000"/>
                </a:lnSpc>
              </a:pPr>
              <a:r>
                <a:rPr lang="en-US" sz="2000" b="1" strike="noStrike" spc="-1">
                  <a:solidFill>
                    <a:schemeClr val="accent1"/>
                  </a:solidFill>
                  <a:latin typeface="微软雅黑"/>
                  <a:ea typeface="微软雅黑"/>
                </a:rPr>
                <a:t> </a:t>
              </a:r>
              <a:endParaRPr lang="en-US" sz="20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content.2.subtitle"/>
            <p:cNvSpPr/>
            <p:nvPr/>
          </p:nvSpPr>
          <p:spPr>
            <a:xfrm>
              <a:off x="4368240" y="3813120"/>
              <a:ext cx="474948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t">
              <a:noAutofit/>
            </a:bodyPr>
            <a:lstStyle/>
            <a:p>
              <a:pPr algn="just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dk1">
                      <a:lumMod val="85000"/>
                      <a:lumOff val="15000"/>
                    </a:schemeClr>
                  </a:solidFill>
                  <a:latin typeface="微软雅黑"/>
                  <a:ea typeface="微软雅黑"/>
                </a:rPr>
                <a:t> 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content.2.title"/>
            <p:cNvSpPr/>
            <p:nvPr/>
          </p:nvSpPr>
          <p:spPr>
            <a:xfrm>
              <a:off x="4366080" y="2983320"/>
              <a:ext cx="4750920" cy="74232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b">
              <a:noAutofit/>
            </a:bodyPr>
            <a:lstStyle/>
            <a:p>
              <a:pPr defTabSz="914400">
                <a:lnSpc>
                  <a:spcPct val="100000"/>
                </a:lnSpc>
              </a:pPr>
              <a:r>
                <a:rPr lang="zh-CN" sz="2000" b="1" strike="noStrike" spc="-1">
                  <a:solidFill>
                    <a:schemeClr val="accent1"/>
                  </a:solidFill>
                  <a:latin typeface="微软雅黑"/>
                  <a:ea typeface="微软雅黑"/>
                </a:rPr>
                <a:t>尽量排除个人情绪和偏见的影响</a:t>
              </a:r>
              <a:endParaRPr lang="en-US" sz="20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6" name="Picture 35"/>
          <p:cNvSpPr/>
          <p:nvPr/>
        </p:nvSpPr>
        <p:spPr>
          <a:xfrm>
            <a:off x="-3240" y="1751040"/>
            <a:ext cx="3564360" cy="3564360"/>
          </a:xfrm>
          <a:prstGeom prst="diamond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28"/>
          <p:cNvSpPr/>
          <p:nvPr/>
        </p:nvSpPr>
        <p:spPr>
          <a:xfrm>
            <a:off x="3533040" y="1714320"/>
            <a:ext cx="2575440" cy="40899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02880" y="4025160"/>
            <a:ext cx="3283920" cy="29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总结经验教训，避免类似问题再次发生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content"/>
          <p:cNvSpPr/>
          <p:nvPr/>
        </p:nvSpPr>
        <p:spPr>
          <a:xfrm>
            <a:off x="902880" y="4385880"/>
            <a:ext cx="4523400" cy="1993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经验总结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预防主观误判的措施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3"/>
          <p:cNvSpPr/>
          <p:nvPr/>
        </p:nvSpPr>
        <p:spPr>
          <a:xfrm>
            <a:off x="6317640" y="1714320"/>
            <a:ext cx="2574000" cy="40899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6537240" y="1366560"/>
            <a:ext cx="2106000" cy="29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content"/>
          <p:cNvSpPr/>
          <p:nvPr/>
        </p:nvSpPr>
        <p:spPr>
          <a:xfrm>
            <a:off x="6537240" y="1950120"/>
            <a:ext cx="4372920" cy="1632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8"/>
          <p:cNvSpPr/>
          <p:nvPr/>
        </p:nvSpPr>
        <p:spPr>
          <a:xfrm>
            <a:off x="9100800" y="1714320"/>
            <a:ext cx="2574000" cy="40899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536880" y="4024800"/>
            <a:ext cx="2106000" cy="29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content"/>
          <p:cNvSpPr/>
          <p:nvPr/>
        </p:nvSpPr>
        <p:spPr>
          <a:xfrm>
            <a:off x="6537240" y="4549680"/>
            <a:ext cx="4545720" cy="1646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739440" y="1714320"/>
            <a:ext cx="2575440" cy="40899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874440" y="1355760"/>
            <a:ext cx="2741040" cy="29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分享一个因为主观误判导致的安全事故案例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928440" y="1821240"/>
            <a:ext cx="4523400" cy="2140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案例描述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主观误判导致的后果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6948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主观误判是安全检查中需要重点避免的问题，要时刻保持客观公正的态度。在检查过程中，应该注重客观性，避免个人情绪和偏见影响判断，以确保安全隐患能够被及时发现和解决。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22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8308440" y="3251160"/>
            <a:ext cx="3478680" cy="34786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https://d.book118.com/058035141054006045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安全检查应五忌</vt:lpstr>
      <vt:lpstr>目 录</vt:lpstr>
      <vt:lpstr>第1章 安全检查应五忌</vt:lpstr>
      <vt:lpstr> </vt:lpstr>
      <vt:lpstr>第一忌：马虎</vt:lpstr>
      <vt:lpstr>第二忌：主观</vt:lpstr>
      <vt:lpstr>第三忌：单一</vt:lpstr>
      <vt:lpstr>第四忌：懒惰</vt:lpstr>
      <vt:lpstr>第五忌：投机</vt:lpstr>
      <vt:lpstr>安全检查的重要性</vt:lpstr>
      <vt:lpstr>第2章 马虎的危害</vt:lpstr>
      <vt:lpstr> </vt:lpstr>
      <vt:lpstr>马虎影响工作效率</vt:lpstr>
      <vt:lpstr>如何避免马虎</vt:lpstr>
      <vt:lpstr>案例分享</vt:lpstr>
      <vt:lpstr>总结</vt:lpstr>
      <vt:lpstr>第3章 主观的误判</vt:lpstr>
      <vt:lpstr> </vt:lpstr>
      <vt:lpstr>主观判断的危害</vt:lpstr>
      <vt:lpstr>如何客观进行检查</vt:lpstr>
      <vt:lpstr>案例分析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2024-09-25T21:20:58.518</cp:lastPrinted>
  <dcterms:created xsi:type="dcterms:W3CDTF">2024-09-25T13:20:58Z</dcterms:created>
  <dcterms:modified xsi:type="dcterms:W3CDTF">2024-09-25T13:21:00Z</dcterms:modified>
</cp:coreProperties>
</file>