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1A6F010-CFD1-4CBE-AF32-138C980F120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CBC3C50-A1D6-4EBF-9255-362DC99F86F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BF42BF2-3727-4A1B-9155-E328E19F4D7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EB311B5-06BC-4CDF-856D-BB893A9FFF4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336B12D-0875-44AF-82B4-643640FD553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E82D4B5-388A-4CE0-8D45-26CDFFA2EC2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15D657B-6D1D-4D14-AA56-DD17C38FF1D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F8EADD6-E049-41F4-A99E-BB6DAFC4C90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4B44C4F-41E8-4846-95A1-5D9535828D0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C461269-6029-44A3-B98E-636E95227A8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6B35667-3C23-4C7C-BCC3-CEEC6B00CDA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5804206310100604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TextBox 2"/>
          <p:cNvSpPr txBox="1"/>
          <p:nvPr/>
        </p:nvSpPr>
        <p:spPr>
          <a:xfrm>
            <a:off x="1330368" y="1042578"/>
            <a:ext cx="8896350" cy="2286000"/>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700" b="1">
                <a:solidFill>
                  <a:srgbClr val="FFFFFF">
                    <a:alpha val="100000"/>
                  </a:srgbClr>
                </a:solidFill>
                <a:latin typeface="Microsoft Yahei"/>
                <a:ea typeface="Microsoft Yahei"/>
                <a:cs typeface="Microsoft Yahei"/>
              </a:rPr>
              <a:t>技术创新医防融合实现国家基本公卫项目的卓越发展</a:t>
            </a:r>
          </a:p>
        </p:txBody>
      </p:sp>
      <p:sp>
        <p:nvSpPr>
          <p:cNvPr id="5" name="TextBox 5"/>
          <p:cNvSpPr txBox="1"/>
          <p:nvPr/>
        </p:nvSpPr>
        <p:spPr>
          <a:xfrm>
            <a:off x="9667170" y="522284"/>
            <a:ext cx="1884104" cy="672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spcBef>
                <a:spcPts val="375"/>
              </a:spcBef>
            </a:pPr>
            <a:r>
              <a:rPr lang="en-US" sz="1200">
                <a:solidFill>
                  <a:srgbClr val="FFFFFF">
                    <a:alpha val="100000"/>
                  </a:srgbClr>
                </a:solidFill>
                <a:latin typeface="Microsoft Yahei"/>
                <a:ea typeface="Microsoft Yahei"/>
                <a:cs typeface="Microsoft Yahei"/>
              </a:rPr>
              <a:t>BIG DATA EMPOWERS TO CREATE A NEW</a:t>
            </a:r>
          </a:p>
          <a:p>
            <a:pPr algn="r">
              <a:lnSpc>
                <a:spcPct val="90000"/>
              </a:lnSpc>
              <a:spcBef>
                <a:spcPts val="375"/>
              </a:spcBef>
            </a:pPr>
            <a:r>
              <a:rPr lang="en-US" sz="1200">
                <a:solidFill>
                  <a:srgbClr val="FFFFFF">
                    <a:alpha val="100000"/>
                  </a:srgbClr>
                </a:solidFill>
                <a:latin typeface="Microsoft Yahei"/>
                <a:ea typeface="Microsoft Yahei"/>
                <a:cs typeface="Microsoft Yahei"/>
              </a:rPr>
              <a:t>ERA</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50" b="-50"/>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9555294" y="499678"/>
            <a:ext cx="1851660" cy="114584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6000" b="1">
                <a:solidFill>
                  <a:srgbClr val="FFFFFF">
                    <a:alpha val="100000"/>
                  </a:srgbClr>
                </a:solidFill>
                <a:latin typeface="微软雅黑"/>
                <a:ea typeface="微软雅黑"/>
                <a:cs typeface="微软雅黑"/>
              </a:rPr>
              <a:t>目录</a:t>
            </a:r>
            <a:endParaRPr lang="en-US" sz="1100"/>
          </a:p>
        </p:txBody>
      </p:sp>
      <p:sp>
        <p:nvSpPr>
          <p:cNvPr id="4" name="TextBox 4"/>
          <p:cNvSpPr txBox="1"/>
          <p:nvPr/>
        </p:nvSpPr>
        <p:spPr>
          <a:xfrm>
            <a:off x="8526405" y="1699382"/>
            <a:ext cx="28594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pPr>
            <a:r>
              <a:rPr lang="en-US" sz="2400">
                <a:solidFill>
                  <a:srgbClr val="FFFFFF">
                    <a:alpha val="100000"/>
                  </a:srgbClr>
                </a:solidFill>
                <a:latin typeface="Microsoft Yahei"/>
                <a:ea typeface="Microsoft Yahei"/>
                <a:cs typeface="Microsoft Yahei"/>
              </a:rPr>
              <a:t>CONTENTS</a:t>
            </a:r>
          </a:p>
        </p:txBody>
      </p:sp>
      <p:sp>
        <p:nvSpPr>
          <p:cNvPr id="5" name="TextBox 5"/>
          <p:cNvSpPr txBox="1"/>
          <p:nvPr/>
        </p:nvSpPr>
        <p:spPr>
          <a:xfrm>
            <a:off x="1584630" y="797198"/>
            <a:ext cx="6724952" cy="5263604"/>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引言</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技术创新在医防融合中的应用</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医防融合策略与实践</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国家基本公卫项目现状及挑战</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技术创新医防融合推动国家基本公卫项目卓越发展路径</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结论与展望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TextBox 2"/>
          <p:cNvSpPr txBox="1"/>
          <p:nvPr/>
        </p:nvSpPr>
        <p:spPr>
          <a:xfrm>
            <a:off x="9667170" y="522284"/>
            <a:ext cx="1884104" cy="672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spcBef>
                <a:spcPts val="375"/>
              </a:spcBef>
            </a:pPr>
            <a:r>
              <a:rPr lang="en-US" sz="1200">
                <a:solidFill>
                  <a:srgbClr val="FFFFFF">
                    <a:alpha val="100000"/>
                  </a:srgbClr>
                </a:solidFill>
                <a:latin typeface="Microsoft Yahei"/>
                <a:ea typeface="Microsoft Yahei"/>
                <a:cs typeface="Microsoft Yahei"/>
              </a:rPr>
              <a:t>BIG DATA EMPOWERS TO CREATE A NEW</a:t>
            </a:r>
          </a:p>
          <a:p>
            <a:pPr algn="r">
              <a:lnSpc>
                <a:spcPct val="90000"/>
              </a:lnSpc>
              <a:spcBef>
                <a:spcPts val="375"/>
              </a:spcBef>
            </a:pPr>
            <a:r>
              <a:rPr lang="en-US" sz="1200">
                <a:solidFill>
                  <a:srgbClr val="FFFFFF">
                    <a:alpha val="100000"/>
                  </a:srgbClr>
                </a:solidFill>
                <a:latin typeface="Microsoft Yahei"/>
                <a:ea typeface="Microsoft Yahei"/>
                <a:cs typeface="Microsoft Yahei"/>
              </a:rPr>
              <a:t>ERA</a:t>
            </a:r>
          </a:p>
        </p:txBody>
      </p:sp>
      <p:sp>
        <p:nvSpPr>
          <p:cNvPr id="3" name="TextBox 3"/>
          <p:cNvSpPr txBox="1"/>
          <p:nvPr/>
        </p:nvSpPr>
        <p:spPr>
          <a:xfrm>
            <a:off x="2393306" y="1882902"/>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5400" b="1">
                <a:solidFill>
                  <a:srgbClr val="FFFFFF">
                    <a:alpha val="100000"/>
                  </a:srgbClr>
                </a:solidFill>
                <a:latin typeface="Microsoft Yahei"/>
                <a:ea typeface="Microsoft Yahei"/>
                <a:cs typeface="Microsoft Yahei"/>
              </a:rPr>
              <a:t>01</a:t>
            </a:r>
          </a:p>
        </p:txBody>
      </p:sp>
      <p:sp>
        <p:nvSpPr>
          <p:cNvPr id="4" name="TextBox 4"/>
          <p:cNvSpPr txBox="1"/>
          <p:nvPr/>
        </p:nvSpPr>
        <p:spPr>
          <a:xfrm>
            <a:off x="2393306" y="2707767"/>
            <a:ext cx="8641080" cy="2703483"/>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ts val="375"/>
              </a:spcBef>
            </a:pPr>
            <a:r>
              <a:rPr lang="en-US" sz="4050" b="1">
                <a:solidFill>
                  <a:srgbClr val="FFFFFF">
                    <a:alpha val="100000"/>
                  </a:srgb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t="-50" b="-50"/>
          </a:stretch>
        </a:blipFill>
      </p:bgPr>
    </p:bg>
    <p:spTree>
      <p:nvGrpSpPr>
        <p:cNvPr id="1" name=""/>
        <p:cNvGrpSpPr/>
        <p:nvPr/>
      </p:nvGrpSpPr>
      <p:grpSpPr>
        <a:xfrm>
          <a:off x="0" y="0"/>
          <a:ext cx="0" cy="0"/>
        </a:xfrm>
      </p:grpSpPr>
      <p:cxnSp>
        <p:nvCxnSpPr>
          <p:cNvPr id="2" name="Connector 2"/>
          <p:cNvCxnSpPr/>
          <p:nvPr/>
        </p:nvCxnSpPr>
        <p:spPr>
          <a:xfrm>
            <a:off x="916780" y="4201877"/>
            <a:ext cx="10213108" cy="0"/>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2187305" y="3956762"/>
            <a:ext cx="490229" cy="49022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2285351" y="4054808"/>
            <a:ext cx="294138" cy="294138"/>
          </a:xfrm>
          <a:custGeom>
            <a:rect l="l" t="t" r="r" b="b"/>
            <a:pathLst>
              <a:path w="304800" h="304800">
                <a:moveTo>
                  <a:pt x="152400" y="0"/>
                </a:moveTo>
                <a:cubicBezTo>
                  <a:pt x="68237" y="0"/>
                  <a:pt x="0" y="68237"/>
                  <a:pt x="0" y="152400"/>
                </a:cubicBezTo>
                <a:cubicBezTo>
                  <a:pt x="0" y="236563"/>
                  <a:pt x="68237" y="304800"/>
                  <a:pt x="152400" y="304800"/>
                </a:cubicBezTo>
                <a:cubicBezTo>
                  <a:pt x="236563" y="304800"/>
                  <a:pt x="304800" y="236563"/>
                  <a:pt x="304800" y="152400"/>
                </a:cubicBezTo>
                <a:cubicBezTo>
                  <a:pt x="304800" y="68237"/>
                  <a:pt x="236563" y="0"/>
                  <a:pt x="152400" y="0"/>
                </a:cubicBezTo>
                <a:close/>
                <a:moveTo>
                  <a:pt x="128778" y="222723"/>
                </a:moveTo>
                <a:lnTo>
                  <a:pt x="58655" y="152591"/>
                </a:lnTo>
                <a:lnTo>
                  <a:pt x="85592" y="125654"/>
                </a:lnTo>
                <a:lnTo>
                  <a:pt x="128768" y="168850"/>
                </a:lnTo>
                <a:lnTo>
                  <a:pt x="220370" y="77248"/>
                </a:lnTo>
                <a:lnTo>
                  <a:pt x="247307" y="104184"/>
                </a:lnTo>
                <a:lnTo>
                  <a:pt x="128778" y="22272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78219" y="3956762"/>
            <a:ext cx="490229" cy="49022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888549" y="4690831"/>
            <a:ext cx="3486590"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实现国家基本公卫项目的卓越发展，需要充分利用技术创新手段，促进医防深度融合，提高公共卫生服务能力和水平。</a:t>
            </a:r>
          </a:p>
        </p:txBody>
      </p:sp>
      <p:sp>
        <p:nvSpPr>
          <p:cNvPr id="7" name="AutoShape 7"/>
          <p:cNvSpPr/>
          <p:nvPr/>
        </p:nvSpPr>
        <p:spPr>
          <a:xfrm>
            <a:off x="9371589" y="3956762"/>
            <a:ext cx="490229" cy="49022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5847668" y="4026211"/>
            <a:ext cx="351331" cy="351331"/>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469635" y="4054808"/>
            <a:ext cx="294138" cy="29413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689125" y="4690831"/>
            <a:ext cx="3486590"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医防融合是新时代卫生健康工作的重要方向，旨在通过整合优化医疗和公共卫生资源，提高服务效率和质量，保障人民健康。</a:t>
            </a:r>
          </a:p>
        </p:txBody>
      </p:sp>
      <p:sp>
        <p:nvSpPr>
          <p:cNvPr id="11" name="TextBox 11"/>
          <p:cNvSpPr txBox="1"/>
          <p:nvPr/>
        </p:nvSpPr>
        <p:spPr>
          <a:xfrm>
            <a:off x="4401959" y="4690831"/>
            <a:ext cx="3486590"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技术创新是推动医防融合发展的关键驱动力，包括大数据、人工智能、远程医疗等新兴技术，在提升医疗服务水平、加强疾病预防控制等方面具有巨大潜力。</a:t>
            </a:r>
          </a:p>
        </p:txBody>
      </p:sp>
      <p:pic>
        <p:nvPicPr>
          <p:cNvPr id="12" name="Picture 12"/>
          <p:cNvPicPr>
            <a:picLocks noChangeAspect="1"/>
          </p:cNvPicPr>
          <p:nvPr/>
        </p:nvPicPr>
        <p:blipFill>
          <a:blip r:embed="rId2"/>
          <a:srcRect l="877" r="877"/>
          <a:stretch>
            <a:fillRect/>
          </a:stretch>
        </p:blipFill>
        <p:spPr>
          <a:xfrm>
            <a:off x="734949" y="1334615"/>
            <a:ext cx="3413760" cy="2316480"/>
          </a:xfrm>
          <a:prstGeom prst="rect">
            <a:avLst/>
          </a:prstGeom>
        </p:spPr>
      </p:pic>
      <p:pic>
        <p:nvPicPr>
          <p:cNvPr id="13" name="Picture 13"/>
          <p:cNvPicPr>
            <a:picLocks noChangeAspect="1"/>
          </p:cNvPicPr>
          <p:nvPr/>
        </p:nvPicPr>
        <p:blipFill>
          <a:blip r:embed="rId3"/>
          <a:srcRect l="889" r="889"/>
          <a:stretch>
            <a:fillRect/>
          </a:stretch>
        </p:blipFill>
        <p:spPr>
          <a:xfrm>
            <a:off x="4316454" y="1334615"/>
            <a:ext cx="3413760" cy="2316480"/>
          </a:xfrm>
          <a:prstGeom prst="rect">
            <a:avLst/>
          </a:prstGeom>
        </p:spPr>
      </p:pic>
      <p:pic>
        <p:nvPicPr>
          <p:cNvPr id="14" name="Picture 14"/>
          <p:cNvPicPr>
            <a:picLocks noChangeAspect="1"/>
          </p:cNvPicPr>
          <p:nvPr/>
        </p:nvPicPr>
        <p:blipFill>
          <a:blip r:embed="rId4"/>
          <a:srcRect l="13588" r="13588"/>
          <a:stretch>
            <a:fillRect/>
          </a:stretch>
        </p:blipFill>
        <p:spPr>
          <a:xfrm>
            <a:off x="7897958" y="1334615"/>
            <a:ext cx="3413760" cy="2316480"/>
          </a:xfrm>
          <a:prstGeom prst="rect">
            <a:avLst/>
          </a:prstGeom>
        </p:spPr>
      </p:pic>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背景与意义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50" b="-50"/>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国内研究现状</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近年来，我国医防融合工作取得了一定进展，但仍存在资源配置不合理、服务效率不高、信息化程度不够等问题。同时，随着人口老龄化、慢性病负担加重等挑战的出现，对医防融合的需求更加迫切。</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16699" r="16699"/>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国外研究现状</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国际上医防融合的发展较为成熟，一些国家通过整合医疗和公共卫生资源、加强信息化建设和应用技术创新等手段，实现了医防服务的高效协同和优质发展。</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发展趋势</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未来医防融合将更加注重预防为主、全人群覆盖、全生命周期管理等方面的发展。同时，技术创新将在医防融合中发挥更加重要的作用，如大数据和人工智能的应用将有助于提高服务效率和质量。</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国内外研究现状及趋势</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50" b="-50"/>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研究目的</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本研究旨在探讨技术创新在医防融合中的应用及其对国家基本公卫项目发展的影响，提出相应的策略和建议，为推动我国医防融合工作的深入开展提供参考。</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研究意义</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通过本研究，可以深入了解技术创新在医防融合中的作用和潜力，为相关政策制定和实践操作提供科学依据。同时，本研究还可以为其他国家和地区开展医防融合工作提供借鉴和参考。</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blip>
          <a:srcRect l="25031" r="25031"/>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研究目的和意义</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TextBox 2"/>
          <p:cNvSpPr txBox="1"/>
          <p:nvPr/>
        </p:nvSpPr>
        <p:spPr>
          <a:xfrm>
            <a:off x="9667170" y="522284"/>
            <a:ext cx="1884104" cy="672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spcBef>
                <a:spcPts val="375"/>
              </a:spcBef>
            </a:pPr>
            <a:r>
              <a:rPr lang="en-US" sz="1200">
                <a:solidFill>
                  <a:srgbClr val="FFFFFF">
                    <a:alpha val="100000"/>
                  </a:srgbClr>
                </a:solidFill>
                <a:latin typeface="Microsoft Yahei"/>
                <a:ea typeface="Microsoft Yahei"/>
                <a:cs typeface="Microsoft Yahei"/>
              </a:rPr>
              <a:t>BIG DATA EMPOWERS TO CREATE A NEW</a:t>
            </a:r>
          </a:p>
          <a:p>
            <a:pPr algn="r">
              <a:lnSpc>
                <a:spcPct val="90000"/>
              </a:lnSpc>
              <a:spcBef>
                <a:spcPts val="375"/>
              </a:spcBef>
            </a:pPr>
            <a:r>
              <a:rPr lang="en-US" sz="1200">
                <a:solidFill>
                  <a:srgbClr val="FFFFFF">
                    <a:alpha val="100000"/>
                  </a:srgbClr>
                </a:solidFill>
                <a:latin typeface="Microsoft Yahei"/>
                <a:ea typeface="Microsoft Yahei"/>
                <a:cs typeface="Microsoft Yahei"/>
              </a:rPr>
              <a:t>ERA</a:t>
            </a:r>
          </a:p>
        </p:txBody>
      </p:sp>
      <p:sp>
        <p:nvSpPr>
          <p:cNvPr id="3" name="TextBox 3"/>
          <p:cNvSpPr txBox="1"/>
          <p:nvPr/>
        </p:nvSpPr>
        <p:spPr>
          <a:xfrm>
            <a:off x="2393306" y="1882902"/>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5400" b="1">
                <a:solidFill>
                  <a:srgbClr val="FFFFFF">
                    <a:alpha val="100000"/>
                  </a:srgbClr>
                </a:solidFill>
                <a:latin typeface="Microsoft Yahei"/>
                <a:ea typeface="Microsoft Yahei"/>
                <a:cs typeface="Microsoft Yahei"/>
              </a:rPr>
              <a:t>02</a:t>
            </a:r>
          </a:p>
        </p:txBody>
      </p:sp>
      <p:sp>
        <p:nvSpPr>
          <p:cNvPr id="4" name="TextBox 4"/>
          <p:cNvSpPr txBox="1"/>
          <p:nvPr/>
        </p:nvSpPr>
        <p:spPr>
          <a:xfrm>
            <a:off x="2393306" y="2707767"/>
            <a:ext cx="8641080" cy="2703483"/>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ts val="375"/>
              </a:spcBef>
            </a:pPr>
            <a:r>
              <a:rPr lang="en-US" sz="4050" b="1">
                <a:solidFill>
                  <a:srgbClr val="FFFFFF">
                    <a:alpha val="100000"/>
                  </a:srgbClr>
                </a:solidFill>
                <a:latin typeface="Microsoft Yahei"/>
                <a:ea typeface="Microsoft Yahei"/>
                <a:cs typeface="Microsoft Yahei"/>
              </a:rPr>
              <a:t>技术创新在医防融合中的应用</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50" b="-50"/>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31250" r="31250"/>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在线问诊与咨询</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通过互联网平台，患者可以随时随地进行在线问诊和咨询，医生可以远程提供医疗建议和服务，打破了地域限制，提高了医疗服务的可及性。</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电子病历管理</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通过电子病历系统，医生可以方便地查看和管理患者的病历信息，实现病历信息的共享和交换，提高了医疗服务的连续性和协同性。</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互联网医院</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构建线上线下一体化的医疗服务体系，患者可以通过互联网医院享受预约挂号、在线缴费、报告查询等全流程服务，提高了医疗服务的便捷性和效率。</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互联网医疗技术</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t="-50" b="-50"/>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个性化治疗方案</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通过大数据分析技术，可以对患者的基因信息、生活习惯等数据进行挖掘和分析，制定个性化的治疗方案，提高治疗效果和患者生活质量。</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智能辅助诊断</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利用人工智能技术，可以对医学影像、病理切片等医疗数据进行自动分析和识别，辅助医生进行快速、准确的诊断。</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医疗质量控制</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利用大数据技术对医疗过程进行实时监控和数据分析，可以及时发现和解决医疗质量问题，提高医疗服务的安全性和可靠性。</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16667" r="16667"/>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21997" r="21997"/>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rcRect l="16688" r="16688"/>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人工智能与大数据技术</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50" b="-50"/>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750" r="16750"/>
          <a:stretch>
            <a:fillRect/>
          </a:stretch>
        </p:blipFill>
        <p:spPr>
          <a:xfrm>
            <a:off x="705128" y="1258733"/>
            <a:ext cx="5140490"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通过远程医疗技术，不同地区的医生可以进行实时交流和会诊，共同商讨患者的治疗方案，提高了医疗服务的专业性和协同性。</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远程会诊</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利用高清视频传输和虚拟现实技术，远程专家可以对基层医生进行手术指导和培训，提高了基层医生的手术技能和治疗效果。</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远程手术指导</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通过可穿戴设备和移动应用等技术手段，可以对患者进行远程实时监测和数据采集，及时发现和处理患者的健康问题，提高了医疗服务的及时性和有效性。</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远程患者监测</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远程医疗技术</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AutoShape 2"/>
          <p:cNvSpPr/>
          <p:nvPr/>
        </p:nvSpPr>
        <p:spPr>
          <a:xfrm>
            <a:off x="706316" y="1516114"/>
            <a:ext cx="24384" cy="4312095"/>
          </a:xfrm>
          <a:prstGeom prst="rect">
            <a:avLst/>
          </a:prstGeom>
          <a:gradFill>
            <a:gsLst>
              <a:gs pos="0">
                <a:schemeClr val="accent2">
                  <a:alpha val="100000"/>
                </a:schemeClr>
              </a:gs>
              <a:gs pos="100000">
                <a:schemeClr val="accent1">
                  <a:alpha val="100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75049" y="1355266"/>
            <a:ext cx="286918" cy="321696"/>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938004" y="2292458"/>
            <a:ext cx="2981325" cy="3467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在医疗领域应用3D打印技术，可以定制个性化的医疗器械和植入物等医疗产品，满足患者的特殊需求。</a:t>
            </a:r>
          </a:p>
        </p:txBody>
      </p:sp>
      <p:sp>
        <p:nvSpPr>
          <p:cNvPr id="5" name="AutoShape 5"/>
          <p:cNvSpPr/>
          <p:nvPr/>
        </p:nvSpPr>
        <p:spPr>
          <a:xfrm>
            <a:off x="4447354" y="1516114"/>
            <a:ext cx="24384" cy="4312095"/>
          </a:xfrm>
          <a:prstGeom prst="rect">
            <a:avLst/>
          </a:prstGeom>
          <a:gradFill>
            <a:gsLst>
              <a:gs pos="0">
                <a:schemeClr val="accent2">
                  <a:alpha val="100000"/>
                </a:schemeClr>
              </a:gs>
              <a:gs pos="100000">
                <a:schemeClr val="accent1">
                  <a:alpha val="100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16087" y="1355266"/>
            <a:ext cx="286918" cy="321696"/>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4679042" y="2292458"/>
            <a:ext cx="2981325" cy="3467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利用医学影像技术如CT、MRI等对患者进行检查和诊断，提高了诊断的准确性和治疗的针对性。同时医学影像技术也在不断发展和创新如超高分辨率成像、多模态成像等技术的应用进一步提高了医学影像的质量和诊断效果。</a:t>
            </a:r>
          </a:p>
        </p:txBody>
      </p:sp>
      <p:sp>
        <p:nvSpPr>
          <p:cNvPr id="8" name="AutoShape 8"/>
          <p:cNvSpPr/>
          <p:nvPr/>
        </p:nvSpPr>
        <p:spPr>
          <a:xfrm>
            <a:off x="8188393" y="1516114"/>
            <a:ext cx="24384" cy="4312095"/>
          </a:xfrm>
          <a:prstGeom prst="rect">
            <a:avLst/>
          </a:prstGeom>
          <a:gradFill>
            <a:gsLst>
              <a:gs pos="0">
                <a:schemeClr val="accent2">
                  <a:alpha val="100000"/>
                </a:schemeClr>
              </a:gs>
              <a:gs pos="100000">
                <a:schemeClr val="accent1">
                  <a:alpha val="100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8057126" y="1355266"/>
            <a:ext cx="286918" cy="321696"/>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517616" y="2292458"/>
            <a:ext cx="2981325" cy="3467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生物医学工程技术是医疗技术创新的重要手段之一包括生物材料、组织工程、基因工程等方面的研究与应用为医疗领域提供了更多的治疗手段和可能性。例如组织工程可以利用生物相容性材料、细胞培养等技术手段构建出具有特定功能的人体组织或器官为器官移植等领域提供了新的解决方案。</a:t>
            </a:r>
          </a:p>
        </p:txBody>
      </p:sp>
      <p:sp>
        <p:nvSpPr>
          <p:cNvPr id="11" name="TextBox 11"/>
          <p:cNvSpPr txBox="1"/>
          <p:nvPr/>
        </p:nvSpPr>
        <p:spPr>
          <a:xfrm>
            <a:off x="938004" y="1247741"/>
            <a:ext cx="3057525"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325" b="1">
                <a:solidFill>
                  <a:schemeClr val="accent1">
                    <a:alpha val="100000"/>
                  </a:schemeClr>
                </a:solidFill>
                <a:latin typeface="Microsoft Yahei"/>
                <a:ea typeface="Microsoft Yahei"/>
                <a:cs typeface="Microsoft Yahei"/>
              </a:rPr>
              <a:t>3D打印技术</a:t>
            </a:r>
          </a:p>
        </p:txBody>
      </p:sp>
      <p:sp>
        <p:nvSpPr>
          <p:cNvPr id="12" name="TextBox 12"/>
          <p:cNvSpPr txBox="1"/>
          <p:nvPr/>
        </p:nvSpPr>
        <p:spPr>
          <a:xfrm>
            <a:off x="4693027" y="1247741"/>
            <a:ext cx="3057525"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325" b="1">
                <a:solidFill>
                  <a:schemeClr val="accent1">
                    <a:alpha val="100000"/>
                  </a:schemeClr>
                </a:solidFill>
                <a:latin typeface="Microsoft Yahei"/>
                <a:ea typeface="Microsoft Yahei"/>
                <a:cs typeface="Microsoft Yahei"/>
              </a:rPr>
              <a:t>医学影像技术</a:t>
            </a:r>
          </a:p>
        </p:txBody>
      </p:sp>
      <p:sp>
        <p:nvSpPr>
          <p:cNvPr id="13" name="TextBox 13"/>
          <p:cNvSpPr txBox="1"/>
          <p:nvPr/>
        </p:nvSpPr>
        <p:spPr>
          <a:xfrm>
            <a:off x="8508764" y="1247741"/>
            <a:ext cx="3057525"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325" b="1">
                <a:solidFill>
                  <a:schemeClr val="accent1">
                    <a:alpha val="100000"/>
                  </a:schemeClr>
                </a:solidFill>
                <a:latin typeface="Microsoft Yahei"/>
                <a:ea typeface="Microsoft Yahei"/>
                <a:cs typeface="Microsoft Yahei"/>
              </a:rPr>
              <a:t>生物医学工程技术</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其他技术创新手段</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TextBox 2"/>
          <p:cNvSpPr txBox="1"/>
          <p:nvPr/>
        </p:nvSpPr>
        <p:spPr>
          <a:xfrm>
            <a:off x="9667170" y="522284"/>
            <a:ext cx="1884104" cy="672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spcBef>
                <a:spcPts val="375"/>
              </a:spcBef>
            </a:pPr>
            <a:r>
              <a:rPr lang="en-US" sz="1200">
                <a:solidFill>
                  <a:srgbClr val="FFFFFF">
                    <a:alpha val="100000"/>
                  </a:srgbClr>
                </a:solidFill>
                <a:latin typeface="Microsoft Yahei"/>
                <a:ea typeface="Microsoft Yahei"/>
                <a:cs typeface="Microsoft Yahei"/>
              </a:rPr>
              <a:t>BIG DATA EMPOWERS TO CREATE A NEW</a:t>
            </a:r>
          </a:p>
          <a:p>
            <a:pPr algn="r">
              <a:lnSpc>
                <a:spcPct val="90000"/>
              </a:lnSpc>
              <a:spcBef>
                <a:spcPts val="375"/>
              </a:spcBef>
            </a:pPr>
            <a:r>
              <a:rPr lang="en-US" sz="1200">
                <a:solidFill>
                  <a:srgbClr val="FFFFFF">
                    <a:alpha val="100000"/>
                  </a:srgbClr>
                </a:solidFill>
                <a:latin typeface="Microsoft Yahei"/>
                <a:ea typeface="Microsoft Yahei"/>
                <a:cs typeface="Microsoft Yahei"/>
              </a:rPr>
              <a:t>ERA</a:t>
            </a:r>
          </a:p>
        </p:txBody>
      </p:sp>
      <p:sp>
        <p:nvSpPr>
          <p:cNvPr id="3" name="TextBox 3"/>
          <p:cNvSpPr txBox="1"/>
          <p:nvPr/>
        </p:nvSpPr>
        <p:spPr>
          <a:xfrm>
            <a:off x="2393306" y="1882902"/>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5400" b="1">
                <a:solidFill>
                  <a:srgbClr val="FFFFFF">
                    <a:alpha val="100000"/>
                  </a:srgbClr>
                </a:solidFill>
                <a:latin typeface="Microsoft Yahei"/>
                <a:ea typeface="Microsoft Yahei"/>
                <a:cs typeface="Microsoft Yahei"/>
              </a:rPr>
              <a:t>03</a:t>
            </a:r>
          </a:p>
        </p:txBody>
      </p:sp>
      <p:sp>
        <p:nvSpPr>
          <p:cNvPr id="4" name="TextBox 4"/>
          <p:cNvSpPr txBox="1"/>
          <p:nvPr/>
        </p:nvSpPr>
        <p:spPr>
          <a:xfrm>
            <a:off x="2393306" y="2707767"/>
            <a:ext cx="8641080" cy="2703483"/>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ts val="375"/>
              </a:spcBef>
            </a:pPr>
            <a:r>
              <a:rPr lang="en-US" sz="4050" b="1">
                <a:solidFill>
                  <a:srgbClr val="FFFFFF">
                    <a:alpha val="100000"/>
                  </a:srgbClr>
                </a:solidFill>
                <a:latin typeface="Microsoft Yahei"/>
                <a:ea typeface="Microsoft Yahei"/>
                <a:cs typeface="Microsoft Yahei"/>
              </a:rPr>
              <a:t>医防融合策略与实践</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t="-50" b="-50"/>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3850" b="3850"/>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l="11107" r="11107"/>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5319" b="5319"/>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预防为主，防治结合的策略</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强化预防意识</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通过广泛宣传和教育，提高公众对疾病预防的重视程度，形成全民预防的氛围。</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完善预防体系</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建立健全疾病预防控制体系，包括疫情监测、预警、应急响应等环节，确保及时有效地应对突发公共卫生事件。</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推进防治结合</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在预防的基础上，加强疾病的治疗和康复工作，形成预防、治疗、康复一体化的服务模式。</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50" b="-50"/>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6667" r="16667"/>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完善协同机制</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建立健全医疗机构与公共卫生机构协同工作的机制，明确各自职责和任务，确保协同工作的顺利进行。</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加强机构间合作</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医疗机构与公共卫生机构应建立紧密的合作关系，共同开展疾病预防控制工作。</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促进资源共享</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推动医疗机构与公共卫生机构之间的资源共享，包括信息、技术、人才等方面的交流与合作。</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医疗机构与公共卫生机构协同作战</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https://d.book118.com/058042063101006043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7F7F7"/>
      </a:dk1>
      <a:lt1>
        <a:srgbClr val="000000"/>
      </a:lt1>
      <a:dk2>
        <a:srgbClr val="FFFFFF"/>
      </a:dk2>
      <a:lt2>
        <a:srgbClr val="000000"/>
      </a:lt2>
      <a:accent1>
        <a:srgbClr val="8C8C8C"/>
      </a:accent1>
      <a:accent2>
        <a:srgbClr val="A8A8A8"/>
      </a:accent2>
      <a:accent3>
        <a:srgbClr val="7B7B7B"/>
      </a:accent3>
      <a:accent4>
        <a:srgbClr val="515151"/>
      </a:accent4>
      <a:accent5>
        <a:srgbClr val="60727F"/>
      </a:accent5>
      <a:accent6>
        <a:srgbClr val="444444"/>
      </a:accent6>
      <a:hlink>
        <a:srgbClr val="0000FF"/>
      </a:hlink>
      <a:folHlink>
        <a:srgbClr val="800080"/>
      </a:folHlink>
    </a:clrScheme>
    <a:fontScheme name="Office">
      <a:majorFont>
        <a:latin typeface="Calibri"/>
        <a:ea typeface="Arial"/>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Arial"/>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89</Paragraphs>
  <Slides>15</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15</vt:i4>
      </vt:variant>
    </vt:vector>
  </HeadingPairs>
  <TitlesOfParts>
    <vt:vector baseType="lpstr" size="20">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2024-09-23T06:10:05.259</cp:lastPrinted>
  <dcterms:created xsi:type="dcterms:W3CDTF">2024-09-22T22:10:05Z</dcterms:created>
  <dcterms:modified xsi:type="dcterms:W3CDTF">2024-09-22T22:10:07Z</dcterms:modified>
</cp:coreProperties>
</file>