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2513A-3E96-4864-9BA9-589FAA024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3B464-2CA2-4B36-8397-FC90F777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FE93F-0773-4186-96DB-1150910AF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1BBCF-1F99-4316-85CF-8673D0F1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A8C331-72BF-43A8-9FE8-701F1A87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DC7274-A200-4FBF-9C20-E6AA16D5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DFBD3-63C1-4026-8917-38DFE1D2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99D89-FC4B-4917-96B6-9E337166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45876-AE4B-4BE7-8D6B-B69260B45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E9B83-98E2-4689-B65E-13E9706B4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D21AA-3998-42D6-9318-28EA758A8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6"/>
            </p:custDataLst>
          </p:nvPr>
        </p:nvSpPr>
        <p:spPr>
          <a:xfrm>
            <a:off x="838199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838199" y="42449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7"/>
          <p:cNvSpPr>
            <a:spLocks noGrp="1"/>
          </p:cNvSpPr>
          <p:nvPr>
            <p:ph type="body" sz="quarter" idx="15" hasCustomPrompt="1"/>
            <p:custDataLst>
              <p:tags r:id="rId11"/>
            </p:custDataLst>
          </p:nvPr>
        </p:nvSpPr>
        <p:spPr>
          <a:xfrm>
            <a:off x="8850824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74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719265"/>
            <a:ext cx="6120000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8799" y="42449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84" name="文本占位符 17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852400" y="424490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年号占位符</a:t>
            </a:r>
            <a:endParaRPr lang="zh-CN" altLang="en-US"/>
          </a:p>
        </p:txBody>
      </p:sp>
      <p:sp>
        <p:nvSpPr>
          <p:cNvPr id="1048786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88" name="标题 1"/>
          <p:cNvSpPr>
            <a:spLocks noGrp="1"/>
          </p:cNvSpPr>
          <p:nvPr>
            <p:ph type="ctrTitle"/>
            <p:custDataLst>
              <p:tags r:id="rId12"/>
            </p:custDataLst>
          </p:nvPr>
        </p:nvSpPr>
        <p:spPr>
          <a:xfrm>
            <a:off x="838200" y="1775265"/>
            <a:ext cx="61200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825" r:id="rId2"/>
    <p:sldLayoutId id="2147488826" r:id="rId3"/>
    <p:sldLayoutId id="2147488827" r:id="rId4"/>
    <p:sldLayoutId id="2147488828" r:id="rId5"/>
    <p:sldLayoutId id="2147488829" r:id="rId6"/>
    <p:sldLayoutId id="2147488830" r:id="rId7"/>
    <p:sldLayoutId id="2147488831" r:id="rId8"/>
    <p:sldLayoutId id="2147488832" r:id="rId9"/>
    <p:sldLayoutId id="2147488833" r:id="rId10"/>
    <p:sldLayoutId id="214748883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7.xml" /><Relationship Id="rId21" Type="http://schemas.openxmlformats.org/officeDocument/2006/relationships/tags" Target="../tags/tag98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31" Type="http://schemas.openxmlformats.org/officeDocument/2006/relationships/tags" Target="../tags/tag184.xml" /><Relationship Id="rId32" Type="http://schemas.openxmlformats.org/officeDocument/2006/relationships/tags" Target="../tags/tag185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18" Type="http://schemas.openxmlformats.org/officeDocument/2006/relationships/tags" Target="../tags/tag238.xml" /><Relationship Id="rId19" Type="http://schemas.openxmlformats.org/officeDocument/2006/relationships/tags" Target="../tags/tag239.xml" /><Relationship Id="rId2" Type="http://schemas.openxmlformats.org/officeDocument/2006/relationships/tags" Target="../tags/tag222.xml" /><Relationship Id="rId20" Type="http://schemas.openxmlformats.org/officeDocument/2006/relationships/tags" Target="../tags/tag240.xml" /><Relationship Id="rId21" Type="http://schemas.openxmlformats.org/officeDocument/2006/relationships/tags" Target="../tags/tag241.xml" /><Relationship Id="rId22" Type="http://schemas.openxmlformats.org/officeDocument/2006/relationships/tags" Target="../tags/tag242.xml" /><Relationship Id="rId23" Type="http://schemas.openxmlformats.org/officeDocument/2006/relationships/tags" Target="../tags/tag243.xml" /><Relationship Id="rId24" Type="http://schemas.openxmlformats.org/officeDocument/2006/relationships/tags" Target="../tags/tag244.xml" /><Relationship Id="rId25" Type="http://schemas.openxmlformats.org/officeDocument/2006/relationships/tags" Target="../tags/tag245.xml" /><Relationship Id="rId26" Type="http://schemas.openxmlformats.org/officeDocument/2006/relationships/tags" Target="../tags/tag246.xml" /><Relationship Id="rId27" Type="http://schemas.openxmlformats.org/officeDocument/2006/relationships/tags" Target="../tags/tag247.xml" /><Relationship Id="rId28" Type="http://schemas.openxmlformats.org/officeDocument/2006/relationships/tags" Target="../tags/tag248.xml" /><Relationship Id="rId29" Type="http://schemas.openxmlformats.org/officeDocument/2006/relationships/tags" Target="../tags/tag249.xml" /><Relationship Id="rId3" Type="http://schemas.openxmlformats.org/officeDocument/2006/relationships/tags" Target="../tags/tag223.xml" /><Relationship Id="rId30" Type="http://schemas.openxmlformats.org/officeDocument/2006/relationships/tags" Target="../tags/tag250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60261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199" y="1761445"/>
            <a:ext cx="6120000" cy="1800000"/>
          </a:xfrm>
        </p:spPr>
        <p:txBody>
          <a:bodyPr>
            <a:normAutofit/>
          </a:bodyPr>
          <a:lstStyle/>
          <a:p>
            <a:r>
              <a:rPr lang="zh-CN" altLang="en-US"/>
              <a:t>质量管理体系培训课件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199" y="3719265"/>
            <a:ext cx="6120000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年份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8850824" y="504000"/>
            <a:ext cx="2743200" cy="504000"/>
          </a:xfrm>
        </p:spPr>
        <p:txBody>
          <a:bodyPr/>
          <a:lstStyle/>
          <a:p>
            <a:r>
              <a:rPr lang="en-US" altLang="zh-CN"/>
              <a:t>20XX</a:t>
            </a:r>
            <a:endParaRPr lang="zh-CN" altLang="en-US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dk1">
                    <a:lumMod val="100000"/>
                  </a:schemeClr>
                </a:solidFill>
              </a:rPr>
              <a:t>AA</a:t>
            </a:r>
            <a:endParaRPr lang="zh-CN" altLang="en-US">
              <a:solidFill>
                <a:schemeClr val="dk1">
                  <a:lumMod val="100000"/>
                </a:schemeClr>
              </a:solidFill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808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96000" y="1818936"/>
            <a:ext cx="5512904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质量管理体系概述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质量管理体系标准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质量管理体系的建立与实施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质量管理体系的审核与评估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质量管理体系的常见问题与解决对策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质量管理体系概述</a:t>
            </a:r>
            <a:endParaRPr lang="zh-CN" altLang="en-US"/>
          </a:p>
        </p:txBody>
      </p:sp>
      <p:sp>
        <p:nvSpPr>
          <p:cNvPr id="10489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质量管理体系的定义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质量管理体系是一套系统化的方法，用于管理组织的质量活动，确保产品或服务的质量达到预期水平。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质量管理体系的核心是持续改进，通过不断优化过程和改进产品质量，提高客户满意度。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质量管理体系包括质量方针、质量目标、质量控制、质量保证和质量改进等方面。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质量管理体系的标准化，如ISO 9001等，可以帮助组织更好地实施质量管理体系，提高管理效率。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质量管理体系的构成要素</a:t>
            </a:r>
            <a:endParaRPr lang="zh-CN" altLang="en-US"/>
          </a:p>
        </p:txBody>
      </p:sp>
      <p:sp>
        <p:nvSpPr>
          <p:cNvPr id="104899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质量方针：组织的质量目标、质量价值观和质量管理原则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质量目标：具体的、可测量的质量改进目标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质量管理体系：包括组织结构、职责、程序、过程和资源等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质量管理原则：以顾客为中心、领导作用、全员参与、过程方法、持续改进、基于事实的决策方法、与供方互利的关系等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质量管理体系的建立与实施</a:t>
            </a:r>
            <a:endParaRPr lang="zh-CN" altLang="en-US"/>
          </a:p>
        </p:txBody>
      </p:sp>
      <p:sp>
        <p:nvSpPr>
          <p:cNvPr id="104903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建立质量管理体系的目的：提高产品质量，降低成本，提高效率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建立质量管理体系的步骤：确定质量方针，制定质量目标，建立质量管理体系文件，实施质量管理体系，进行质量管理体系审核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实施质量管理体系的方法：PDCA循环（Plan-Do-Check-Act）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实施质量管理体系的效果：提高产品质量，降低成本，提高效率，增强市场竞争力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质量管理体系标准</a:t>
            </a:r>
            <a:endParaRPr lang="zh-CN" altLang="en-US"/>
          </a:p>
        </p:txBody>
      </p:sp>
      <p:sp>
        <p:nvSpPr>
          <p:cNvPr id="10490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ISO 9001标准简介</a:t>
            </a:r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9001是国际标准化组织（ISO）制定的质量管理体系标准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适用于各种类型和规模的组织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旨在帮助组织提高产品质量，降低成本，提高客户满意度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包括七大原则：以顾客为中心、领导作用、全员参与、过程方法、持续改进、基于事实的决策、互利的供方关系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ISO 9001标准的实施与认证</a:t>
            </a:r>
            <a:endParaRPr lang="zh-CN" altLang="en-US"/>
          </a:p>
        </p:txBody>
      </p:sp>
      <p:sp>
        <p:nvSpPr>
          <p:cNvPr id="1049172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0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2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企业通过ISO 9001标准认证后的持续改进和维护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4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企业实施ISO 9001标准的好处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6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ISO 9001标准的认证过程和注意事项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98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ISO 9001标准的起源和发展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200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ISO 9001标准的主要内容和要求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其他质量管理体系标准</a:t>
            </a:r>
            <a:endParaRPr lang="zh-CN" altLang="en-US"/>
          </a:p>
        </p:txBody>
      </p:sp>
      <p:cxnSp>
        <p:nvCxnSpPr>
          <p:cNvPr id="3145737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38912" y="2534372"/>
            <a:ext cx="3046" cy="115012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20275" y="3760035"/>
            <a:ext cx="609" cy="329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480316" y="3214822"/>
            <a:ext cx="3655" cy="50500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65942" y="3699726"/>
            <a:ext cx="1828" cy="14114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6846" y="2363194"/>
            <a:ext cx="3655" cy="127805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8461" y="3745415"/>
            <a:ext cx="0" cy="53729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49111" y="3388437"/>
            <a:ext cx="3655" cy="256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826209" y="3699726"/>
            <a:ext cx="3655" cy="107458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32"/>
          <p:cNvCxnSpPr/>
          <p:nvPr>
            <p:custDataLst>
              <p:tags r:id="rId10"/>
            </p:custDataLst>
          </p:nvPr>
        </p:nvCxnSpPr>
        <p:spPr>
          <a:xfrm>
            <a:off x="2892951" y="2750021"/>
            <a:ext cx="609" cy="89488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58475" y="3719829"/>
            <a:ext cx="609" cy="17666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36" name="正文"/>
          <p:cNvSpPr txBox="1"/>
          <p:nvPr>
            <p:custDataLst>
              <p:tags r:id="rId12"/>
            </p:custDataLst>
          </p:nvPr>
        </p:nvSpPr>
        <p:spPr>
          <a:xfrm>
            <a:off x="2029749" y="180092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9001：质量管理体系要求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正文"/>
          <p:cNvSpPr txBox="1"/>
          <p:nvPr>
            <p:custDataLst>
              <p:tags r:id="rId13"/>
            </p:custDataLst>
          </p:nvPr>
        </p:nvSpPr>
        <p:spPr>
          <a:xfrm>
            <a:off x="3887736" y="2440559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19011：质量和环境管理体系审核指南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正文"/>
          <p:cNvSpPr txBox="1"/>
          <p:nvPr>
            <p:custDataLst>
              <p:tags r:id="rId14"/>
            </p:custDataLst>
          </p:nvPr>
        </p:nvSpPr>
        <p:spPr>
          <a:xfrm>
            <a:off x="5755470" y="1418361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27001：信息安全管理体系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15"/>
            </p:custDataLst>
          </p:nvPr>
        </p:nvSpPr>
        <p:spPr>
          <a:xfrm>
            <a:off x="7618941" y="2259634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14001：环境管理体系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16"/>
            </p:custDataLst>
          </p:nvPr>
        </p:nvSpPr>
        <p:spPr>
          <a:xfrm>
            <a:off x="9476928" y="1587712"/>
            <a:ext cx="1727015" cy="6914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50001：能源管理体系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17"/>
            </p:custDataLst>
          </p:nvPr>
        </p:nvSpPr>
        <p:spPr>
          <a:xfrm>
            <a:off x="1095272" y="4148080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9000：质量管理体系基础和术语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正文"/>
          <p:cNvSpPr txBox="1"/>
          <p:nvPr>
            <p:custDataLst>
              <p:tags r:id="rId18"/>
            </p:custDataLst>
          </p:nvPr>
        </p:nvSpPr>
        <p:spPr>
          <a:xfrm>
            <a:off x="2964834" y="5011283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9004：质量管理体系业绩改进指南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19"/>
            </p:custDataLst>
          </p:nvPr>
        </p:nvSpPr>
        <p:spPr>
          <a:xfrm>
            <a:off x="4825258" y="4511149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22000：食品安全管理体系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0"/>
            </p:custDataLst>
          </p:nvPr>
        </p:nvSpPr>
        <p:spPr>
          <a:xfrm>
            <a:off x="6703349" y="5341456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20000：信息技术服务管理体系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1"/>
            </p:custDataLst>
          </p:nvPr>
        </p:nvSpPr>
        <p:spPr>
          <a:xfrm>
            <a:off x="8557072" y="4329005"/>
            <a:ext cx="1727015" cy="78218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ISO 45001：职业健康安全管理体系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57" name="直接箭头连接符 183"/>
          <p:cNvCxnSpPr/>
          <p:nvPr>
            <p:custDataLst>
              <p:tags r:id="rId22"/>
            </p:custDataLst>
          </p:nvPr>
        </p:nvCxnSpPr>
        <p:spPr>
          <a:xfrm>
            <a:off x="838200" y="3702772"/>
            <a:ext cx="1051620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6" name="椭圆 23"/>
          <p:cNvSpPr/>
          <p:nvPr>
            <p:custDataLst>
              <p:tags r:id="rId23"/>
            </p:custDataLst>
          </p:nvPr>
        </p:nvSpPr>
        <p:spPr>
          <a:xfrm flipV="1">
            <a:off x="10276167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58" name="椭圆 21"/>
          <p:cNvSpPr/>
          <p:nvPr>
            <p:custDataLst>
              <p:tags r:id="rId24"/>
            </p:custDataLst>
          </p:nvPr>
        </p:nvSpPr>
        <p:spPr>
          <a:xfrm flipV="1">
            <a:off x="75025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0" name="椭圆 22"/>
          <p:cNvSpPr/>
          <p:nvPr>
            <p:custDataLst>
              <p:tags r:id="rId25"/>
            </p:custDataLst>
          </p:nvPr>
        </p:nvSpPr>
        <p:spPr>
          <a:xfrm flipV="1">
            <a:off x="9356311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2" name="椭圆 20"/>
          <p:cNvSpPr/>
          <p:nvPr>
            <p:custDataLst>
              <p:tags r:id="rId26"/>
            </p:custDataLst>
          </p:nvPr>
        </p:nvSpPr>
        <p:spPr>
          <a:xfrm flipV="1">
            <a:off x="841818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4" name="椭圆 13"/>
          <p:cNvSpPr/>
          <p:nvPr>
            <p:custDataLst>
              <p:tags r:id="rId27"/>
            </p:custDataLst>
          </p:nvPr>
        </p:nvSpPr>
        <p:spPr>
          <a:xfrm flipV="1">
            <a:off x="6554710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6" name="椭圆 14"/>
          <p:cNvSpPr/>
          <p:nvPr>
            <p:custDataLst>
              <p:tags r:id="rId28"/>
            </p:custDataLst>
          </p:nvPr>
        </p:nvSpPr>
        <p:spPr>
          <a:xfrm flipV="1">
            <a:off x="562449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8" name="椭圆 15"/>
          <p:cNvSpPr/>
          <p:nvPr>
            <p:custDataLst>
              <p:tags r:id="rId29"/>
            </p:custDataLst>
          </p:nvPr>
        </p:nvSpPr>
        <p:spPr>
          <a:xfrm flipV="1">
            <a:off x="4686975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70" name="椭圆 17"/>
          <p:cNvSpPr/>
          <p:nvPr>
            <p:custDataLst>
              <p:tags r:id="rId30"/>
            </p:custDataLst>
          </p:nvPr>
        </p:nvSpPr>
        <p:spPr>
          <a:xfrm flipV="1">
            <a:off x="3764073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72" name="椭圆 18"/>
          <p:cNvSpPr/>
          <p:nvPr>
            <p:custDataLst>
              <p:tags r:id="rId31"/>
            </p:custDataLst>
          </p:nvPr>
        </p:nvSpPr>
        <p:spPr>
          <a:xfrm flipV="1">
            <a:off x="2828988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74" name="椭圆 19"/>
          <p:cNvSpPr/>
          <p:nvPr>
            <p:custDataLst>
              <p:tags r:id="rId32"/>
            </p:custDataLst>
          </p:nvPr>
        </p:nvSpPr>
        <p:spPr>
          <a:xfrm flipV="1">
            <a:off x="1894512" y="3636981"/>
            <a:ext cx="127783" cy="1277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5800" y="3148536"/>
            <a:ext cx="6477000" cy="1676364"/>
          </a:xfrm>
        </p:spPr>
        <p:txBody>
          <a:bodyPr/>
          <a:lstStyle/>
          <a:p>
            <a:r>
              <a:rPr lang="zh-CN" altLang="en-US"/>
              <a:t>质量管理体系的建立与实施</a:t>
            </a:r>
            <a:endParaRPr lang="zh-CN" altLang="en-US"/>
          </a:p>
        </p:txBody>
      </p:sp>
      <p:sp>
        <p:nvSpPr>
          <p:cNvPr id="10493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800" y="1567800"/>
            <a:ext cx="6477000" cy="122400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质量管理体系的策划与设计</a:t>
            </a:r>
            <a:endParaRPr lang="zh-CN" altLang="en-US"/>
          </a:p>
        </p:txBody>
      </p:sp>
      <p:sp>
        <p:nvSpPr>
          <p:cNvPr id="1049346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50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确定质量方针和目标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4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6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制定质量管理体系文件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0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2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确定组织结构和职责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6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8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培训员工和宣传质量管理体系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2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4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制定质量控制计划和措施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8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0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定期评审和改进质量管理体系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质量管理体系文件的编写与审核</a:t>
            </a:r>
            <a:endParaRPr lang="zh-CN" altLang="en-US"/>
          </a:p>
        </p:txBody>
      </p:sp>
      <p:sp>
        <p:nvSpPr>
          <p:cNvPr id="1049416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0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4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2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文件的更新：根据实际情况和需求，定期对文件进行更新和修订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38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文件的编写原则：清晰、简洁、易于理解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0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文件的审核：由质量管理部门进行审核，确保文件的准确性和适用性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2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文件编写的目的：明确质量管理体系的要求和标准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444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文件的内容：包括质量手册、程序文件、作业指导书等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质量管理体系的运行与维护</a:t>
            </a:r>
            <a:endParaRPr lang="zh-CN" altLang="en-US"/>
          </a:p>
        </p:txBody>
      </p:sp>
      <p:sp>
        <p:nvSpPr>
          <p:cNvPr id="104948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定期检查：对质量管理体系进行定期检查，确保其正常运行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沟通与协调：加强各部门之间的沟通与协调，确保质量管理体系的顺利运行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培训与教育：对员工进行质量管理体系的培训与教育，提高员工的质量意识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持续改进：根据检查结果，对质量管理体系进行持续改进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https://d.book118.com/058056026112006031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1"/>
  <p:tag name="KSO_WM_UNIT_INDEX" val="1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32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9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1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4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90.20001220703125,&quot;width&quot;:878.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Wingdings</vt:lpstr>
      <vt:lpstr>Office Theme</vt:lpstr>
      <vt:lpstr>质量管理体系培训课件</vt:lpstr>
      <vt:lpstr>目录</vt:lpstr>
      <vt:lpstr>添加章节标题</vt:lpstr>
      <vt:lpstr>质量管理体系概述</vt:lpstr>
      <vt:lpstr>质量管理体系的定义</vt:lpstr>
      <vt:lpstr>质量管理体系的构成要素</vt:lpstr>
      <vt:lpstr>质量管理体系的建立与实施</vt:lpstr>
      <vt:lpstr>质量管理体系标准</vt:lpstr>
      <vt:lpstr>ISO 9001标准简介</vt:lpstr>
      <vt:lpstr>ISO 9001标准的实施与认证</vt:lpstr>
      <vt:lpstr>其他质量管理体系标准</vt:lpstr>
      <vt:lpstr>质量管理体系的建立与实施</vt:lpstr>
      <vt:lpstr>质量管理体系的策划与设计</vt:lpstr>
      <vt:lpstr>质量管理体系文件的编写与审核</vt:lpstr>
      <vt:lpstr>质量管理体系的运行与维护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2024-09-08T19:02:30.714</cp:lastPrinted>
  <dcterms:created xsi:type="dcterms:W3CDTF">2024-09-08T11:02:30Z</dcterms:created>
  <dcterms:modified xsi:type="dcterms:W3CDTF">2024-09-08T11:02:33Z</dcterms:modified>
</cp:coreProperties>
</file>