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41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340.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FCCC0F-53D1-4102-B870-DA1890521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91F85-4715-4B1F-85E7-35D67F7E7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F0CFE0-00EE-4089-8C15-CF017FC30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30DF0F-C088-4AAF-A5CE-5699AA0E8F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27A940-3740-46A8-BCA2-B0F4D1E562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12D55F-1727-44B5-9534-DDC2B102FD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B3BEC3-759A-4943-8CF2-72FFFE4B7A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828E54-EBF0-422B-A3E2-E3278EA82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BAC09-D9B2-410D-B413-6B57D5F87D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C646E-DFA3-4C32-9E83-55AD46DF88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9BA84-2BDA-47E9-81C6-F7B2EB774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7402" r:id="rId2"/>
    <p:sldLayoutId id="2147487403" r:id="rId3"/>
    <p:sldLayoutId id="2147487404" r:id="rId4"/>
    <p:sldLayoutId id="2147487405" r:id="rId5"/>
    <p:sldLayoutId id="2147487406" r:id="rId6"/>
    <p:sldLayoutId id="2147487407" r:id="rId7"/>
    <p:sldLayoutId id="2147487408" r:id="rId8"/>
    <p:sldLayoutId id="2147487409" r:id="rId9"/>
    <p:sldLayoutId id="2147487410" r:id="rId10"/>
    <p:sldLayoutId id="2147487411"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19" Type="http://schemas.openxmlformats.org/officeDocument/2006/relationships/tags" Target="../tags/tag236.xml" /><Relationship Id="rId2" Type="http://schemas.openxmlformats.org/officeDocument/2006/relationships/tags" Target="../tags/tag219.xml" /><Relationship Id="rId20" Type="http://schemas.openxmlformats.org/officeDocument/2006/relationships/tags" Target="../tags/tag237.xml" /><Relationship Id="rId21" Type="http://schemas.openxmlformats.org/officeDocument/2006/relationships/tags" Target="../tags/tag238.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tags" Target="../tags/tag297.xml" /><Relationship Id="rId15" Type="http://schemas.openxmlformats.org/officeDocument/2006/relationships/tags" Target="../tags/tag298.xml" /><Relationship Id="rId16" Type="http://schemas.openxmlformats.org/officeDocument/2006/relationships/tags" Target="../tags/tag299.xml" /><Relationship Id="rId17" Type="http://schemas.openxmlformats.org/officeDocument/2006/relationships/tags" Target="../tags/tag300.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tags" Target="../tags/tag311.xml" /><Relationship Id="rId13" Type="http://schemas.openxmlformats.org/officeDocument/2006/relationships/tags" Target="../tags/tag312.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3.xml" /><Relationship Id="rId3" Type="http://schemas.openxmlformats.org/officeDocument/2006/relationships/tags" Target="../tags/tag314.xml" /><Relationship Id="rId4" Type="http://schemas.openxmlformats.org/officeDocument/2006/relationships/tags" Target="../tags/tag3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tags" Target="../tags/tag326.xml" /><Relationship Id="rId13" Type="http://schemas.openxmlformats.org/officeDocument/2006/relationships/tags" Target="../tags/tag327.xml" /><Relationship Id="rId2" Type="http://schemas.openxmlformats.org/officeDocument/2006/relationships/tags" Target="../tags/tag316.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tags" Target="../tags/tag320.xml" /><Relationship Id="rId7" Type="http://schemas.openxmlformats.org/officeDocument/2006/relationships/tags" Target="../tags/tag321.xml" /><Relationship Id="rId8" Type="http://schemas.openxmlformats.org/officeDocument/2006/relationships/tags" Target="../tags/tag322.xml" /><Relationship Id="rId9" Type="http://schemas.openxmlformats.org/officeDocument/2006/relationships/tags" Target="../tags/tag3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6.xml" /><Relationship Id="rId11" Type="http://schemas.openxmlformats.org/officeDocument/2006/relationships/tags" Target="../tags/tag337.xml" /><Relationship Id="rId12" Type="http://schemas.openxmlformats.org/officeDocument/2006/relationships/tags" Target="../tags/tag338.xml" /><Relationship Id="rId13" Type="http://schemas.openxmlformats.org/officeDocument/2006/relationships/tags" Target="../tags/tag339.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tags" Target="../tags/tag334.xml" /><Relationship Id="rId9" Type="http://schemas.openxmlformats.org/officeDocument/2006/relationships/tags" Target="../tags/tag33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56140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lstStyle/>
          <a:p>
            <a:r>
              <a:rPr lang="zh-CN" altLang="en-US"/>
              <a:t>手术台就是阵地</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    </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425" y="881380"/>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635" y="881380"/>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手术台就是阵地的重要性</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9100" y="9505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9100" y="19030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序号"/>
          <p:cNvSpPr txBox="1"/>
          <p:nvPr>
            <p:custDataLst>
              <p:tags r:id="rId7"/>
            </p:custDataLst>
          </p:nvPr>
        </p:nvSpPr>
        <p:spPr>
          <a:xfrm>
            <a:off x="4543425" y="182943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196" name="项标题"/>
          <p:cNvSpPr txBox="1"/>
          <p:nvPr>
            <p:custDataLst>
              <p:tags r:id="rId8"/>
            </p:custDataLst>
          </p:nvPr>
        </p:nvSpPr>
        <p:spPr>
          <a:xfrm>
            <a:off x="5334635" y="182943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手术台就是阵地对医生的要求</a:t>
            </a:r>
            <a:endParaRPr lang="zh-CN" altLang="en-US" sz="2400" b="1" spc="300">
              <a:solidFill>
                <a:schemeClr val="tx1">
                  <a:lumMod val="85000"/>
                  <a:lumOff val="15000"/>
                </a:schemeClr>
              </a:solidFill>
              <a:latin typeface="+mj-ea"/>
              <a:ea typeface="+mj-ea"/>
            </a:endParaRPr>
          </a:p>
        </p:txBody>
      </p:sp>
      <p:sp>
        <p:nvSpPr>
          <p:cNvPr id="1049198" name="任意多边形: 形状 16"/>
          <p:cNvSpPr/>
          <p:nvPr>
            <p:custDataLst>
              <p:tags r:id="rId9"/>
            </p:custDataLst>
          </p:nvPr>
        </p:nvSpPr>
        <p:spPr>
          <a:xfrm rot="5400000">
            <a:off x="4229100" y="28549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序号"/>
          <p:cNvSpPr txBox="1"/>
          <p:nvPr>
            <p:custDataLst>
              <p:tags r:id="rId10"/>
            </p:custDataLst>
          </p:nvPr>
        </p:nvSpPr>
        <p:spPr>
          <a:xfrm>
            <a:off x="4543425" y="277812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2" name="项标题"/>
          <p:cNvSpPr txBox="1"/>
          <p:nvPr>
            <p:custDataLst>
              <p:tags r:id="rId11"/>
            </p:custDataLst>
          </p:nvPr>
        </p:nvSpPr>
        <p:spPr>
          <a:xfrm>
            <a:off x="5334635" y="277812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手术台就是阵地对病人的意义</a:t>
            </a:r>
            <a:endParaRPr lang="zh-CN" altLang="en-US" sz="2400" b="1" spc="300">
              <a:solidFill>
                <a:schemeClr val="tx1">
                  <a:lumMod val="85000"/>
                  <a:lumOff val="15000"/>
                </a:schemeClr>
              </a:solidFill>
              <a:latin typeface="+mj-ea"/>
              <a:ea typeface="+mj-ea"/>
            </a:endParaRPr>
          </a:p>
        </p:txBody>
      </p:sp>
      <p:sp>
        <p:nvSpPr>
          <p:cNvPr id="1049204" name="任意多边形: 形状 17"/>
          <p:cNvSpPr/>
          <p:nvPr>
            <p:custDataLst>
              <p:tags r:id="rId12"/>
            </p:custDataLst>
          </p:nvPr>
        </p:nvSpPr>
        <p:spPr>
          <a:xfrm rot="5400000">
            <a:off x="4229100" y="38074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序号"/>
          <p:cNvSpPr txBox="1"/>
          <p:nvPr>
            <p:custDataLst>
              <p:tags r:id="rId13"/>
            </p:custDataLst>
          </p:nvPr>
        </p:nvSpPr>
        <p:spPr>
          <a:xfrm>
            <a:off x="4543425" y="372681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635" y="372681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手术台就是阵地对医疗团队的作用</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9100" y="570420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425" y="562419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06</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635" y="562419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未来手术台就是阵地的发展趋势和展望</a:t>
            </a:r>
            <a:endParaRPr lang="zh-CN" altLang="en-US" sz="2400" b="1" spc="300">
              <a:solidFill>
                <a:schemeClr val="tx1">
                  <a:lumMod val="85000"/>
                  <a:lumOff val="15000"/>
                </a:schemeClr>
              </a:solidFill>
              <a:latin typeface="+mj-ea"/>
              <a:ea typeface="+mj-ea"/>
            </a:endParaRPr>
          </a:p>
        </p:txBody>
      </p:sp>
      <p:sp>
        <p:nvSpPr>
          <p:cNvPr id="1049216" name="任意多边形: 形状 11"/>
          <p:cNvSpPr/>
          <p:nvPr>
            <p:custDataLst>
              <p:tags r:id="rId18"/>
            </p:custDataLst>
          </p:nvPr>
        </p:nvSpPr>
        <p:spPr>
          <a:xfrm rot="5400000">
            <a:off x="4229100" y="475551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8" name="序号"/>
          <p:cNvSpPr txBox="1"/>
          <p:nvPr>
            <p:custDataLst>
              <p:tags r:id="rId19"/>
            </p:custDataLst>
          </p:nvPr>
        </p:nvSpPr>
        <p:spPr>
          <a:xfrm>
            <a:off x="4543425" y="467550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20" name="项标题"/>
          <p:cNvSpPr txBox="1"/>
          <p:nvPr>
            <p:custDataLst>
              <p:tags r:id="rId20"/>
            </p:custDataLst>
          </p:nvPr>
        </p:nvSpPr>
        <p:spPr>
          <a:xfrm>
            <a:off x="5334635" y="467550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如何保障手术台就是阵地的安全和效率</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64" name="标题"/>
          <p:cNvSpPr>
            <a:spLocks noGrp="1"/>
          </p:cNvSpPr>
          <p:nvPr>
            <p:ph type="title"/>
            <p:custDataLst>
              <p:tags r:id="rId2"/>
            </p:custDataLst>
          </p:nvPr>
        </p:nvSpPr>
        <p:spPr>
          <a:xfrm>
            <a:off x="1581138" y="2858211"/>
            <a:ext cx="6603643" cy="2950320"/>
          </a:xfrm>
        </p:spPr>
        <p:txBody>
          <a:bodyPr/>
          <a:lstStyle/>
          <a:p>
            <a:r>
              <a:rPr lang="zh-CN" altLang="en-US"/>
              <a:t>手术台就是阵地的重要性</a:t>
            </a:r>
            <a:endParaRPr lang="zh-CN" altLang="en-US"/>
          </a:p>
        </p:txBody>
      </p:sp>
      <p:sp>
        <p:nvSpPr>
          <p:cNvPr id="104936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14" name="标题 1"/>
          <p:cNvSpPr>
            <a:spLocks noGrp="1"/>
          </p:cNvSpPr>
          <p:nvPr>
            <p:ph type="title"/>
          </p:nvPr>
        </p:nvSpPr>
        <p:spPr/>
        <p:txBody>
          <a:bodyPr/>
          <a:lstStyle/>
          <a:p>
            <a:r>
              <a:rPr lang="zh-CN" altLang="en-US"/>
              <a:t>手术台是医生的工作场所</a:t>
            </a:r>
            <a:endParaRPr lang="zh-CN" altLang="en-US"/>
          </a:p>
        </p:txBody>
      </p:sp>
      <p:sp>
        <p:nvSpPr>
          <p:cNvPr id="104951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1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2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2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2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2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2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3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3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手术台是医疗团队协同合作的重要场所需要医生、护士和其他医疗人员密切配合共同完成手术任务。</a:t>
            </a:r>
            <a:endParaRPr lang="zh-CN" altLang="en-US" sz="2400">
              <a:latin typeface="+mn-ea"/>
              <a:ea typeface="+mn-ea"/>
            </a:endParaRPr>
          </a:p>
        </p:txBody>
      </p:sp>
      <p:sp>
        <p:nvSpPr>
          <p:cNvPr id="104953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手术台是保障医疗质量和安全的重要环节需要医生严格遵守操作规程和医疗规范确保手术过程顺利、安全。</a:t>
            </a:r>
            <a:endParaRPr lang="zh-CN" altLang="en-US" sz="2400">
              <a:latin typeface="+mn-ea"/>
              <a:ea typeface="+mn-ea"/>
            </a:endParaRPr>
          </a:p>
        </p:txBody>
      </p:sp>
      <p:sp>
        <p:nvSpPr>
          <p:cNvPr id="104953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手术台是医生进行手术操作的重要场所是救治病人的关键环节。</a:t>
            </a:r>
            <a:endParaRPr lang="zh-CN" altLang="en-US" sz="2400">
              <a:latin typeface="+mn-ea"/>
              <a:ea typeface="+mn-ea"/>
            </a:endParaRPr>
          </a:p>
        </p:txBody>
      </p:sp>
      <p:sp>
        <p:nvSpPr>
          <p:cNvPr id="104953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手术台是医生展现专业技能和经验的重要平台也是医生职业发展的重要舞台。</a:t>
            </a:r>
            <a:endParaRPr lang="zh-CN" altLang="en-US" sz="2400">
              <a:latin typeface="+mn-ea"/>
              <a:ea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578" name="标题 1"/>
          <p:cNvSpPr>
            <a:spLocks noGrp="1"/>
          </p:cNvSpPr>
          <p:nvPr>
            <p:ph type="title"/>
          </p:nvPr>
        </p:nvSpPr>
        <p:spPr/>
        <p:txBody>
          <a:bodyPr/>
          <a:lstStyle/>
          <a:p>
            <a:r>
              <a:rPr lang="zh-CN" altLang="en-US"/>
              <a:t>手术台是病人的希望之地</a:t>
            </a:r>
            <a:endParaRPr lang="zh-CN" altLang="en-US"/>
          </a:p>
        </p:txBody>
      </p:sp>
      <p:sp>
        <p:nvSpPr>
          <p:cNvPr id="104958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手术台是病人获得治愈和康复的重要场所</a:t>
            </a:r>
            <a:endParaRPr lang="zh-CN" altLang="en-US" sz="2000" spc="150">
              <a:solidFill>
                <a:schemeClr val="tx1">
                  <a:lumMod val="85000"/>
                  <a:lumOff val="15000"/>
                </a:schemeClr>
              </a:solidFill>
              <a:latin typeface="+mn-ea"/>
              <a:sym typeface="+mn-ea"/>
            </a:endParaRPr>
          </a:p>
        </p:txBody>
      </p:sp>
      <p:sp>
        <p:nvSpPr>
          <p:cNvPr id="104958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手术台是病人生命安全的保障</a:t>
            </a:r>
            <a:endParaRPr lang="zh-CN" altLang="en-US" sz="2000" spc="150">
              <a:solidFill>
                <a:schemeClr val="tx1">
                  <a:lumMod val="85000"/>
                  <a:lumOff val="15000"/>
                </a:schemeClr>
              </a:solidFill>
              <a:latin typeface="+mn-ea"/>
              <a:sym typeface="+mn-ea"/>
            </a:endParaRPr>
          </a:p>
        </p:txBody>
      </p:sp>
      <p:sp>
        <p:nvSpPr>
          <p:cNvPr id="104959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手术台是病人获得心理安慰和信心的来源</a:t>
            </a:r>
            <a:endParaRPr lang="zh-CN" altLang="en-US" sz="2000" spc="150">
              <a:solidFill>
                <a:schemeClr val="tx1">
                  <a:lumMod val="85000"/>
                  <a:lumOff val="15000"/>
                </a:schemeClr>
              </a:solidFill>
              <a:latin typeface="+mn-ea"/>
              <a:sym typeface="+mn-ea"/>
            </a:endParaRPr>
          </a:p>
        </p:txBody>
      </p:sp>
      <p:sp>
        <p:nvSpPr>
          <p:cNvPr id="104959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手术台是病人恢复健康和重拾生活信心的起点</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42" name="标题 1"/>
          <p:cNvSpPr>
            <a:spLocks noGrp="1"/>
          </p:cNvSpPr>
          <p:nvPr>
            <p:ph type="title"/>
          </p:nvPr>
        </p:nvSpPr>
        <p:spPr/>
        <p:txBody>
          <a:bodyPr/>
          <a:lstStyle/>
          <a:p>
            <a:r>
              <a:rPr lang="zh-CN" altLang="en-US"/>
              <a:t>手术台是医疗团队的合作平台</a:t>
            </a:r>
            <a:endParaRPr lang="zh-CN" altLang="en-US"/>
          </a:p>
        </p:txBody>
      </p:sp>
      <p:sp>
        <p:nvSpPr>
          <p:cNvPr id="1049644" name="正文"/>
          <p:cNvSpPr txBox="1"/>
          <p:nvPr>
            <p:custDataLst>
              <p:tags r:id="rId2"/>
            </p:custDataLst>
          </p:nvPr>
        </p:nvSpPr>
        <p:spPr>
          <a:xfrm>
            <a:off x="3493911" y="1888800"/>
            <a:ext cx="5204177" cy="635255"/>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手术台是医生、护士和其他医疗团队成员协作的场所需要密切配合共同完成手术任务。</a:t>
            </a:r>
            <a:endParaRPr lang="zh-CN" altLang="en-US" sz="1200" spc="150">
              <a:solidFill>
                <a:schemeClr val="tx1">
                  <a:lumMod val="65000"/>
                  <a:lumOff val="35000"/>
                </a:schemeClr>
              </a:solidFill>
              <a:latin typeface="+mn-ea"/>
              <a:sym typeface="+mn-ea"/>
            </a:endParaRPr>
          </a:p>
        </p:txBody>
      </p:sp>
      <p:sp>
        <p:nvSpPr>
          <p:cNvPr id="1049646" name="标题"/>
          <p:cNvSpPr txBox="1"/>
          <p:nvPr>
            <p:custDataLst>
              <p:tags r:id="rId3"/>
            </p:custDataLst>
          </p:nvPr>
        </p:nvSpPr>
        <p:spPr>
          <a:xfrm>
            <a:off x="3493911" y="1364400"/>
            <a:ext cx="5204177" cy="522409"/>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9648" name="正文"/>
          <p:cNvSpPr txBox="1"/>
          <p:nvPr>
            <p:custDataLst>
              <p:tags r:id="rId4"/>
            </p:custDataLst>
          </p:nvPr>
        </p:nvSpPr>
        <p:spPr>
          <a:xfrm>
            <a:off x="3493911" y="3106870"/>
            <a:ext cx="5204177" cy="635255"/>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手术台是医疗团队成员之间沟通交流的重要平台通过语言、手势等沟通方式传递关键信息确保手术顺利进行。</a:t>
            </a:r>
            <a:endParaRPr lang="zh-CN" altLang="en-US" sz="1200" spc="150">
              <a:solidFill>
                <a:schemeClr val="tx1">
                  <a:lumMod val="65000"/>
                  <a:lumOff val="35000"/>
                </a:schemeClr>
              </a:solidFill>
              <a:latin typeface="+mn-ea"/>
              <a:sym typeface="+mn-ea"/>
            </a:endParaRPr>
          </a:p>
        </p:txBody>
      </p:sp>
      <p:sp>
        <p:nvSpPr>
          <p:cNvPr id="1049650" name="标题"/>
          <p:cNvSpPr txBox="1"/>
          <p:nvPr>
            <p:custDataLst>
              <p:tags r:id="rId5"/>
            </p:custDataLst>
          </p:nvPr>
        </p:nvSpPr>
        <p:spPr>
          <a:xfrm>
            <a:off x="3493911" y="2582469"/>
            <a:ext cx="5204177" cy="522409"/>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9652" name="正文"/>
          <p:cNvSpPr txBox="1"/>
          <p:nvPr>
            <p:custDataLst>
              <p:tags r:id="rId6"/>
            </p:custDataLst>
          </p:nvPr>
        </p:nvSpPr>
        <p:spPr>
          <a:xfrm>
            <a:off x="3493911" y="4324939"/>
            <a:ext cx="5204177" cy="635255"/>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手术台是医疗团队成员之间互相支持、互相鼓励的场所共同应对手术中可能出现的各种风险和挑战。</a:t>
            </a:r>
            <a:endParaRPr lang="zh-CN" altLang="en-US" sz="1200" spc="150">
              <a:solidFill>
                <a:schemeClr val="tx1">
                  <a:lumMod val="65000"/>
                  <a:lumOff val="35000"/>
                </a:schemeClr>
              </a:solidFill>
              <a:latin typeface="+mn-ea"/>
              <a:sym typeface="+mn-ea"/>
            </a:endParaRPr>
          </a:p>
        </p:txBody>
      </p:sp>
      <p:sp>
        <p:nvSpPr>
          <p:cNvPr id="1049654" name="标题"/>
          <p:cNvSpPr txBox="1"/>
          <p:nvPr>
            <p:custDataLst>
              <p:tags r:id="rId7"/>
            </p:custDataLst>
          </p:nvPr>
        </p:nvSpPr>
        <p:spPr>
          <a:xfrm>
            <a:off x="3493911" y="3800539"/>
            <a:ext cx="5204177" cy="522409"/>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9656" name="正文"/>
          <p:cNvSpPr txBox="1"/>
          <p:nvPr>
            <p:custDataLst>
              <p:tags r:id="rId8"/>
            </p:custDataLst>
          </p:nvPr>
        </p:nvSpPr>
        <p:spPr>
          <a:xfrm>
            <a:off x="3493911" y="5543009"/>
            <a:ext cx="5204177" cy="635255"/>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手术台是医疗团队成员之间互相监督、互相提醒的平台确保手术过程符合规范、安全可靠。</a:t>
            </a:r>
            <a:endParaRPr lang="zh-CN" altLang="en-US" sz="1200" spc="150">
              <a:solidFill>
                <a:schemeClr val="tx1">
                  <a:lumMod val="65000"/>
                  <a:lumOff val="35000"/>
                </a:schemeClr>
              </a:solidFill>
              <a:latin typeface="+mn-ea"/>
              <a:sym typeface="+mn-ea"/>
            </a:endParaRPr>
          </a:p>
        </p:txBody>
      </p:sp>
      <p:sp>
        <p:nvSpPr>
          <p:cNvPr id="1049658" name="标题"/>
          <p:cNvSpPr txBox="1"/>
          <p:nvPr>
            <p:custDataLst>
              <p:tags r:id="rId9"/>
            </p:custDataLst>
          </p:nvPr>
        </p:nvSpPr>
        <p:spPr>
          <a:xfrm>
            <a:off x="3493911" y="5018608"/>
            <a:ext cx="5204177" cy="522409"/>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698" name="标题"/>
          <p:cNvSpPr>
            <a:spLocks noGrp="1"/>
          </p:cNvSpPr>
          <p:nvPr>
            <p:ph type="title"/>
            <p:custDataLst>
              <p:tags r:id="rId2"/>
            </p:custDataLst>
          </p:nvPr>
        </p:nvSpPr>
        <p:spPr>
          <a:xfrm>
            <a:off x="1581138" y="2858211"/>
            <a:ext cx="6603643" cy="2950320"/>
          </a:xfrm>
        </p:spPr>
        <p:txBody>
          <a:bodyPr/>
          <a:lstStyle/>
          <a:p>
            <a:r>
              <a:rPr lang="zh-CN" altLang="en-US"/>
              <a:t>手术台就是阵地对医生的要求</a:t>
            </a:r>
            <a:endParaRPr lang="zh-CN" altLang="en-US"/>
          </a:p>
        </p:txBody>
      </p:sp>
      <p:sp>
        <p:nvSpPr>
          <p:cNvPr id="104970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48" name="标题 1"/>
          <p:cNvSpPr>
            <a:spLocks noGrp="1"/>
          </p:cNvSpPr>
          <p:nvPr>
            <p:ph type="title"/>
          </p:nvPr>
        </p:nvSpPr>
        <p:spPr/>
        <p:txBody>
          <a:bodyPr/>
          <a:lstStyle/>
          <a:p>
            <a:r>
              <a:rPr lang="zh-CN" altLang="en-US"/>
              <a:t>医生需要具备高超的医术</a:t>
            </a:r>
            <a:endParaRPr lang="zh-CN" altLang="en-US"/>
          </a:p>
        </p:txBody>
      </p:sp>
      <p:sp>
        <p:nvSpPr>
          <p:cNvPr id="104985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5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5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5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85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医生需要具备高超的手术技巧和操作能力能够熟练地掌握各种手术器械和手术方法。</a:t>
            </a:r>
            <a:endParaRPr lang="zh-CN" altLang="en-US" sz="1400" spc="150">
              <a:solidFill>
                <a:schemeClr val="tx1"/>
              </a:solidFill>
              <a:effectLst/>
              <a:latin typeface="+mn-ea"/>
              <a:sym typeface="+mn-ea"/>
            </a:endParaRPr>
          </a:p>
        </p:txBody>
      </p:sp>
      <p:sp>
        <p:nvSpPr>
          <p:cNvPr id="104986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手术台上的医生需要具备丰富的临床经验和专业技能能够应对各种复杂的手术情况。</a:t>
            </a:r>
            <a:endParaRPr lang="zh-CN" altLang="en-US" sz="1400" spc="150">
              <a:solidFill>
                <a:schemeClr val="tx1"/>
              </a:solidFill>
              <a:effectLst/>
              <a:latin typeface="+mn-ea"/>
              <a:sym typeface="+mn-ea"/>
            </a:endParaRPr>
          </a:p>
        </p:txBody>
      </p:sp>
      <p:sp>
        <p:nvSpPr>
          <p:cNvPr id="104986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医生需要具备快速反应和判断能力能够在紧急情况下迅速做出正确的决策。</a:t>
            </a:r>
            <a:endParaRPr lang="zh-CN" altLang="en-US" sz="1400" spc="150">
              <a:solidFill>
                <a:schemeClr val="tx1"/>
              </a:solidFill>
              <a:effectLst/>
              <a:latin typeface="+mn-ea"/>
              <a:sym typeface="+mn-ea"/>
            </a:endParaRPr>
          </a:p>
        </p:txBody>
      </p:sp>
      <p:sp>
        <p:nvSpPr>
          <p:cNvPr id="104986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医生需要不断学习和更新医学知识以保持其专业水平和技能的领先地位。</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904" name="标题 1"/>
          <p:cNvSpPr>
            <a:spLocks noGrp="1"/>
          </p:cNvSpPr>
          <p:nvPr>
            <p:ph type="title"/>
          </p:nvPr>
        </p:nvSpPr>
        <p:spPr/>
        <p:txBody>
          <a:bodyPr/>
          <a:lstStyle/>
          <a:p>
            <a:r>
              <a:rPr lang="zh-CN" altLang="en-US"/>
              <a:t>医生需要具备强烈的责任心</a:t>
            </a:r>
            <a:endParaRPr lang="zh-CN" altLang="en-US"/>
          </a:p>
        </p:txBody>
      </p:sp>
      <p:sp>
        <p:nvSpPr>
          <p:cNvPr id="104990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医生需要具备丰富的专业知识和技能能够应对各种复杂的手术情况保证手术的成功和患者的安全。</a:t>
            </a:r>
            <a:endParaRPr lang="en-US" altLang="zh-CN">
              <a:solidFill>
                <a:schemeClr val="dk1">
                  <a:lumMod val="80000"/>
                  <a:lumOff val="20000"/>
                </a:schemeClr>
              </a:solidFill>
              <a:latin typeface="+mn-ea"/>
              <a:sym typeface="+mn-ea"/>
            </a:endParaRPr>
          </a:p>
        </p:txBody>
      </p:sp>
      <p:sp>
        <p:nvSpPr>
          <p:cNvPr id="104991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手术台上的医生需要时刻保持专注和冷静对手术的每一个步骤都要精益求精不能有丝毫的马虎和大意。</a:t>
            </a:r>
            <a:endParaRPr lang="zh-CN" altLang="en-US">
              <a:solidFill>
                <a:schemeClr val="dk1">
                  <a:lumMod val="80000"/>
                  <a:lumOff val="20000"/>
                </a:schemeClr>
              </a:solidFill>
              <a:latin typeface="+mn-ea"/>
              <a:sym typeface="+mn-ea"/>
            </a:endParaRPr>
          </a:p>
        </p:txBody>
      </p:sp>
      <p:sp>
        <p:nvSpPr>
          <p:cNvPr id="104992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医生需要具备高度的责任心对患者的生命安全负起全部责任不能有任何的推卸和逃避。</a:t>
            </a:r>
            <a:endParaRPr lang="zh-CN" altLang="en-US">
              <a:solidFill>
                <a:schemeClr val="dk1">
                  <a:lumMod val="80000"/>
                  <a:lumOff val="20000"/>
                </a:schemeClr>
              </a:solidFill>
              <a:latin typeface="+mn-ea"/>
              <a:sym typeface="+mn-ea"/>
            </a:endParaRPr>
          </a:p>
        </p:txBody>
      </p:sp>
      <p:sp>
        <p:nvSpPr>
          <p:cNvPr id="104993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3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3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3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医生需要具备高尚的医德和良好的职业素养能够尊重患者、关心患者为患者提供全方位的医疗服务和人文关怀。</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976" name="标题 1"/>
          <p:cNvSpPr>
            <a:spLocks noGrp="1"/>
          </p:cNvSpPr>
          <p:nvPr>
            <p:ph type="title"/>
          </p:nvPr>
        </p:nvSpPr>
        <p:spPr/>
        <p:txBody>
          <a:bodyPr/>
          <a:lstStyle/>
          <a:p>
            <a:r>
              <a:rPr lang="zh-CN" altLang="en-US"/>
              <a:t>医生需要具备团队协作精神</a:t>
            </a:r>
            <a:endParaRPr lang="zh-CN" altLang="en-US"/>
          </a:p>
        </p:txBody>
      </p:sp>
      <p:sp>
        <p:nvSpPr>
          <p:cNvPr id="104997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98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98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医生需要与护士、麻醉师等团队成员密切配合确保手术的顺利进行。</a:t>
            </a:r>
            <a:endParaRPr lang="zh-CN" altLang="en-US" sz="2000" spc="200">
              <a:solidFill>
                <a:schemeClr val="tx1">
                  <a:lumMod val="85000"/>
                  <a:lumOff val="15000"/>
                </a:schemeClr>
              </a:solidFill>
              <a:latin typeface="+mn-ea"/>
              <a:sym typeface="+mn-ea"/>
            </a:endParaRPr>
          </a:p>
        </p:txBody>
      </p:sp>
      <p:sp>
        <p:nvSpPr>
          <p:cNvPr id="104998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98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98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在手术过程中医生需要与团队成员交流沟通及时反馈手术进展情况。</a:t>
            </a:r>
            <a:endParaRPr lang="zh-CN" altLang="en-US" sz="2000" spc="200">
              <a:solidFill>
                <a:schemeClr val="tx1">
                  <a:lumMod val="85000"/>
                  <a:lumOff val="15000"/>
                </a:schemeClr>
              </a:solidFill>
              <a:latin typeface="+mn-ea"/>
              <a:sym typeface="+mn-ea"/>
            </a:endParaRPr>
          </a:p>
        </p:txBody>
      </p:sp>
      <p:sp>
        <p:nvSpPr>
          <p:cNvPr id="104999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99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99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医生需要尊重团队成员的意见和建议共同解决问题提高手术成功率。</a:t>
            </a:r>
            <a:endParaRPr lang="zh-CN" altLang="en-US" sz="2000" spc="200">
              <a:solidFill>
                <a:schemeClr val="tx1">
                  <a:lumMod val="85000"/>
                  <a:lumOff val="15000"/>
                </a:schemeClr>
              </a:solidFill>
              <a:latin typeface="+mn-ea"/>
              <a:sym typeface="+mn-ea"/>
            </a:endParaRPr>
          </a:p>
        </p:txBody>
      </p:sp>
      <p:sp>
        <p:nvSpPr>
          <p:cNvPr id="104999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99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000"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医生需要具备团队协作精神增强团队凝聚力和战斗力为病人提供更好的医疗服务。</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40" name="标题"/>
          <p:cNvSpPr>
            <a:spLocks noGrp="1"/>
          </p:cNvSpPr>
          <p:nvPr>
            <p:ph type="title"/>
            <p:custDataLst>
              <p:tags r:id="rId2"/>
            </p:custDataLst>
          </p:nvPr>
        </p:nvSpPr>
        <p:spPr>
          <a:xfrm>
            <a:off x="1581138" y="2858211"/>
            <a:ext cx="6603643" cy="2950320"/>
          </a:xfrm>
        </p:spPr>
        <p:txBody>
          <a:bodyPr/>
          <a:lstStyle/>
          <a:p>
            <a:r>
              <a:rPr lang="zh-CN" altLang="en-US"/>
              <a:t>手术台就是阵地对病人的意义</a:t>
            </a:r>
            <a:endParaRPr lang="zh-CN" altLang="en-US"/>
          </a:p>
        </p:txBody>
      </p:sp>
      <p:sp>
        <p:nvSpPr>
          <p:cNvPr id="1050042"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190" name="标题 1"/>
          <p:cNvSpPr>
            <a:spLocks noGrp="1"/>
          </p:cNvSpPr>
          <p:nvPr>
            <p:ph type="title"/>
          </p:nvPr>
        </p:nvSpPr>
        <p:spPr/>
        <p:txBody>
          <a:bodyPr/>
          <a:lstStyle/>
          <a:p>
            <a:r>
              <a:rPr lang="zh-CN" altLang="en-US"/>
              <a:t>病人需要得到及时有效的治疗</a:t>
            </a:r>
            <a:endParaRPr lang="zh-CN" altLang="en-US"/>
          </a:p>
        </p:txBody>
      </p:sp>
      <p:sp>
        <p:nvSpPr>
          <p:cNvPr id="105019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9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9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手术台是病人获得治愈和康复的重要场所</a:t>
            </a:r>
            <a:endParaRPr lang="zh-CN" altLang="en-US" sz="2000" spc="150">
              <a:solidFill>
                <a:schemeClr val="tx1">
                  <a:lumMod val="85000"/>
                  <a:lumOff val="15000"/>
                </a:schemeClr>
              </a:solidFill>
              <a:latin typeface="+mn-ea"/>
              <a:sym typeface="+mn-ea"/>
            </a:endParaRPr>
          </a:p>
        </p:txBody>
      </p:sp>
      <p:sp>
        <p:nvSpPr>
          <p:cNvPr id="105019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20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20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及时有效的手术是挽救病人生命的关键</a:t>
            </a:r>
            <a:endParaRPr lang="zh-CN" altLang="en-US" sz="2000" spc="150">
              <a:solidFill>
                <a:schemeClr val="tx1">
                  <a:lumMod val="85000"/>
                  <a:lumOff val="15000"/>
                </a:schemeClr>
              </a:solidFill>
              <a:latin typeface="+mn-ea"/>
              <a:sym typeface="+mn-ea"/>
            </a:endParaRPr>
          </a:p>
        </p:txBody>
      </p:sp>
      <p:sp>
        <p:nvSpPr>
          <p:cNvPr id="105020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20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20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手术台上的专业医生和护理人员能够提供高质量的医疗服务</a:t>
            </a:r>
            <a:endParaRPr lang="zh-CN" altLang="en-US" sz="2000" spc="150">
              <a:solidFill>
                <a:schemeClr val="tx1">
                  <a:lumMod val="85000"/>
                  <a:lumOff val="15000"/>
                </a:schemeClr>
              </a:solidFill>
              <a:latin typeface="+mn-ea"/>
              <a:sym typeface="+mn-ea"/>
            </a:endParaRPr>
          </a:p>
        </p:txBody>
      </p:sp>
      <p:sp>
        <p:nvSpPr>
          <p:cNvPr id="105021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21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21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手术台上的及时救治能够减轻病人的痛苦和加快康复进程</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0254" name="标题 1"/>
          <p:cNvSpPr>
            <a:spLocks noGrp="1"/>
          </p:cNvSpPr>
          <p:nvPr>
            <p:ph type="title"/>
          </p:nvPr>
        </p:nvSpPr>
        <p:spPr/>
        <p:txBody>
          <a:bodyPr/>
          <a:lstStyle/>
          <a:p>
            <a:r>
              <a:rPr lang="zh-CN" altLang="en-US"/>
              <a:t>病人需要得到全面的护理和关怀</a:t>
            </a:r>
            <a:endParaRPr lang="zh-CN" altLang="en-US"/>
          </a:p>
        </p:txBody>
      </p:sp>
      <p:sp>
        <p:nvSpPr>
          <p:cNvPr id="1050256"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258"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50260"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手术台上的病人需要得到全面的护理和关怀以确保手术顺利进行和术后康复。</a:t>
            </a:r>
            <a:endParaRPr lang="zh-CN" altLang="en-US" sz="2000" spc="200">
              <a:solidFill>
                <a:schemeClr val="tx1">
                  <a:lumMod val="85000"/>
                  <a:lumOff val="15000"/>
                </a:schemeClr>
              </a:solidFill>
              <a:latin typeface="+mn-ea"/>
              <a:sym typeface="+mn-ea"/>
            </a:endParaRPr>
          </a:p>
        </p:txBody>
      </p:sp>
      <p:sp>
        <p:nvSpPr>
          <p:cNvPr id="1050262"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264"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266"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手术台上的病人需要得到专业的护理和关怀以减少术后并发症和感染的风险。</a:t>
            </a:r>
            <a:endParaRPr lang="zh-CN" altLang="en-US" sz="2000" spc="200">
              <a:solidFill>
                <a:schemeClr val="tx1">
                  <a:lumMod val="85000"/>
                  <a:lumOff val="15000"/>
                </a:schemeClr>
              </a:solidFill>
              <a:latin typeface="+mn-ea"/>
              <a:sym typeface="+mn-ea"/>
            </a:endParaRPr>
          </a:p>
        </p:txBody>
      </p:sp>
      <p:sp>
        <p:nvSpPr>
          <p:cNvPr id="1050268"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270"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272"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手术台上的病人需要得到心理上的护理和关怀以缓解紧张、焦虑和恐惧的情绪。</a:t>
            </a:r>
            <a:endParaRPr lang="zh-CN" altLang="en-US" sz="2000" spc="200">
              <a:solidFill>
                <a:schemeClr val="tx1">
                  <a:lumMod val="85000"/>
                  <a:lumOff val="15000"/>
                </a:schemeClr>
              </a:solidFill>
              <a:latin typeface="+mn-ea"/>
              <a:sym typeface="+mn-ea"/>
            </a:endParaRPr>
          </a:p>
        </p:txBody>
      </p:sp>
      <p:sp>
        <p:nvSpPr>
          <p:cNvPr id="1050274"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0276"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0278"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手术台上的病人需要得到家庭和社会支持的护理和关怀以增强康复信心和生活质量。</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https://d.book118.com/058056140130006033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2"/>
  <p:tag name="KSO_WM_UNIT_INDEX" val="1_2_2"/>
  <p:tag name="KSO_WM_UNIT_LAYERLEVEL" val="1_1_1"/>
  <p:tag name="KSO_WM_UNIT_SUBTYPE" val="d"/>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2"/>
  <p:tag name="KSO_WM_UNIT_INDEX" val="1_3_2"/>
  <p:tag name="KSO_WM_UNIT_LAYERLEVEL" val="1_1_1"/>
  <p:tag name="KSO_WM_UNIT_SUBTYPE" val="d"/>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1"/>
  <p:tag name="KSO_WM_UNIT_INDEX" val="1_6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2"/>
  <p:tag name="KSO_WM_UNIT_INDEX" val="1_6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1"/>
  <p:tag name="KSO_WM_UNIT_INDEX" val="1_5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2"/>
  <p:tag name="KSO_WM_UNIT_INDEX" val="1_5_2"/>
  <p:tag name="KSO_WM_UNIT_LAYERLEVEL" val="1_1_1"/>
  <p:tag name="KSO_WM_UNIT_SUBTYPE" val="d"/>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8.xml><?xml version="1.0" encoding="utf-8"?>
<p:tagLst xmlns:p="http://schemas.openxmlformats.org/presentationml/2006/main">
  <p:tag name="KSO_WM_BEAUTIFY_FLAG" val="#wm#"/>
  <p:tag name="KSO_WM_DIAGRAM_GROUP_CODE" val="l1-1"/>
  <p:tag name="KSO_WM_SLIDE_DIAGTYPE" val="l"/>
  <p:tag name="KSO_WM_SLIDE_ID" val="custom202309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4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1_1"/>
  <p:tag name="KSO_WM_UNIT_INDEX" val="1_1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1_1"/>
  <p:tag name="KSO_WM_UNIT_INDEX" val="1_1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2_1"/>
  <p:tag name="KSO_WM_UNIT_INDEX" val="1_2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2_1"/>
  <p:tag name="KSO_WM_UNIT_INDEX" val="1_2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3_1"/>
  <p:tag name="KSO_WM_UNIT_INDEX" val="1_3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3_1"/>
  <p:tag name="KSO_WM_UNIT_INDEX" val="1_3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4_1"/>
  <p:tag name="KSO_WM_UNIT_INDEX" val="1_4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4_1"/>
  <p:tag name="KSO_WM_UNIT_INDEX" val="1_4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76.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3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315.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3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3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3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3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3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3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3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3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3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3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3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34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Calibri Light</vt:lpstr>
      <vt:lpstr>Wingdings</vt:lpstr>
      <vt:lpstr>Office Theme</vt:lpstr>
      <vt:lpstr>手术台就是阵地</vt:lpstr>
      <vt:lpstr>目录</vt:lpstr>
      <vt:lpstr>手术台就是阵地的重要性</vt:lpstr>
      <vt:lpstr>手术台是医生的工作场所</vt:lpstr>
      <vt:lpstr>手术台是病人的希望之地</vt:lpstr>
      <vt:lpstr>手术台是医疗团队的合作平台</vt:lpstr>
      <vt:lpstr>手术台就是阵地对医生的要求</vt:lpstr>
      <vt:lpstr>医生需要具备高超的医术</vt:lpstr>
      <vt:lpstr>医生需要具备强烈的责任心</vt:lpstr>
      <vt:lpstr>医生需要具备团队协作精神</vt:lpstr>
      <vt:lpstr>手术台就是阵地对病人的意义</vt:lpstr>
      <vt:lpstr>病人需要得到及时有效的治疗</vt:lpstr>
      <vt:lpstr>病人需要得到全面的护理和关怀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2024-09-11T22:59:02.142</cp:lastPrinted>
  <dcterms:created xsi:type="dcterms:W3CDTF">2024-09-11T14:59:02Z</dcterms:created>
  <dcterms:modified xsi:type="dcterms:W3CDTF">2024-09-11T14:59:04Z</dcterms:modified>
</cp:coreProperties>
</file>