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0DADF-A943-4F0D-8F67-0852EA09D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B43D7-D0B5-4B8A-9FBA-B82EC198D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706BD-AD7F-4995-80E2-C38A03181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93443-F0ED-4858-979F-C0D1E4D33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E666E2-4ABD-42AA-BDF5-FD896DFFE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FD6595-8E29-4D38-B426-1DD0C2C45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60EE2-0217-4C50-A2DC-A044AFE8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FB68F-78DA-4E53-85F8-2CCB7D184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76DD1-347C-4FB3-BC54-E25F77A3C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65888-DC21-4F9B-867B-15FE569ED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73483-8947-47AC-A054-76EC8ECE8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6205011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1046318" y="-1339756"/>
            <a:ext cx="8037324" cy="8037324"/>
          </a:xfrm>
          <a:prstGeom prst="roundRect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98991" y="720597"/>
            <a:ext cx="5183505" cy="152471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PICC维护及常见问题处理措施</a:t>
            </a:r>
            <a:endParaRPr lang="en-US" sz="4050" b="1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8991" y="3859082"/>
            <a:ext cx="5440680" cy="35849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7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7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57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98991" y="4250500"/>
            <a:ext cx="5440680" cy="35849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157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57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57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57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57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57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 rot="-2700000">
            <a:off x="5023691" y="1221066"/>
            <a:ext cx="5662747" cy="5662747"/>
          </a:xfrm>
          <a:prstGeom prst="roundRect">
            <a:avLst>
              <a:gd name="adj" fmla="val 25000"/>
            </a:avLst>
          </a:prstGeom>
          <a:solidFill>
            <a:schemeClr val="accent2">
              <a:alpha val="8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5611" y="1336414"/>
            <a:ext cx="4674587" cy="164660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PICC维护</a:t>
            </a:r>
            <a:endParaRPr lang="en-US" sz="15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PICC常见问题及处理措施</a:t>
            </a:r>
            <a:endParaRPr lang="en-US" sz="15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PICC异常情况处理流程</a:t>
            </a:r>
            <a:endParaRPr lang="en-US" sz="15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PICC患者教育及自我护理指导</a:t>
            </a:r>
            <a:endParaRPr lang="en-US" sz="15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>
            <a:off x="651988" y="919532"/>
            <a:ext cx="1267166" cy="1267166"/>
          </a:xfrm>
          <a:prstGeom prst="roundRect">
            <a:avLst>
              <a:gd name="adj" fmla="val 25000"/>
            </a:avLst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5935294" y="-152467"/>
            <a:ext cx="5662747" cy="5662747"/>
          </a:xfrm>
          <a:prstGeom prst="roundRect">
            <a:avLst>
              <a:gd name="adj" fmla="val 25000"/>
            </a:avLst>
          </a:prstGeom>
          <a:solidFill>
            <a:schemeClr val="accent2">
              <a:alpha val="8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49798" y="935895"/>
            <a:ext cx="6783705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49798" y="2449136"/>
            <a:ext cx="4345305" cy="59933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PICC维护</a:t>
            </a:r>
            <a:endParaRPr lang="en-US" sz="30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每周维护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46935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每周应对PICC导管进行一次全面的检查和维护</a:t>
            </a:r>
            <a:r>
              <a:rPr lang="en-US" sz="120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，以确保其正常工作。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发现问题及时维护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如果在检查中发现任何问题，应立即进行维护或更换。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维护周期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81" r="24781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507" y="1183579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3507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每次维护时，应检查敷料是否干燥、清洁，并定期更换敷料。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3507" y="3039320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敷料更换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855471" y="3521225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2788998" y="3212197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81073" y="3138985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49450" y="1136053"/>
            <a:ext cx="728133" cy="72813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937452" y="1088428"/>
            <a:ext cx="1743365" cy="1743365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649450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冲洗导管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3731414" y="3473700"/>
            <a:ext cx="2091267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5664941" y="3164671"/>
            <a:ext cx="161925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5757016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41418" y="1136053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829419" y="1088428"/>
            <a:ext cx="1743365" cy="1743365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6541418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测量臂围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6623382" y="3473700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8556909" y="3164671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8648983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061374" y="1136053"/>
            <a:ext cx="1743365" cy="1743365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649450" y="3654030"/>
            <a:ext cx="1882662" cy="44691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每周应对PICC导管进行冲洗</a:t>
            </a:r>
            <a:r>
              <a:rPr lang="en-US" sz="120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，以防止堵塞。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1418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每次维护时，应测量患者的臂围，以评估导管的位置是否合适。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89043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25" name="AutoShape 25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维护内容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668500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5476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维护流程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940607" y="3288900"/>
            <a:ext cx="2262515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记录信息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940607" y="3693744"/>
            <a:ext cx="2135815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详细记录维护的时间、内容、结果等信息。</a:t>
            </a:r>
          </a:p>
        </p:txBody>
      </p:sp>
      <p:sp>
        <p:nvSpPr>
          <p:cNvPr id="25" name="Freeform 25"/>
          <p:cNvSpPr/>
          <p:nvPr/>
        </p:nvSpPr>
        <p:spPr>
          <a:xfrm>
            <a:off x="710609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80712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438364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59854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729958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87609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009100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379203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736855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658345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028449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386100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307591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7677694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035346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5277956" y="1035989"/>
            <a:ext cx="2262515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更换敷料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277956" y="1447356"/>
            <a:ext cx="2135815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更换新的无菌透明敷料，并固定好导管。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582506" y="3288900"/>
            <a:ext cx="2262515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检查导管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582506" y="3713838"/>
            <a:ext cx="2135815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检查导管的刻度并记录，确认导管是否通畅、有无打折、断裂、破损等情况。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22839" y="3288900"/>
            <a:ext cx="2262515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准备用具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22839" y="3713838"/>
            <a:ext cx="2135815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准备好消毒液、敷料、胶带、无菌手套等必要的维护用具。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944112" y="1045514"/>
            <a:ext cx="2262515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清洗手臂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944112" y="1447356"/>
            <a:ext cx="2135815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在插管部位以上10cm测量臂围，并清洗插管及外露部分。</a:t>
            </a:r>
          </a:p>
        </p:txBody>
      </p:sp>
      <p:cxnSp>
        <p:nvCxnSpPr>
          <p:cNvPr id="48" name="Connector 48"/>
          <p:cNvCxnSpPr/>
          <p:nvPr/>
        </p:nvCxnSpPr>
        <p:spPr>
          <a:xfrm flipH="1" flipV="1">
            <a:off x="1422241" y="2011072"/>
            <a:ext cx="0" cy="757958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9" name="AutoShape 49"/>
          <p:cNvSpPr/>
          <p:nvPr/>
        </p:nvSpPr>
        <p:spPr>
          <a:xfrm>
            <a:off x="1340727" y="2887372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1388352" y="2934997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1132089" y="1447356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1281276" y="1596396"/>
            <a:ext cx="278548" cy="2785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3" name="Connector 53"/>
          <p:cNvCxnSpPr/>
          <p:nvPr/>
        </p:nvCxnSpPr>
        <p:spPr>
          <a:xfrm flipH="1" flipV="1">
            <a:off x="4735559" y="2024171"/>
            <a:ext cx="0" cy="751504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4" name="AutoShape 54"/>
          <p:cNvSpPr/>
          <p:nvPr/>
        </p:nvSpPr>
        <p:spPr>
          <a:xfrm>
            <a:off x="4654046" y="2871897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701671" y="2919522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6" name="Connector 56"/>
          <p:cNvCxnSpPr/>
          <p:nvPr/>
        </p:nvCxnSpPr>
        <p:spPr>
          <a:xfrm flipH="1" flipV="1">
            <a:off x="8020006" y="2009165"/>
            <a:ext cx="0" cy="751504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7" name="AutoShape 57"/>
          <p:cNvSpPr/>
          <p:nvPr/>
        </p:nvSpPr>
        <p:spPr>
          <a:xfrm>
            <a:off x="7938493" y="2875940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7986118" y="2923565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459155" y="1447356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0" name="Connector 60"/>
          <p:cNvCxnSpPr/>
          <p:nvPr/>
        </p:nvCxnSpPr>
        <p:spPr>
          <a:xfrm flipH="1" flipV="1">
            <a:off x="3081011" y="2996590"/>
            <a:ext cx="0" cy="1003721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1" name="AutoShape 61"/>
          <p:cNvSpPr/>
          <p:nvPr/>
        </p:nvSpPr>
        <p:spPr>
          <a:xfrm>
            <a:off x="2995276" y="2881432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3042901" y="2929057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3" name="Connector 63"/>
          <p:cNvCxnSpPr/>
          <p:nvPr/>
        </p:nvCxnSpPr>
        <p:spPr>
          <a:xfrm flipH="1" flipV="1">
            <a:off x="6399688" y="2986160"/>
            <a:ext cx="0" cy="1003721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4" name="AutoShape 64"/>
          <p:cNvSpPr/>
          <p:nvPr/>
        </p:nvSpPr>
        <p:spPr>
          <a:xfrm>
            <a:off x="6313952" y="2881432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6361577" y="2929057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2781334" y="3956042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6109536" y="3956042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4575465" y="1565520"/>
            <a:ext cx="353273" cy="353273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7734844" y="1447356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7871735" y="1594095"/>
            <a:ext cx="299900" cy="29990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2957176" y="4127464"/>
            <a:ext cx="277647" cy="277647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185243" y="4085131"/>
            <a:ext cx="319980" cy="31998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>
            <a:off x="651988" y="919532"/>
            <a:ext cx="1267166" cy="1267166"/>
          </a:xfrm>
          <a:prstGeom prst="roundRect">
            <a:avLst>
              <a:gd name="adj" fmla="val 25000"/>
            </a:avLst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5935294" y="-152467"/>
            <a:ext cx="5662747" cy="5662747"/>
          </a:xfrm>
          <a:prstGeom prst="roundRect">
            <a:avLst>
              <a:gd name="adj" fmla="val 25000"/>
            </a:avLst>
          </a:prstGeom>
          <a:solidFill>
            <a:schemeClr val="accent2">
              <a:alpha val="8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49798" y="935895"/>
            <a:ext cx="6783705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49798" y="2449136"/>
            <a:ext cx="4345305" cy="11533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PICC常见问题及处理措施</a:t>
            </a:r>
            <a:endParaRPr lang="en-US" sz="30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导管脱落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46935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PICC导管脱落是由于多种因素导致的</a:t>
            </a:r>
            <a:r>
              <a:rPr lang="en-US" sz="1200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，如固定不牢固、患者活动过度、衣服摩擦等。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导管脱落时，应先检查导管的完整性，然后进行重新固定。在固定导管时，应选择合适的敷料和固定方式，如使用透气胶带、弹力绷带等加强固定效果。同时，加强对患者的宣教，提醒其避免剧烈活动，注意保护导管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75734" cy="43473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PICC导管堵塞的主要原因是血液粘稠度过高</a:t>
            </a:r>
            <a:r>
              <a:rPr lang="en-US" sz="105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、导管弯曲或打折、药物沉积等。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09871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在预防导管堵塞方面，应定期对导管进行冲洗，保持导管通畅。同时，在给药过程中，应注意药物是否会沉积在导管内，避免药物对导管造成堵塞。当发生导管堵塞时，可采用肝素钠盐水或尿激酶进行溶栓治疗。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导管堵塞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39623" y="1898873"/>
            <a:ext cx="2445753" cy="2445753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811921" y="2312125"/>
            <a:ext cx="1760899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48840" y="2230618"/>
            <a:ext cx="223129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847712" y="2290542"/>
            <a:ext cx="2549233" cy="67710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PICC导管断裂是由于导管材质较软</a:t>
            </a:r>
            <a:r>
              <a:rPr lang="en-US" sz="1050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、使用时间过长、外力作用等原因导致的。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91588" y="1613123"/>
            <a:ext cx="3685699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6341922" y="2230618"/>
            <a:ext cx="2231294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6107564" y="2290542"/>
            <a:ext cx="2569723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为预防导管断裂，应定期对导管进行检查和维护，如发现导管有老化、磨损等情况应及时更换。同时，在给药过程中，应注意外力作用对导管的影响，避免过度牵拉或扭曲导管。当发生导管断裂时，应立即停止给药，将断裂的导管取出，并对伤口进行消毒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47712" y="1613123"/>
            <a:ext cx="3242802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导管断裂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6900" y="1622477"/>
            <a:ext cx="1018145" cy="101814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28942" y="1622477"/>
            <a:ext cx="1053103" cy="10531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1640017" y="1811381"/>
            <a:ext cx="2709877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534447" y="1831805"/>
            <a:ext cx="2991516" cy="102335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PICC置管后存在一定的感染风险</a:t>
            </a:r>
            <a:r>
              <a:rPr lang="en-US" sz="120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，主要原因是无菌操作不严格、皮肤消毒不彻底等。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5091237" y="1811381"/>
            <a:ext cx="2709877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985668" y="1831805"/>
            <a:ext cx="2991516" cy="2762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为降低感染风险，应严格遵守无菌操作原则，在置管前对皮肤进行彻底消毒。同时，在置管后，应定期对伤口进行换药和消毒处理，保持伤口干燥和清洁。当发生感染时，应及时进行抗感染治疗。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34447" y="1196904"/>
            <a:ext cx="3143274" cy="634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85668" y="1196904"/>
            <a:ext cx="3143274" cy="634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31" name="Freeform 31"/>
          <p:cNvSpPr/>
          <p:nvPr/>
        </p:nvSpPr>
        <p:spPr>
          <a:xfrm>
            <a:off x="8407378" y="1900913"/>
            <a:ext cx="496232" cy="4962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620665" y="1876242"/>
            <a:ext cx="510616" cy="510616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https://d.book118.com/058062050115006024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2024-09-01T00:51:17.224</cp:lastPrinted>
  <dcterms:created xsi:type="dcterms:W3CDTF">2024-08-31T16:51:17Z</dcterms:created>
  <dcterms:modified xsi:type="dcterms:W3CDTF">2024-08-31T16:51:19Z</dcterms:modified>
</cp:coreProperties>
</file>