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5058603-5DA6-4546-8059-FE373C14909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89A7C3D-6696-4988-B56B-6C71B210F1A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C1F693A-CAEE-4E0B-B89E-954494F3A2C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3FB6811-8E63-44FD-929B-4B3D4CDF0C8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4763504-E14C-43AC-8C10-2E246E078EA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74621FB-5717-4B1F-91CB-F706D758514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E19722B-0912-4238-A1CC-334A4423CF7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6B367EB-B74F-4914-AB67-8F4112DD114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C5ADF28-BC92-4BED-B1FE-0BE6CAB8CFE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74895B2-A3BD-4BCA-8A07-7D22E03D4F1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4A96373-DCCA-4482-BC8B-ADE8CEE7FD5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面">
    <p:spTree>
      <p:nvGrpSpPr>
        <p:cNvPr id="1" name=""/>
        <p:cNvGrpSpPr/>
        <p:nvPr/>
      </p:nvGrpSpPr>
      <p:grpSpPr>
        <a:xfrm>
          <a:off x="0" y="0"/>
          <a:ext cx="0" cy="0"/>
        </a:xfrm>
      </p:grpSpPr>
      <p:pic>
        <p:nvPicPr>
          <p:cNvPr id="2" name="图片 22"/>
          <p:cNvPicPr>
            <a:picLocks noChangeAspect="1"/>
          </p:cNvPicPr>
          <p:nvPr userDrawn="1"/>
        </p:nvPicPr>
        <p:blipFill>
          <a:blip r:embed="rId1"/>
          <a:stretch>
            <a:fillRect/>
          </a:stretch>
        </p:blipFill>
        <p:spPr>
          <a:xfrm>
            <a:off x="0" y="-1"/>
            <a:ext cx="12192000" cy="6858000"/>
          </a:xfrm>
          <a:prstGeom prst="rect">
            <a:avLst/>
          </a:prstGeom>
        </p:spPr>
      </p:pic>
      <p:sp>
        <p:nvSpPr>
          <p:cNvPr id="3" name="标题 1"/>
          <p:cNvSpPr>
            <a:spLocks noGrp="1"/>
          </p:cNvSpPr>
          <p:nvPr>
            <p:ph type="ctrTitle" idx="2147483647" hasCustomPrompt="1"/>
          </p:nvPr>
        </p:nvSpPr>
        <p:spPr>
          <a:xfrm>
            <a:off x="571500" y="2606765"/>
            <a:ext cx="5506636" cy="1200329"/>
          </a:xfrm>
        </p:spPr>
        <p:txBody>
          <a:bodyPr wrap="none" anchor="t">
            <a:spAutoFit/>
          </a:bodyPr>
          <a:lstStyle>
            <a:lvl1pPr algn="l">
              <a:defRPr sz="8000" b="1" i="0" spc="300">
                <a:solidFill>
                  <a:schemeClr val="accent1">
                    <a:lumMod val="50000"/>
                  </a:schemeClr>
                </a:solidFill>
                <a:latin typeface="Microsoft YaHei" panose="020b0503020204020204" pitchFamily="34" charset="-122"/>
                <a:ea typeface="Microsoft YaHei" panose="020b0503020204020204" pitchFamily="34" charset="-122"/>
              </a:defRPr>
            </a:lvl1pPr>
          </a:lstStyle>
          <a:p>
            <a:r>
              <a:rPr kumimoji="1" lang="zh-CN" altLang="en-US"/>
              <a:t>主标题样式</a:t>
            </a:r>
            <a:endParaRPr/>
          </a:p>
        </p:txBody>
      </p:sp>
      <p:sp>
        <p:nvSpPr>
          <p:cNvPr id="4" name="副标题 2"/>
          <p:cNvSpPr>
            <a:spLocks noGrp="1"/>
          </p:cNvSpPr>
          <p:nvPr>
            <p:ph type="subTitle" idx="1" hasCustomPrompt="1"/>
          </p:nvPr>
        </p:nvSpPr>
        <p:spPr>
          <a:xfrm>
            <a:off x="571500" y="3984896"/>
            <a:ext cx="3070071" cy="397032"/>
          </a:xfrm>
        </p:spPr>
        <p:txBody>
          <a:bodyPr wrap="none">
            <a:spAutoFit/>
          </a:bodyPr>
          <a:lstStyle>
            <a:lvl1pPr marL="0" indent="0" algn="l">
              <a:buNone/>
              <a:defRPr sz="2200" b="0" i="0" spc="300">
                <a:solidFill>
                  <a:schemeClr val="accent1">
                    <a:lumMod val="50000"/>
                  </a:schemeClr>
                </a:solidFill>
                <a:latin typeface="Microsoft YaHei" panose="020b0503020204020204" pitchFamily="34" charset="-122"/>
                <a:ea typeface="Microsoft YaHei" panose="020b0503020204020204"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点击编辑副标题样式</a:t>
            </a:r>
            <a:endParaRPr/>
          </a:p>
        </p:txBody>
      </p:sp>
      <p:sp>
        <p:nvSpPr>
          <p:cNvPr id="5" name="文本占位符 17"/>
          <p:cNvSpPr>
            <a:spLocks noGrp="1"/>
          </p:cNvSpPr>
          <p:nvPr>
            <p:ph type="body" sz="quarter" idx="10" hasCustomPrompt="1"/>
          </p:nvPr>
        </p:nvSpPr>
        <p:spPr>
          <a:xfrm>
            <a:off x="571500" y="1406436"/>
            <a:ext cx="5506636" cy="1200329"/>
          </a:xfrm>
        </p:spPr>
        <p:txBody>
          <a:bodyPr wrap="none" anchor="b">
            <a:spAutoFit/>
          </a:bodyPr>
          <a:lstStyle>
            <a:lvl1pPr marL="0" indent="0">
              <a:buNone/>
              <a:defRPr sz="8000" b="0" i="0" spc="300">
                <a:solidFill>
                  <a:schemeClr val="accent1">
                    <a:lumMod val="50000"/>
                  </a:schemeClr>
                </a:solidFill>
                <a:latin typeface="Microsoft YaHei Light" panose="020b0503020204020204" pitchFamily="34" charset="-122"/>
                <a:ea typeface="Microsoft YaHei Light" panose="020b0503020204020204" pitchFamily="34" charset="-122"/>
              </a:defRPr>
            </a:lvl1pPr>
          </a:lstStyle>
          <a:p>
            <a:pPr lvl="0"/>
            <a:r>
              <a:rPr kumimoji="1" lang="zh-CN" altLang="en-US"/>
              <a:t>主标题样式</a:t>
            </a:r>
            <a:endParaRPr/>
          </a:p>
        </p:txBody>
      </p:sp>
    </p:spTree>
  </p:cSld>
  <p:clrMapOvr>
    <a:masterClrMapping/>
  </p:clrMapOvr>
  <p:transition/>
  <p:timing/>
  <p:extLst>
    <p:ext uri="{DCECCB84-F9BA-43D5-87BE-67443E8EF086}">
      <p15:sldGuideLst xmlns:p15="http://schemas.microsoft.com/office/powerpoint/2012/main">
        <p15:guide id="1" orient="horz" pos="2160" userDrawn="true">
          <p15:clr>
            <a:srgbClr val="FBAE40"/>
          </p15:clr>
        </p15:guide>
        <p15:guide id="2" pos="3840" userDrawn="true">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标题和内容">
    <p:spTree>
      <p:nvGrpSpPr>
        <p:cNvPr id="6" name=""/>
        <p:cNvGrpSpPr/>
        <p:nvPr/>
      </p:nvGrpSpPr>
      <p:grpSpPr>
        <a:xfrm>
          <a:off x="0" y="0"/>
          <a:ext cx="0" cy="0"/>
        </a:xfrm>
      </p:grpSpPr>
      <p:sp>
        <p:nvSpPr>
          <p:cNvPr id="7" name="标题 1"/>
          <p:cNvSpPr>
            <a:spLocks noGrp="1"/>
          </p:cNvSpPr>
          <p:nvPr>
            <p:ph type="title" idx="2147483647"/>
          </p:nvPr>
        </p:nvSpPr>
        <p:spPr/>
        <p:txBody>
          <a:bodyPr/>
          <a:lstStyle>
            <a:lvl1pPr>
              <a:defRPr b="0" i="0">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a:p>
        </p:txBody>
      </p:sp>
      <p:sp>
        <p:nvSpPr>
          <p:cNvPr id="8" name="内容占位符 2"/>
          <p:cNvSpPr>
            <a:spLocks noGrp="1"/>
          </p:cNvSpPr>
          <p:nvPr>
            <p:ph idx="1"/>
          </p:nvPr>
        </p:nvSpPr>
        <p:spPr/>
        <p:txBody>
          <a:bodyPr/>
          <a:lstStyle>
            <a:lvl1pPr>
              <a:defRPr b="0" i="0">
                <a:latin typeface="Microsoft YaHei" panose="020b0503020204020204" pitchFamily="34" charset="-122"/>
                <a:ea typeface="Microsoft YaHei" panose="020b0503020204020204" pitchFamily="34" charset="-122"/>
              </a:defRPr>
            </a:lvl1pPr>
            <a:lvl2pPr>
              <a:defRPr b="0" i="0">
                <a:latin typeface="Microsoft YaHei" panose="020b0503020204020204" pitchFamily="34" charset="-122"/>
                <a:ea typeface="Microsoft YaHei" panose="020b0503020204020204" pitchFamily="34" charset="-122"/>
              </a:defRPr>
            </a:lvl2pPr>
            <a:lvl3pPr>
              <a:defRPr b="0" i="0">
                <a:latin typeface="Microsoft YaHei" panose="020b0503020204020204" pitchFamily="34" charset="-122"/>
                <a:ea typeface="Microsoft YaHei" panose="020b0503020204020204" pitchFamily="34" charset="-122"/>
              </a:defRPr>
            </a:lvl3pPr>
            <a:lvl4pPr>
              <a:defRPr b="0" i="0">
                <a:latin typeface="Microsoft YaHei" panose="020b0503020204020204" pitchFamily="34" charset="-122"/>
                <a:ea typeface="Microsoft YaHei" panose="020b0503020204020204" pitchFamily="34" charset="-122"/>
              </a:defRPr>
            </a:lvl4pPr>
            <a:lvl5pPr>
              <a:defRPr b="0" i="0">
                <a:latin typeface="Microsoft YaHei" panose="020b0503020204020204" pitchFamily="34" charset="-122"/>
                <a:ea typeface="Microsoft YaHei" panose="020b0503020204020204" pitchFamily="34" charset="-122"/>
              </a:defRPr>
            </a:lvl5p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9"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2023/11/21</a:t>
            </a:fld>
            <a:endParaRPr kumimoji="1" lang="zh-CN" altLang="en-US"/>
          </a:p>
        </p:txBody>
      </p:sp>
      <p:sp>
        <p:nvSpPr>
          <p:cNvPr id="10"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1"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节标题">
    <p:spTree>
      <p:nvGrpSpPr>
        <p:cNvPr id="12" name=""/>
        <p:cNvGrpSpPr/>
        <p:nvPr/>
      </p:nvGrpSpPr>
      <p:grpSpPr>
        <a:xfrm>
          <a:off x="0" y="0"/>
          <a:ext cx="0" cy="0"/>
        </a:xfrm>
      </p:grpSpPr>
      <p:pic>
        <p:nvPicPr>
          <p:cNvPr id="13" name="图片 12"/>
          <p:cNvPicPr>
            <a:picLocks noChangeAspect="1"/>
          </p:cNvPicPr>
          <p:nvPr userDrawn="1"/>
        </p:nvPicPr>
        <p:blipFill>
          <a:blip r:embed="rId1"/>
          <a:stretch>
            <a:fillRect/>
          </a:stretch>
        </p:blipFill>
        <p:spPr>
          <a:xfrm>
            <a:off x="0" y="-1"/>
            <a:ext cx="12192000" cy="6858000"/>
          </a:xfrm>
          <a:prstGeom prst="rect">
            <a:avLst/>
          </a:prstGeom>
        </p:spPr>
      </p:pic>
      <p:sp>
        <p:nvSpPr>
          <p:cNvPr id="14"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2023/11/21</a:t>
            </a:fld>
            <a:endParaRPr kumimoji="1" lang="zh-CN" altLang="en-US"/>
          </a:p>
        </p:txBody>
      </p:sp>
      <p:sp>
        <p:nvSpPr>
          <p:cNvPr id="15"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6"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仅标题">
    <p:bg>
      <p:bgPr>
        <a:gradFill>
          <a:gsLst>
            <a:gs pos="80000">
              <a:schemeClr val="bg1"/>
            </a:gs>
            <a:gs pos="100000">
              <a:schemeClr val="accent1">
                <a:lumMod val="20000"/>
                <a:lumOff val="80000"/>
              </a:schemeClr>
            </a:gs>
          </a:gsLst>
          <a:lin ang="16200000" scaled="1"/>
        </a:gradFill>
        <a:effectLst/>
      </p:bgPr>
    </p:bg>
    <p:spTree>
      <p:nvGrpSpPr>
        <p:cNvPr id="17" name=""/>
        <p:cNvGrpSpPr/>
        <p:nvPr/>
      </p:nvGrpSpPr>
      <p:grpSpPr>
        <a:xfrm>
          <a:off x="0" y="0"/>
          <a:ext cx="0" cy="0"/>
        </a:xfrm>
      </p:grpSpPr>
      <p:pic>
        <p:nvPicPr>
          <p:cNvPr id="18" name="图片 7"/>
          <p:cNvPicPr>
            <a:picLocks noChangeAspect="1"/>
          </p:cNvPicPr>
          <p:nvPr userDrawn="1"/>
        </p:nvPicPr>
        <p:blipFill>
          <a:blip r:embed="rId1"/>
          <a:stretch>
            <a:fillRect/>
          </a:stretch>
        </p:blipFill>
        <p:spPr>
          <a:xfrm flipH="1">
            <a:off x="0" y="-1"/>
            <a:ext cx="12192000" cy="6858000"/>
          </a:xfrm>
          <a:prstGeom prst="rect">
            <a:avLst/>
          </a:prstGeom>
        </p:spPr>
      </p:pic>
      <p:sp>
        <p:nvSpPr>
          <p:cNvPr id="19" name="矩形 6"/>
          <p:cNvSpPr/>
          <p:nvPr userDrawn="1"/>
        </p:nvSpPr>
        <p:spPr>
          <a:xfrm>
            <a:off x="0" y="-1"/>
            <a:ext cx="12192000" cy="6857999"/>
          </a:xfrm>
          <a:prstGeom prst="rect">
            <a:avLst/>
          </a:prstGeom>
          <a:gradFill>
            <a:gsLst>
              <a:gs pos="85000">
                <a:schemeClr val="bg1"/>
              </a:gs>
              <a:gs pos="100000">
                <a:schemeClr val="bg1">
                  <a:alpha val="75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
        <p:nvSpPr>
          <p:cNvPr id="20" name="日期占位符 2"/>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2023/11/21</a:t>
            </a:fld>
            <a:endParaRPr kumimoji="1" lang="zh-CN" altLang="en-US"/>
          </a:p>
        </p:txBody>
      </p:sp>
      <p:sp>
        <p:nvSpPr>
          <p:cNvPr id="21" name="页脚占位符 3"/>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22" name="灯片编号占位符 4"/>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cSld name="空白">
    <p:spTree>
      <p:nvGrpSpPr>
        <p:cNvPr id="23" name=""/>
        <p:cNvGrpSpPr/>
        <p:nvPr/>
      </p:nvGrpSpPr>
      <p:grpSpPr>
        <a:xfrm>
          <a:off x="0" y="0"/>
          <a:ext cx="0" cy="0"/>
        </a:xfrm>
      </p:grpSpPr>
      <p:sp>
        <p:nvSpPr>
          <p:cNvPr id="24" name="日期占位符 1"/>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2023/11/21</a:t>
            </a:fld>
            <a:endParaRPr kumimoji="1" lang="zh-CN" altLang="en-US"/>
          </a:p>
        </p:txBody>
      </p:sp>
      <p:sp>
        <p:nvSpPr>
          <p:cNvPr id="25" name="页脚占位符 2"/>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26" name="灯片编号占位符 3"/>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底">
    <p:spTree>
      <p:nvGrpSpPr>
        <p:cNvPr id="27" name=""/>
        <p:cNvGrpSpPr/>
        <p:nvPr/>
      </p:nvGrpSpPr>
      <p:grpSpPr>
        <a:xfrm>
          <a:off x="0" y="0"/>
          <a:ext cx="0" cy="0"/>
        </a:xfrm>
      </p:grpSpPr>
      <p:pic>
        <p:nvPicPr>
          <p:cNvPr id="28" name="图片 5"/>
          <p:cNvPicPr>
            <a:picLocks noChangeAspect="1"/>
          </p:cNvPicPr>
          <p:nvPr userDrawn="1"/>
        </p:nvPicPr>
        <p:blipFill>
          <a:blip r:embed="rId1"/>
          <a:stretch>
            <a:fillRect/>
          </a:stretch>
        </p:blipFill>
        <p:spPr>
          <a:xfrm>
            <a:off x="0" y="-1"/>
            <a:ext cx="12192000" cy="6858000"/>
          </a:xfrm>
          <a:prstGeom prst="rect">
            <a:avLst/>
          </a:prstGeom>
        </p:spPr>
      </p:pic>
    </p:spTree>
  </p:cSld>
  <p:clrMapOvr>
    <a:masterClrMapping/>
  </p:clrMapOvr>
  <p:transition/>
  <p:timing/>
  <p:extLst>
    <p:ext uri="{DCECCB84-F9BA-43D5-87BE-67443E8EF086}">
      <p15:sldGuideLst xmlns:p15="http://schemas.microsoft.com/office/powerpoint/2012/main">
        <p15:guide id="3" orient="horz" pos="2160" userDrawn="true">
          <p15:clr>
            <a:srgbClr val="FBAE40"/>
          </p15:clr>
        </p15:guide>
        <p15:guide id="4" pos="3840" userDrawn="true">
          <p15:clr>
            <a:srgbClr val="FBAE40"/>
          </p15:clr>
        </p15:guide>
      </p15:sldGuideLst>
    </p:ext>
  </p:extLst>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标题占位符 1"/>
          <p:cNvSpPr>
            <a:spLocks noGrp="1"/>
          </p:cNvSpPr>
          <p:nvPr>
            <p:ph type="title" idx="2147483647"/>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0281522-3AB1-3541-90AB-7A631F5C75F8}" type="datetimeFigureOut">
              <a:rPr/>
              <a:t>2023/11/21</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lang="zh-CN"/>
            </a:defPPr>
            <a:lvl1pPr marL="0" algn="ct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19F402A-E1A9-C741-9EEF-1CF72A8557FF}" type="slidenum">
              <a:rPr/>
              <a:t>‹#›</a:t>
            </a:fld>
            <a:endParaRPr kumimoji="1"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Lst>
  <p:transition/>
  <p:timing/>
  <p:txStyles>
    <p:titleStyle>
      <a:lvl1pPr algn="l" defTabSz="914400" rtl="0" eaLnBrk="1" latinLnBrk="0" hangingPunct="1">
        <a:lnSpc>
          <a:spcPct val="90000"/>
        </a:lnSpc>
        <a:spcBef>
          <a:spcPct val="0"/>
        </a:spcBef>
        <a:buNone/>
        <a:defRPr sz="4400" b="0" i="0" kern="1200">
          <a:solidFill>
            <a:schemeClr val="tx1"/>
          </a:solidFill>
          <a:latin typeface="Microsoft YaHei" panose="020b0503020204020204" pitchFamily="34" charset="-122"/>
          <a:ea typeface="Microsoft YaHei"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b="0" i="0" kern="12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true">
          <p15:clr>
            <a:srgbClr val="F26B43"/>
          </p15:clr>
        </p15:guide>
        <p15:guide id="2" pos="3840" userDrawn="true">
          <p15:clr>
            <a:srgbClr val="F26B43"/>
          </p15:clr>
        </p15:guide>
      </p15:sldGuideLst>
    </p:ext>
  </p:extLst>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58072051100006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0,&quot;continueWritingContext&quot;:{&quot;outline&quot;:&quot;# 中国特色社会主义理论体系的形成与发展\n## 1.中国特色社会主义理论体系的形成背景\n### 1.1 国际共产主义运动的发展历程\n### 1.2 中国社会主义建设实践的曲折探索\n### 1.3 改革开放与中国特色社会主义理论的提出\n## 2.中国特色社会主义理论体系的科学内涵\n### 2.1 社会主义本质论\n### 2.2 社会主义发展阶段论\n### 2.3 社会主义改革开放论\n## 3.中国特色社会主义理论体系的发展过程\n### 3.1 邓小平理论的形成与发展\n### 3.2 “三个代表”重要思想的理论贡献\n### 3.3 科学发展观的理论创新\n## 4.中国特色社会主义理论体系的基本特征\n### 4.1 理论与实践相结合\n### 4.2 继承与创新相结合\n### 4.3 原则性与灵活性相结合\n## 5.中国特色社会主义理论体系的世界意义\n### 5.1 对世界社会主义运动的影响\n### 5.2 对发展中国家发展道路的启示\n### 5.3 对人类文明进步的贡献\n&quot;,&quot;templateId&quot;:&quot;ujpcqsuz1ifzxno4qckwkhkbir&quot;}}"/>
        <p:cNvGrpSpPr/>
        <p:nvPr/>
      </p:nvGrpSpPr>
      <p:grpSpPr>
        <a:xfrm>
          <a:off x="0" y="0"/>
          <a:ext cx="0" cy="0"/>
        </a:xfrm>
      </p:grpSpPr>
      <p:sp>
        <p:nvSpPr>
          <p:cNvPr id="2" name="标题 1" descr="{&quot;isTemplate&quot;:true,&quot;type&quot;:&quot;title&quot;,&quot;canOmit&quot;:false,&quot;range&quot;:0}"/>
          <p:cNvSpPr>
            <a:spLocks noGrp="1"/>
          </p:cNvSpPr>
          <p:nvPr>
            <p:ph type="ctrTitle" idx="2147483647"/>
          </p:nvPr>
        </p:nvSpPr>
        <p:spPr>
          <a:xfrm>
            <a:off x="571500" y="2606765"/>
            <a:ext cx="11055350" cy="1187450"/>
          </a:xfrm>
        </p:spPr>
        <p:txBody>
          <a:bodyPr vert="horz" wrap="square" lIns="91440" tIns="45720" rIns="91440" bIns="45720" anchor="b">
            <a:spAutoFit/>
          </a:bodyPr>
          <a:lstStyle/>
          <a:p>
            <a:pPr>
              <a:buNone/>
            </a:pPr>
            <a:r>
              <a:rPr lang="zh-CN" sz="4400"/>
              <a:t>中国特色社会主义理论体系的形成与发展</a:t>
            </a:r>
            <a:endParaRPr/>
          </a:p>
        </p:txBody>
      </p:sp>
      <p:sp>
        <p:nvSpPr>
          <p:cNvPr id="3" name="副标题 2"/>
          <p:cNvSpPr>
            <a:spLocks noGrp="1"/>
          </p:cNvSpPr>
          <p:nvPr>
            <p:ph type="subTitle" idx="1"/>
          </p:nvPr>
        </p:nvSpPr>
        <p:spPr>
          <a:xfrm>
            <a:off x="571500" y="3984896"/>
            <a:ext cx="5581650" cy="400050"/>
          </a:xfrm>
        </p:spPr>
        <p:txBody>
          <a:bodyPr/>
          <a:lstStyle/>
          <a:p>
            <a:r>
              <a:rPr lang="en-US"/>
              <a:t> </a:t>
            </a:r>
            <a:endParaRPr/>
          </a:p>
        </p:txBody>
      </p:sp>
      <p:cxnSp>
        <p:nvCxnSpPr>
          <p:cNvPr id="4" name="直线连接符 4"/>
          <p:cNvCxnSpPr/>
          <p:nvPr/>
        </p:nvCxnSpPr>
        <p:spPr>
          <a:xfrm>
            <a:off x="660400" y="6014027"/>
            <a:ext cx="825500" cy="0"/>
          </a:xfrm>
          <a:prstGeom prst="line">
            <a:avLst/>
          </a:prstGeom>
          <a:ln w="127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5" name="文本占位符 20"/>
          <p:cNvSpPr txBox="1"/>
          <p:nvPr/>
        </p:nvSpPr>
        <p:spPr>
          <a:xfrm>
            <a:off x="571499" y="6129521"/>
            <a:ext cx="2093843" cy="375552"/>
          </a:xfrm>
          <a:prstGeom prst="rect">
            <a:avLst/>
          </a:prstGeom>
        </p:spPr>
        <p:txBody>
          <a:bodyPr wrap="none" anchor="b">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endParaRPr kumimoji="1" lang="en-US" altLang="zh-CN" sz="1400" spc="80">
              <a:solidFill>
                <a:schemeClr val="accent1">
                  <a:lumMod val="50000"/>
                </a:schemeClr>
              </a:solidFill>
              <a:latin typeface="+mn-lt"/>
            </a:endParaRPr>
          </a:p>
        </p:txBody>
      </p:sp>
      <p:sp>
        <p:nvSpPr>
          <p:cNvPr id="6" name="文本占位符 20"/>
          <p:cNvSpPr txBox="1"/>
          <p:nvPr/>
        </p:nvSpPr>
        <p:spPr>
          <a:xfrm>
            <a:off x="9937347" y="6129521"/>
            <a:ext cx="1683154" cy="377411"/>
          </a:xfrm>
          <a:prstGeom prst="rect">
            <a:avLst/>
          </a:prstGeom>
        </p:spPr>
        <p:txBody>
          <a:bodyPr wrap="none" anchor="b">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gn="r"/>
            <a:r>
              <a:rPr lang="zh-CN" altLang="en-US" sz="1400" spc="80">
                <a:solidFill>
                  <a:schemeClr val="accent1">
                    <a:lumMod val="50000"/>
                  </a:schemeClr>
                </a:solidFill>
                <a:effectLst/>
              </a:rPr>
              <a:t> </a:t>
            </a:r>
            <a:endParaRPr kumimoji="1" lang="en-US" altLang="zh-CN" sz="1400" spc="80">
              <a:solidFill>
                <a:schemeClr val="accent1">
                  <a:lumMod val="50000"/>
                </a:schemeClr>
              </a:solidFil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57" name="" descr="{&quot;isTemplate&quot;:true,&quot;type&quot;:2}"/>
        <p:cNvGrpSpPr/>
        <p:nvPr/>
      </p:nvGrpSpPr>
      <p:grpSpPr>
        <a:xfrm>
          <a:off x="0" y="0"/>
          <a:ext cx="0" cy="0"/>
        </a:xfrm>
      </p:grpSpPr>
      <p:sp>
        <p:nvSpPr>
          <p:cNvPr id="58" name="标题 1" descr="{&quot;isTemplate&quot;:true,&quot;type&quot;:&quot;title&quot;,&quot;canOmit&quot;:false,&quot;range&quot;:0}"/>
          <p:cNvSpPr>
            <a:spLocks noGrp="1"/>
          </p:cNvSpPr>
          <p:nvPr>
            <p:ph type="title" idx="4294967295"/>
          </p:nvPr>
        </p:nvSpPr>
        <p:spPr>
          <a:xfrm>
            <a:off x="831850" y="3537545"/>
            <a:ext cx="10826750" cy="749300"/>
          </a:xfrm>
        </p:spPr>
        <p:txBody>
          <a:bodyPr vert="horz" wrap="square" lIns="91440" tIns="45720" rIns="91440" bIns="45720" anchor="b">
            <a:spAutoFit/>
          </a:bodyPr>
          <a:lstStyle/>
          <a:p>
            <a:pPr>
              <a:buNone/>
            </a:pPr>
            <a:r>
              <a:rPr lang="zh-CN" sz="4800" b="1" spc="300">
                <a:solidFill>
                  <a:schemeClr val="accent1">
                    <a:lumMod val="50000"/>
                    <a:alpha val="100000"/>
                  </a:schemeClr>
                </a:solidFill>
              </a:rPr>
              <a:t>中国特色社会主义理论体系的形成背景</a:t>
            </a:r>
            <a:endParaRPr/>
          </a:p>
        </p:txBody>
      </p:sp>
      <p:sp>
        <p:nvSpPr>
          <p:cNvPr id="59" name="标题 1"/>
          <p:cNvSpPr txBox="1"/>
          <p:nvPr/>
        </p:nvSpPr>
        <p:spPr>
          <a:xfrm>
            <a:off x="831850" y="1844227"/>
            <a:ext cx="1324402" cy="1311128"/>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6000" b="0" i="0" kern="1200">
                <a:solidFill>
                  <a:schemeClr val="accent1">
                    <a:lumMod val="50000"/>
                  </a:schemeClr>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sz="8800" spc="300">
                <a:latin typeface="Microsoft YaHei Light" panose="020b0503020204020204" pitchFamily="34" charset="-122"/>
                <a:ea typeface="Microsoft YaHei Light" panose="020b0503020204020204" pitchFamily="34" charset="-122"/>
              </a:rPr>
              <a:t>01</a:t>
            </a:r>
            <a:endParaRPr kumimoji="1" lang="zh-CN" altLang="en-US" sz="8800" spc="300">
              <a:latin typeface="Microsoft YaHei Light" panose="020b0503020204020204" pitchFamily="34" charset="-122"/>
              <a:ea typeface="Microsoft YaHei Light" panose="020b0503020204020204" pitchFamily="34" charset="-122"/>
            </a:endParaRPr>
          </a:p>
        </p:txBody>
      </p:sp>
      <p:cxnSp>
        <p:nvCxnSpPr>
          <p:cNvPr id="60" name="直线连接符 4"/>
          <p:cNvCxnSpPr/>
          <p:nvPr/>
        </p:nvCxnSpPr>
        <p:spPr>
          <a:xfrm>
            <a:off x="952500" y="3155355"/>
            <a:ext cx="1203752" cy="0"/>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9" name="" descr="{&quot;isTemplate&quot;:true,&quot;type&quot;:3}"/>
        <p:cNvGrpSpPr/>
        <p:nvPr/>
      </p:nvGrpSpPr>
      <p:grpSpPr>
        <a:xfrm>
          <a:off x="0" y="0"/>
          <a:ext cx="0" cy="0"/>
        </a:xfrm>
      </p:grpSpPr>
      <p:grpSp>
        <p:nvGrpSpPr>
          <p:cNvPr id="80" name="" descr="{&quot;isTemplate&quot;:true,&quot;type&quot;:&quot;list&quot;,&quot;alignment&quot;:&quot;left&quot;,&quot;alignmentVertical&quot;:&quot;top&quot;,&quot;canOmit&quot;:false,&quot;scalable&quot;:false,&quot;minItemsCount&quot;:-1}"/>
          <p:cNvGrpSpPr/>
          <p:nvPr/>
        </p:nvGrpSpPr>
        <p:grpSpPr>
          <a:xfrm>
            <a:off x="685801" y="3146904"/>
            <a:ext cx="10820399" cy="3287791"/>
            <a:chOff x="685801" y="3146904"/>
            <a:chExt cx="10820399" cy="3287791"/>
          </a:xfrm>
        </p:grpSpPr>
        <p:grpSp>
          <p:nvGrpSpPr>
            <p:cNvPr id="81" name=""/>
            <p:cNvGrpSpPr/>
            <p:nvPr/>
          </p:nvGrpSpPr>
          <p:grpSpPr>
            <a:xfrm>
              <a:off x="685801" y="3146904"/>
              <a:ext cx="4207178" cy="3287791"/>
              <a:chOff x="685801" y="3146904"/>
              <a:chExt cx="4207178" cy="3287791"/>
            </a:xfrm>
          </p:grpSpPr>
          <p:sp>
            <p:nvSpPr>
              <p:cNvPr id="82" name="Tencent" descr="{&quot;isTemplate&quot;:true,&quot;type&quot;:&quot;title&quot;,&quot;canOmit&quot;:false,&quot;range&quot;:0}"/>
              <p:cNvSpPr/>
              <p:nvPr/>
            </p:nvSpPr>
            <p:spPr>
              <a:xfrm>
                <a:off x="685801" y="3146904"/>
                <a:ext cx="4207178"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20世纪初，十月革命取得胜利，苏联建立社会主义制度</a:t>
                </a:r>
                <a:endParaRPr kumimoji="1" lang="en-US" altLang="zh-CN" sz="1800" b="1">
                  <a:solidFill>
                    <a:schemeClr val="bg1"/>
                  </a:solidFill>
                  <a:latin typeface="+mj-ea"/>
                  <a:ea typeface="+mj-ea"/>
                </a:endParaRPr>
              </a:p>
            </p:txBody>
          </p:sp>
          <p:sp>
            <p:nvSpPr>
              <p:cNvPr id="83" name="Tencent" descr="{&quot;isTemplate&quot;:true,&quot;type&quot;:&quot;content&quot;,&quot;canOmit&quot;:true,&quot;range&quot;:0}"/>
              <p:cNvSpPr txBox="1"/>
              <p:nvPr/>
            </p:nvSpPr>
            <p:spPr>
              <a:xfrm>
                <a:off x="909877" y="4655120"/>
                <a:ext cx="3024000" cy="177957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俄国十月革命开创了人类历史的新纪元，为世界各国无产阶级和劳动人民提供了新的发展道路</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苏联成为世界上第一个社会主义国家，对国际共产主义运动产生了深远影响</a:t>
                </a:r>
                <a:endParaRPr/>
              </a:p>
            </p:txBody>
          </p:sp>
        </p:grpSp>
        <p:grpSp>
          <p:nvGrpSpPr>
            <p:cNvPr id="84" name=""/>
            <p:cNvGrpSpPr/>
            <p:nvPr/>
          </p:nvGrpSpPr>
          <p:grpSpPr>
            <a:xfrm>
              <a:off x="4408278" y="3146904"/>
              <a:ext cx="3798485" cy="3287791"/>
              <a:chOff x="4408278" y="3146904"/>
              <a:chExt cx="3798485" cy="3287791"/>
            </a:xfrm>
          </p:grpSpPr>
          <p:sp>
            <p:nvSpPr>
              <p:cNvPr id="85" name="Tencent" descr="{&quot;isTemplate&quot;:true,&quot;type&quot;:&quot;title&quot;,&quot;canOmit&quot;:false,&quot;range&quot;:0}"/>
              <p:cNvSpPr/>
              <p:nvPr/>
            </p:nvSpPr>
            <p:spPr>
              <a:xfrm>
                <a:off x="4408278" y="3146904"/>
                <a:ext cx="3798485"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二战结束后，一系列社会主义国家相继建立</a:t>
                </a:r>
                <a:endParaRPr kumimoji="1" lang="en-US" altLang="zh-CN" sz="1800" b="1">
                  <a:solidFill>
                    <a:schemeClr val="bg1"/>
                  </a:solidFill>
                  <a:latin typeface="+mj-ea"/>
                  <a:ea typeface="+mj-ea"/>
                </a:endParaRPr>
              </a:p>
            </p:txBody>
          </p:sp>
          <p:sp>
            <p:nvSpPr>
              <p:cNvPr id="86" name="Tencent" descr="{&quot;isTemplate&quot;:true,&quot;type&quot;:&quot;content&quot;,&quot;canOmit&quot;:true,&quot;range&quot;:0}"/>
              <p:cNvSpPr txBox="1"/>
              <p:nvPr/>
            </p:nvSpPr>
            <p:spPr>
              <a:xfrm>
                <a:off x="4444300" y="4655120"/>
                <a:ext cx="3024000" cy="177957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东欧国家纷纷走上社会主义道路，形成社会主义阵营</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亚洲、非洲和拉丁美洲的许多国家也开展了反对帝国主义、封建主义和官僚资本主义的斗争，取得了一定的社会主义成果</a:t>
                </a:r>
                <a:endParaRPr/>
              </a:p>
            </p:txBody>
          </p:sp>
        </p:grpSp>
        <p:grpSp>
          <p:nvGrpSpPr>
            <p:cNvPr id="87" name=""/>
            <p:cNvGrpSpPr/>
            <p:nvPr/>
          </p:nvGrpSpPr>
          <p:grpSpPr>
            <a:xfrm>
              <a:off x="7707715" y="3146904"/>
              <a:ext cx="3798485" cy="3287791"/>
              <a:chOff x="7707715" y="3146904"/>
              <a:chExt cx="3798485" cy="3287791"/>
            </a:xfrm>
          </p:grpSpPr>
          <p:sp>
            <p:nvSpPr>
              <p:cNvPr id="88" name="Tencent" descr="{&quot;isTemplate&quot;:true,&quot;type&quot;:&quot;title&quot;,&quot;canOmit&quot;:false,&quot;range&quot;:0}"/>
              <p:cNvSpPr/>
              <p:nvPr/>
            </p:nvSpPr>
            <p:spPr>
              <a:xfrm>
                <a:off x="7707715" y="3146904"/>
                <a:ext cx="3798485" cy="1296000"/>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20世纪80年代末90年代初，苏东剧变发生，社会主义运动陷入低潮</a:t>
                </a:r>
                <a:endParaRPr kumimoji="1" lang="en-US" altLang="zh-CN" sz="1800" b="1">
                  <a:solidFill>
                    <a:schemeClr val="bg1"/>
                  </a:solidFill>
                  <a:latin typeface="+mj-ea"/>
                  <a:ea typeface="+mj-ea"/>
                </a:endParaRPr>
              </a:p>
            </p:txBody>
          </p:sp>
          <p:sp>
            <p:nvSpPr>
              <p:cNvPr id="89" name="Tencent" descr="{&quot;isTemplate&quot;:true,&quot;type&quot;:&quot;content&quot;,&quot;canOmit&quot;:true,&quot;range&quot;:0}"/>
              <p:cNvSpPr txBox="1"/>
              <p:nvPr/>
            </p:nvSpPr>
            <p:spPr>
              <a:xfrm>
                <a:off x="7978723" y="4655120"/>
                <a:ext cx="3024000" cy="177957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苏联解体，东欧剧变，导致国际共产主义运动陷入严重困境</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社会主义国家面临严峻的挑战，需要寻找新的发展道路和理论指导</a:t>
                </a:r>
                <a:endParaRPr/>
              </a:p>
            </p:txBody>
          </p:sp>
        </p:grpSp>
      </p:grpSp>
      <p:sp>
        <p:nvSpPr>
          <p:cNvPr id="90"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2800" b="1">
                <a:latin typeface="微软雅黑"/>
                <a:ea typeface="微软雅黑"/>
              </a:rPr>
              <a:t> 国际共产主义运动的发展历程</a:t>
            </a:r>
            <a:endParaRPr lang="en-US" sz="2800" b="1">
              <a:latin typeface="微软雅黑"/>
              <a:ea typeface="微软雅黑"/>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1" name="" descr="{&quot;isTemplate&quot;:true,&quot;type&quot;:3}"/>
        <p:cNvGrpSpPr/>
        <p:nvPr/>
      </p:nvGrpSpPr>
      <p:grpSpPr>
        <a:xfrm>
          <a:off x="0" y="0"/>
          <a:ext cx="0" cy="0"/>
        </a:xfrm>
      </p:grpSpPr>
      <p:grpSp>
        <p:nvGrpSpPr>
          <p:cNvPr id="92" name="" descr="{&quot;isTemplate&quot;:true,&quot;type&quot;:&quot;list&quot;,&quot;alignment&quot;:&quot;left&quot;,&quot;alignmentVertical&quot;:&quot;top&quot;,&quot;canOmit&quot;:false,&quot;scalable&quot;:false,&quot;minItemsCount&quot;:-1}"/>
          <p:cNvGrpSpPr/>
          <p:nvPr/>
        </p:nvGrpSpPr>
        <p:grpSpPr>
          <a:xfrm>
            <a:off x="685801" y="3146904"/>
            <a:ext cx="10820399" cy="3287791"/>
            <a:chOff x="685801" y="3146904"/>
            <a:chExt cx="10820399" cy="3287791"/>
          </a:xfrm>
        </p:grpSpPr>
        <p:grpSp>
          <p:nvGrpSpPr>
            <p:cNvPr id="93" name=""/>
            <p:cNvGrpSpPr/>
            <p:nvPr/>
          </p:nvGrpSpPr>
          <p:grpSpPr>
            <a:xfrm>
              <a:off x="685801" y="3146904"/>
              <a:ext cx="4207178" cy="3287791"/>
              <a:chOff x="685801" y="3146904"/>
              <a:chExt cx="4207178" cy="3287791"/>
            </a:xfrm>
          </p:grpSpPr>
          <p:sp>
            <p:nvSpPr>
              <p:cNvPr id="94" name="Tencent" descr="{&quot;isTemplate&quot;:true,&quot;type&quot;:&quot;title&quot;,&quot;canOmit&quot;:false,&quot;range&quot;:0}"/>
              <p:cNvSpPr/>
              <p:nvPr/>
            </p:nvSpPr>
            <p:spPr>
              <a:xfrm>
                <a:off x="685801" y="3146904"/>
                <a:ext cx="4207178"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新中国成立初期，中国共产党积极探索适合中国国情的社会主义建设道路</a:t>
                </a:r>
                <a:endParaRPr kumimoji="1" lang="en-US" altLang="zh-CN" sz="1800" b="1">
                  <a:solidFill>
                    <a:schemeClr val="bg1"/>
                  </a:solidFill>
                  <a:latin typeface="+mj-ea"/>
                  <a:ea typeface="+mj-ea"/>
                </a:endParaRPr>
              </a:p>
            </p:txBody>
          </p:sp>
          <p:sp>
            <p:nvSpPr>
              <p:cNvPr id="95" name="Tencent" descr="{&quot;isTemplate&quot;:true,&quot;type&quot;:&quot;content&quot;,&quot;canOmit&quot;:true,&quot;range&quot;:0}"/>
              <p:cNvSpPr txBox="1"/>
              <p:nvPr/>
            </p:nvSpPr>
            <p:spPr>
              <a:xfrm>
                <a:off x="909877" y="4655120"/>
                <a:ext cx="3024000" cy="177957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土地改革、国家工商业改造等一系列重大举措，彻底改变了中国的社会面貌</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1956年，毛泽东提出</a:t>
                </a:r>
                <a:r>
                  <a:rPr lang="zh-CN" sz="1400" b="1">
                    <a:solidFill>
                      <a:schemeClr val="tx1">
                        <a:lumMod val="50000"/>
                        <a:lumOff val="50000"/>
                        <a:alpha val="100000"/>
                      </a:schemeClr>
                    </a:solidFill>
                    <a:latin typeface="微软雅黑"/>
                    <a:ea typeface="微软雅黑"/>
                  </a:rPr>
                  <a:t>以苏为鉴</a:t>
                </a:r>
                <a:r>
                  <a:rPr lang="zh-CN" sz="1400">
                    <a:solidFill>
                      <a:schemeClr val="tx1">
                        <a:lumMod val="50000"/>
                        <a:lumOff val="50000"/>
                        <a:alpha val="100000"/>
                      </a:schemeClr>
                    </a:solidFill>
                    <a:latin typeface="微软雅黑"/>
                    <a:ea typeface="微软雅黑"/>
                  </a:rPr>
                  <a:t>，开始独立探索社会主义建设道路</a:t>
                </a:r>
                <a:endParaRPr/>
              </a:p>
            </p:txBody>
          </p:sp>
        </p:grpSp>
        <p:grpSp>
          <p:nvGrpSpPr>
            <p:cNvPr id="96" name=""/>
            <p:cNvGrpSpPr/>
            <p:nvPr/>
          </p:nvGrpSpPr>
          <p:grpSpPr>
            <a:xfrm>
              <a:off x="4408278" y="3146904"/>
              <a:ext cx="3798485" cy="3287791"/>
              <a:chOff x="4408278" y="3146904"/>
              <a:chExt cx="3798485" cy="3287791"/>
            </a:xfrm>
          </p:grpSpPr>
          <p:sp>
            <p:nvSpPr>
              <p:cNvPr id="97" name="Tencent" descr="{&quot;isTemplate&quot;:true,&quot;type&quot;:&quot;title&quot;,&quot;canOmit&quot;:false,&quot;range&quot;:0}"/>
              <p:cNvSpPr/>
              <p:nvPr/>
            </p:nvSpPr>
            <p:spPr>
              <a:xfrm>
                <a:off x="4408278" y="3146904"/>
                <a:ext cx="3798485"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20世纪50年代末至70年代，中国社会主义建设出现严重失误</a:t>
                </a:r>
                <a:endParaRPr kumimoji="1" lang="en-US" altLang="zh-CN" sz="1800" b="1">
                  <a:solidFill>
                    <a:schemeClr val="bg1"/>
                  </a:solidFill>
                  <a:latin typeface="+mj-ea"/>
                  <a:ea typeface="+mj-ea"/>
                </a:endParaRPr>
              </a:p>
            </p:txBody>
          </p:sp>
          <p:sp>
            <p:nvSpPr>
              <p:cNvPr id="98" name="Tencent" descr="{&quot;isTemplate&quot;:true,&quot;type&quot;:&quot;content&quot;,&quot;canOmit&quot;:true,&quot;range&quot;:0}"/>
              <p:cNvSpPr txBox="1"/>
              <p:nvPr/>
            </p:nvSpPr>
            <p:spPr>
              <a:xfrm>
                <a:off x="4444300" y="4655120"/>
                <a:ext cx="3024000" cy="177957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大跃进、人民公社化运动等错误政策，导致国民经济和人民生活遭受严重损失</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文化大革命运动，使社会政治生活陷入混乱，耽误了国家的正常发展</a:t>
                </a:r>
                <a:endParaRPr/>
              </a:p>
            </p:txBody>
          </p:sp>
        </p:grpSp>
        <p:grpSp>
          <p:nvGrpSpPr>
            <p:cNvPr id="99" name=""/>
            <p:cNvGrpSpPr/>
            <p:nvPr/>
          </p:nvGrpSpPr>
          <p:grpSpPr>
            <a:xfrm>
              <a:off x="7707715" y="3146904"/>
              <a:ext cx="3798485" cy="3287791"/>
              <a:chOff x="7707715" y="3146904"/>
              <a:chExt cx="3798485" cy="3287791"/>
            </a:xfrm>
          </p:grpSpPr>
          <p:sp>
            <p:nvSpPr>
              <p:cNvPr id="100" name="Tencent" descr="{&quot;isTemplate&quot;:true,&quot;type&quot;:&quot;title&quot;,&quot;canOmit&quot;:false,&quot;range&quot;:0}"/>
              <p:cNvSpPr/>
              <p:nvPr/>
            </p:nvSpPr>
            <p:spPr>
              <a:xfrm>
                <a:off x="7707715" y="3146904"/>
                <a:ext cx="3798485" cy="1296000"/>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20世纪70年代末，改革开放启动，中国社会主义建设进入新的历史时期</a:t>
                </a:r>
                <a:endParaRPr kumimoji="1" lang="en-US" altLang="zh-CN" sz="1800" b="1">
                  <a:solidFill>
                    <a:schemeClr val="bg1"/>
                  </a:solidFill>
                  <a:latin typeface="+mj-ea"/>
                  <a:ea typeface="+mj-ea"/>
                </a:endParaRPr>
              </a:p>
            </p:txBody>
          </p:sp>
          <p:sp>
            <p:nvSpPr>
              <p:cNvPr id="101" name="Tencent" descr="{&quot;isTemplate&quot;:true,&quot;type&quot;:&quot;content&quot;,&quot;canOmit&quot;:true,&quot;range&quot;:0}"/>
              <p:cNvSpPr txBox="1"/>
              <p:nvPr/>
            </p:nvSpPr>
            <p:spPr>
              <a:xfrm>
                <a:off x="7978723" y="4655120"/>
                <a:ext cx="3024000" cy="177957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邓小平提出</a:t>
                </a:r>
                <a:r>
                  <a:rPr lang="zh-CN" sz="1400" b="1">
                    <a:solidFill>
                      <a:schemeClr val="tx1">
                        <a:lumMod val="50000"/>
                        <a:lumOff val="50000"/>
                        <a:alpha val="100000"/>
                      </a:schemeClr>
                    </a:solidFill>
                    <a:latin typeface="微软雅黑"/>
                    <a:ea typeface="微软雅黑"/>
                  </a:rPr>
                  <a:t>发展是硬道理</a:t>
                </a:r>
                <a:r>
                  <a:rPr lang="zh-CN" sz="1400">
                    <a:solidFill>
                      <a:schemeClr val="tx1">
                        <a:lumMod val="50000"/>
                        <a:lumOff val="50000"/>
                        <a:alpha val="100000"/>
                      </a:schemeClr>
                    </a:solidFill>
                    <a:latin typeface="微软雅黑"/>
                    <a:ea typeface="微软雅黑"/>
                  </a:rPr>
                  <a:t>，强调以经济建设为中心，全面推进社会主义建设</a:t>
                </a:r>
                <a:endParaRPr/>
              </a:p>
            </p:txBody>
          </p:sp>
        </p:grpSp>
      </p:grpSp>
      <p:sp>
        <p:nvSpPr>
          <p:cNvPr id="102"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2800" b="1">
                <a:latin typeface="微软雅黑"/>
                <a:ea typeface="微软雅黑"/>
              </a:rPr>
              <a:t> 中国社会主义建设实践的曲折探索</a:t>
            </a:r>
            <a:endParaRPr lang="en-US" sz="2800" b="1">
              <a:latin typeface="微软雅黑"/>
              <a:ea typeface="微软雅黑"/>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3" name="" descr="{&quot;isTemplate&quot;:true,&quot;type&quot;:3}"/>
        <p:cNvGrpSpPr/>
        <p:nvPr/>
      </p:nvGrpSpPr>
      <p:grpSpPr>
        <a:xfrm>
          <a:off x="0" y="0"/>
          <a:ext cx="0" cy="0"/>
        </a:xfrm>
      </p:grpSpPr>
      <p:grpSp>
        <p:nvGrpSpPr>
          <p:cNvPr id="104" name="" descr="{&quot;isTemplate&quot;:true,&quot;type&quot;:&quot;list&quot;,&quot;alignment&quot;:&quot;left&quot;,&quot;alignmentVertical&quot;:&quot;top&quot;,&quot;canOmit&quot;:false,&quot;scalable&quot;:false,&quot;minItemsCount&quot;:-1}"/>
          <p:cNvGrpSpPr/>
          <p:nvPr/>
        </p:nvGrpSpPr>
        <p:grpSpPr>
          <a:xfrm>
            <a:off x="685801" y="3146904"/>
            <a:ext cx="10820399" cy="3287791"/>
            <a:chOff x="685801" y="3146904"/>
            <a:chExt cx="10820399" cy="3287791"/>
          </a:xfrm>
        </p:grpSpPr>
        <p:grpSp>
          <p:nvGrpSpPr>
            <p:cNvPr id="105" name=""/>
            <p:cNvGrpSpPr/>
            <p:nvPr/>
          </p:nvGrpSpPr>
          <p:grpSpPr>
            <a:xfrm>
              <a:off x="685801" y="3146904"/>
              <a:ext cx="4207178" cy="3287791"/>
              <a:chOff x="685801" y="3146904"/>
              <a:chExt cx="4207178" cy="3287791"/>
            </a:xfrm>
          </p:grpSpPr>
          <p:sp>
            <p:nvSpPr>
              <p:cNvPr id="106" name="Tencent" descr="{&quot;isTemplate&quot;:true,&quot;type&quot;:&quot;title&quot;,&quot;canOmit&quot;:false,&quot;range&quot;:0}"/>
              <p:cNvSpPr/>
              <p:nvPr/>
            </p:nvSpPr>
            <p:spPr>
              <a:xfrm>
                <a:off x="685801" y="3146904"/>
                <a:ext cx="4207178"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1978年，十一届三中全会召开，标志着改革开放的启动</a:t>
                </a:r>
                <a:endParaRPr kumimoji="1" lang="en-US" altLang="zh-CN" sz="1800" b="1">
                  <a:solidFill>
                    <a:schemeClr val="bg1"/>
                  </a:solidFill>
                  <a:latin typeface="+mj-ea"/>
                  <a:ea typeface="+mj-ea"/>
                </a:endParaRPr>
              </a:p>
            </p:txBody>
          </p:sp>
          <p:sp>
            <p:nvSpPr>
              <p:cNvPr id="107" name="Tencent" descr="{&quot;isTemplate&quot;:true,&quot;type&quot;:&quot;content&quot;,&quot;canOmit&quot;:true,&quot;range&quot;:0}"/>
              <p:cNvSpPr txBox="1"/>
              <p:nvPr/>
            </p:nvSpPr>
            <p:spPr>
              <a:xfrm>
                <a:off x="909877" y="4655120"/>
                <a:ext cx="3024000" cy="177957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改革开放成为新时期最鲜明的特点，为中国特色社会主义理论的形成提供了实践基础</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改革开放突破了传统观念的束缚，为理论创新提供了广阔的空间</a:t>
                </a:r>
                <a:endParaRPr/>
              </a:p>
            </p:txBody>
          </p:sp>
        </p:grpSp>
        <p:grpSp>
          <p:nvGrpSpPr>
            <p:cNvPr id="108" name=""/>
            <p:cNvGrpSpPr/>
            <p:nvPr/>
          </p:nvGrpSpPr>
          <p:grpSpPr>
            <a:xfrm>
              <a:off x="4408278" y="3146904"/>
              <a:ext cx="3798485" cy="3287791"/>
              <a:chOff x="4408278" y="3146904"/>
              <a:chExt cx="3798485" cy="3287791"/>
            </a:xfrm>
          </p:grpSpPr>
          <p:sp>
            <p:nvSpPr>
              <p:cNvPr id="109" name="Tencent" descr="{&quot;isTemplate&quot;:true,&quot;type&quot;:&quot;title&quot;,&quot;canOmit&quot;:false,&quot;range&quot;:0}"/>
              <p:cNvSpPr/>
              <p:nvPr/>
            </p:nvSpPr>
            <p:spPr>
              <a:xfrm>
                <a:off x="4408278" y="3146904"/>
                <a:ext cx="3798485"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20世纪80年代，邓小平理论逐步形成</a:t>
                </a:r>
                <a:endParaRPr kumimoji="1" lang="en-US" altLang="zh-CN" sz="1800" b="1">
                  <a:solidFill>
                    <a:schemeClr val="bg1"/>
                  </a:solidFill>
                  <a:latin typeface="+mj-ea"/>
                  <a:ea typeface="+mj-ea"/>
                </a:endParaRPr>
              </a:p>
            </p:txBody>
          </p:sp>
          <p:sp>
            <p:nvSpPr>
              <p:cNvPr id="110" name="Tencent" descr="{&quot;isTemplate&quot;:true,&quot;type&quot;:&quot;content&quot;,&quot;canOmit&quot;:true,&quot;range&quot;:0}"/>
              <p:cNvSpPr txBox="1"/>
              <p:nvPr/>
            </p:nvSpPr>
            <p:spPr>
              <a:xfrm>
                <a:off x="4444300" y="4655120"/>
                <a:ext cx="3024000" cy="177957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邓小平提出</a:t>
                </a:r>
                <a:r>
                  <a:rPr lang="zh-CN" sz="1400" b="1">
                    <a:solidFill>
                      <a:schemeClr val="tx1">
                        <a:lumMod val="50000"/>
                        <a:lumOff val="50000"/>
                        <a:alpha val="100000"/>
                      </a:schemeClr>
                    </a:solidFill>
                    <a:latin typeface="微软雅黑"/>
                    <a:ea typeface="微软雅黑"/>
                  </a:rPr>
                  <a:t>社会主义初级阶段</a:t>
                </a:r>
                <a:r>
                  <a:rPr lang="zh-CN" sz="1400">
                    <a:solidFill>
                      <a:schemeClr val="tx1">
                        <a:lumMod val="50000"/>
                        <a:lumOff val="50000"/>
                        <a:alpha val="100000"/>
                      </a:schemeClr>
                    </a:solidFill>
                    <a:latin typeface="微软雅黑"/>
                    <a:ea typeface="微软雅黑"/>
                  </a:rPr>
                  <a:t>理论，明确了中国社会主义发展的历史定位</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提出</a:t>
                </a:r>
                <a:r>
                  <a:rPr lang="zh-CN" sz="1400" b="1">
                    <a:solidFill>
                      <a:schemeClr val="tx1">
                        <a:lumMod val="50000"/>
                        <a:lumOff val="50000"/>
                        <a:alpha val="100000"/>
                      </a:schemeClr>
                    </a:solidFill>
                    <a:latin typeface="微软雅黑"/>
                    <a:ea typeface="微软雅黑"/>
                  </a:rPr>
                  <a:t>社会主义本质</a:t>
                </a:r>
                <a:r>
                  <a:rPr lang="zh-CN" sz="1400">
                    <a:solidFill>
                      <a:schemeClr val="tx1">
                        <a:lumMod val="50000"/>
                        <a:lumOff val="50000"/>
                        <a:alpha val="100000"/>
                      </a:schemeClr>
                    </a:solidFill>
                    <a:latin typeface="微软雅黑"/>
                    <a:ea typeface="微软雅黑"/>
                  </a:rPr>
                  <a:t>论，强调解放生产力，发展生产力，消灭剥削，消除两极分化，最终达到共同富裕</a:t>
                </a:r>
                <a:endParaRPr/>
              </a:p>
            </p:txBody>
          </p:sp>
        </p:grpSp>
        <p:grpSp>
          <p:nvGrpSpPr>
            <p:cNvPr id="111" name=""/>
            <p:cNvGrpSpPr/>
            <p:nvPr/>
          </p:nvGrpSpPr>
          <p:grpSpPr>
            <a:xfrm>
              <a:off x="7707715" y="3146904"/>
              <a:ext cx="3798485" cy="3287791"/>
              <a:chOff x="7707715" y="3146904"/>
              <a:chExt cx="3798485" cy="3287791"/>
            </a:xfrm>
          </p:grpSpPr>
          <p:sp>
            <p:nvSpPr>
              <p:cNvPr id="112" name="Tencent" descr="{&quot;isTemplate&quot;:true,&quot;type&quot;:&quot;title&quot;,&quot;canOmit&quot;:false,&quot;range&quot;:0}"/>
              <p:cNvSpPr/>
              <p:nvPr/>
            </p:nvSpPr>
            <p:spPr>
              <a:xfrm>
                <a:off x="7707715" y="3146904"/>
                <a:ext cx="3798485" cy="1296000"/>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20世纪90年代，三个代表重要思想、科学发展观等一系列理论创新</a:t>
                </a:r>
                <a:endParaRPr kumimoji="1" lang="en-US" altLang="zh-CN" sz="1800" b="1">
                  <a:solidFill>
                    <a:schemeClr val="bg1"/>
                  </a:solidFill>
                  <a:latin typeface="+mj-ea"/>
                  <a:ea typeface="+mj-ea"/>
                </a:endParaRPr>
              </a:p>
            </p:txBody>
          </p:sp>
          <p:sp>
            <p:nvSpPr>
              <p:cNvPr id="113" name="Tencent" descr="{&quot;isTemplate&quot;:true,&quot;type&quot;:&quot;content&quot;,&quot;canOmit&quot;:true,&quot;range&quot;:0}"/>
              <p:cNvSpPr txBox="1"/>
              <p:nvPr/>
            </p:nvSpPr>
            <p:spPr>
              <a:xfrm>
                <a:off x="7978723" y="4655120"/>
                <a:ext cx="3024000" cy="177957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中国共产党在领导人民进行改革开放和现代化建设的过程中，不断总结经验，进行理论创新</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中国特色社会主义理论体系逐渐形成，为中国特色社会主义伟大事业提供了科学的理论指导</a:t>
                </a:r>
                <a:endParaRPr/>
              </a:p>
            </p:txBody>
          </p:sp>
        </p:grpSp>
      </p:grpSp>
      <p:sp>
        <p:nvSpPr>
          <p:cNvPr id="114"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2800" b="1">
                <a:latin typeface="微软雅黑"/>
                <a:ea typeface="微软雅黑"/>
              </a:rPr>
              <a:t> 改革开放与中国特色社会主义理论的提出</a:t>
            </a:r>
            <a:endParaRPr lang="en-US" sz="2800" b="1">
              <a:latin typeface="微软雅黑"/>
              <a:ea typeface="微软雅黑"/>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5" name="" descr="{&quot;isTemplate&quot;:true,&quot;type&quot;:2}"/>
        <p:cNvGrpSpPr/>
        <p:nvPr/>
      </p:nvGrpSpPr>
      <p:grpSpPr>
        <a:xfrm>
          <a:off x="0" y="0"/>
          <a:ext cx="0" cy="0"/>
        </a:xfrm>
      </p:grpSpPr>
      <p:sp>
        <p:nvSpPr>
          <p:cNvPr id="116" name="标题 1" descr="{&quot;isTemplate&quot;:true,&quot;type&quot;:&quot;title&quot;,&quot;canOmit&quot;:false,&quot;range&quot;:0}"/>
          <p:cNvSpPr>
            <a:spLocks noGrp="1"/>
          </p:cNvSpPr>
          <p:nvPr>
            <p:ph type="title" idx="4294967295"/>
          </p:nvPr>
        </p:nvSpPr>
        <p:spPr>
          <a:xfrm>
            <a:off x="831850" y="3537545"/>
            <a:ext cx="10826750" cy="749300"/>
          </a:xfrm>
        </p:spPr>
        <p:txBody>
          <a:bodyPr vert="horz" wrap="square" lIns="91440" tIns="45720" rIns="91440" bIns="45720" anchor="b">
            <a:spAutoFit/>
          </a:bodyPr>
          <a:lstStyle/>
          <a:p>
            <a:pPr>
              <a:buNone/>
            </a:pPr>
            <a:r>
              <a:rPr lang="zh-CN" sz="4800" b="1" spc="300">
                <a:solidFill>
                  <a:schemeClr val="accent1">
                    <a:lumMod val="50000"/>
                    <a:alpha val="100000"/>
                  </a:schemeClr>
                </a:solidFill>
              </a:rPr>
              <a:t>中国特色社会主义理论体系的科学内涵</a:t>
            </a:r>
            <a:endParaRPr/>
          </a:p>
        </p:txBody>
      </p:sp>
      <p:sp>
        <p:nvSpPr>
          <p:cNvPr id="117" name="标题 1"/>
          <p:cNvSpPr txBox="1"/>
          <p:nvPr/>
        </p:nvSpPr>
        <p:spPr>
          <a:xfrm>
            <a:off x="831850" y="1844227"/>
            <a:ext cx="1324402" cy="1311128"/>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6000" b="0" i="0" kern="1200">
                <a:solidFill>
                  <a:schemeClr val="accent1">
                    <a:lumMod val="50000"/>
                  </a:schemeClr>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sz="8800" spc="300">
                <a:latin typeface="Microsoft YaHei Light" panose="020b0503020204020204" pitchFamily="34" charset="-122"/>
                <a:ea typeface="Microsoft YaHei Light" panose="020b0503020204020204" pitchFamily="34" charset="-122"/>
              </a:rPr>
              <a:t>02</a:t>
            </a:r>
            <a:endParaRPr kumimoji="1" lang="zh-CN" altLang="en-US" sz="8800" spc="300">
              <a:latin typeface="Microsoft YaHei Light" panose="020b0503020204020204" pitchFamily="34" charset="-122"/>
              <a:ea typeface="Microsoft YaHei Light" panose="020b0503020204020204" pitchFamily="34" charset="-122"/>
            </a:endParaRPr>
          </a:p>
        </p:txBody>
      </p:sp>
      <p:cxnSp>
        <p:nvCxnSpPr>
          <p:cNvPr id="118" name="直线连接符 4"/>
          <p:cNvCxnSpPr/>
          <p:nvPr/>
        </p:nvCxnSpPr>
        <p:spPr>
          <a:xfrm>
            <a:off x="952500" y="3155355"/>
            <a:ext cx="1203752" cy="0"/>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9" name="" descr="{&quot;isTemplate&quot;:true,&quot;type&quot;:3}"/>
        <p:cNvGrpSpPr/>
        <p:nvPr/>
      </p:nvGrpSpPr>
      <p:grpSpPr>
        <a:xfrm>
          <a:off x="0" y="0"/>
          <a:ext cx="0" cy="0"/>
        </a:xfrm>
      </p:grpSpPr>
      <p:pic>
        <p:nvPicPr>
          <p:cNvPr id="120" name="Picture 10" descr="{&quot;isTemplate&quot;:true,&quot;type&quot;:&quot;image&quot;,&quot;canOmit&quot;:false,&quot;range&quot;:0}"/>
          <p:cNvPicPr>
            <a:picLocks noChangeAspect="1"/>
          </p:cNvPicPr>
          <p:nvPr/>
        </p:nvPicPr>
        <p:blipFill>
          <a:blip r:embed="rId2"/>
          <a:srcRect l="21875" r="21875"/>
          <a:stretch>
            <a:fillRect/>
          </a:stretch>
        </p:blipFill>
        <p:spPr>
          <a:xfrm>
            <a:off x="869006" y="1293634"/>
            <a:ext cx="4563024" cy="4563025"/>
          </a:xfrm>
          <a:prstGeom prst="diamond">
            <a:avLst/>
          </a:prstGeom>
        </p:spPr>
      </p:pic>
      <p:grpSp>
        <p:nvGrpSpPr>
          <p:cNvPr id="121" name="Group 400" descr="{&quot;isTemplate&quot;:true,&quot;type&quot;:&quot;list&quot;,&quot;alignment&quot;:&quot;left&quot;,&quot;alignmentVertical&quot;:&quot;top&quot;,&quot;canOmit&quot;:false,&quot;scalable&quot;:false,&quot;minItemsCount&quot;:-1}"/>
          <p:cNvGrpSpPr/>
          <p:nvPr/>
        </p:nvGrpSpPr>
        <p:grpSpPr>
          <a:xfrm>
            <a:off x="5982796" y="1468163"/>
            <a:ext cx="5783287" cy="4912094"/>
            <a:chOff x="5982796" y="1468163"/>
            <a:chExt cx="5783287" cy="4912094"/>
          </a:xfrm>
        </p:grpSpPr>
        <p:grpSp>
          <p:nvGrpSpPr>
            <p:cNvPr id="122" name="Group 2"/>
            <p:cNvGrpSpPr/>
            <p:nvPr/>
          </p:nvGrpSpPr>
          <p:grpSpPr>
            <a:xfrm>
              <a:off x="5982796" y="3116804"/>
              <a:ext cx="5783287" cy="1610798"/>
              <a:chOff x="5982796" y="3116804"/>
              <a:chExt cx="5783287" cy="1610798"/>
            </a:xfrm>
          </p:grpSpPr>
          <p:sp>
            <p:nvSpPr>
              <p:cNvPr id="123" name="TextBox 3" descr="{&quot;isTemplate&quot;:true,&quot;type&quot;:&quot;title&quot;,&quot;canOmit&quot;:false,&quot;range&quot;:0}"/>
              <p:cNvSpPr txBox="1"/>
              <p:nvPr/>
            </p:nvSpPr>
            <p:spPr>
              <a:xfrm>
                <a:off x="5982796" y="3116804"/>
                <a:ext cx="5629563"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社会主义本质是解放生产力，发展生产力</a:t>
                </a:r>
                <a:endParaRPr/>
              </a:p>
            </p:txBody>
          </p:sp>
          <p:sp>
            <p:nvSpPr>
              <p:cNvPr id="124" name="TextBox 4" descr="{&quot;isTemplate&quot;:true,&quot;type&quot;:&quot;content&quot;,&quot;canOmit&quot;:false,&quot;range&quot;:0}"/>
              <p:cNvSpPr txBox="1"/>
              <p:nvPr/>
            </p:nvSpPr>
            <p:spPr>
              <a:xfrm>
                <a:off x="5982796" y="3575147"/>
                <a:ext cx="5783287" cy="1152455"/>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通过改革，打破束缚生产力发展的体制和机制，充分调动人民群众的积极性、主动性和创造性</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以经济建设为中心，发展社会生产力，提高人民的生活水平</a:t>
                </a:r>
                <a:endParaRPr/>
              </a:p>
            </p:txBody>
          </p:sp>
        </p:grpSp>
        <p:grpSp>
          <p:nvGrpSpPr>
            <p:cNvPr id="125" name="Group 5"/>
            <p:cNvGrpSpPr/>
            <p:nvPr/>
          </p:nvGrpSpPr>
          <p:grpSpPr>
            <a:xfrm>
              <a:off x="5982796" y="4769459"/>
              <a:ext cx="5783287" cy="1610798"/>
              <a:chOff x="5982796" y="4769459"/>
              <a:chExt cx="5783287" cy="1610798"/>
            </a:xfrm>
          </p:grpSpPr>
          <p:sp>
            <p:nvSpPr>
              <p:cNvPr id="126" name="TextBox 6" descr="{&quot;isTemplate&quot;:true,&quot;type&quot;:&quot;title&quot;,&quot;canOmit&quot;:false,&quot;range&quot;:0}"/>
              <p:cNvSpPr txBox="1"/>
              <p:nvPr/>
            </p:nvSpPr>
            <p:spPr>
              <a:xfrm>
                <a:off x="5982796" y="4769459"/>
                <a:ext cx="5629563"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社会主义本质是消灭剥削，消除两极分化</a:t>
                </a:r>
                <a:endParaRPr/>
              </a:p>
            </p:txBody>
          </p:sp>
          <p:sp>
            <p:nvSpPr>
              <p:cNvPr id="127" name="TextBox 7" descr="{&quot;isTemplate&quot;:true,&quot;type&quot;:&quot;content&quot;,&quot;canOmit&quot;:false,&quot;range&quot;:0}"/>
              <p:cNvSpPr txBox="1"/>
              <p:nvPr/>
            </p:nvSpPr>
            <p:spPr>
              <a:xfrm>
                <a:off x="5982796" y="5227802"/>
                <a:ext cx="5783287" cy="1152455"/>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坚持以公有制为主体，多种所有制经济共同发展的基本经济制度，消除剥削制度</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强调公平正义，缩小收入差距，实现共同富裕</a:t>
                </a:r>
                <a:endParaRPr/>
              </a:p>
            </p:txBody>
          </p:sp>
        </p:grpSp>
        <p:grpSp>
          <p:nvGrpSpPr>
            <p:cNvPr id="128" name="Group 407"/>
            <p:cNvGrpSpPr/>
            <p:nvPr/>
          </p:nvGrpSpPr>
          <p:grpSpPr>
            <a:xfrm>
              <a:off x="5982796" y="1468163"/>
              <a:ext cx="5700871" cy="1610798"/>
              <a:chOff x="5982796" y="1468163"/>
              <a:chExt cx="5700871" cy="1610798"/>
            </a:xfrm>
          </p:grpSpPr>
          <p:sp>
            <p:nvSpPr>
              <p:cNvPr id="129" name="TextBox 8" descr="{&quot;isTemplate&quot;:true,&quot;type&quot;:&quot;title&quot;,&quot;canOmit&quot;:false,&quot;range&quot;:0}"/>
              <p:cNvSpPr txBox="1"/>
              <p:nvPr/>
            </p:nvSpPr>
            <p:spPr>
              <a:xfrm>
                <a:off x="5982796" y="1468163"/>
                <a:ext cx="5629563"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社会主义本质是最终达到共同富裕</a:t>
                </a:r>
                <a:endParaRPr/>
              </a:p>
            </p:txBody>
          </p:sp>
          <p:sp>
            <p:nvSpPr>
              <p:cNvPr id="130" name="TextBox 9" descr="{&quot;isTemplate&quot;:true,&quot;type&quot;:&quot;content&quot;,&quot;canOmit&quot;:false,&quot;range&quot;:0}"/>
              <p:cNvSpPr txBox="1"/>
              <p:nvPr/>
            </p:nvSpPr>
            <p:spPr>
              <a:xfrm>
                <a:off x="5982796" y="1926506"/>
                <a:ext cx="5700871" cy="1152455"/>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通过先富带后富，逐步实现全体人民共同富裕的目标</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坚决打赢脱贫攻坚战，全面建成小康社会，实现全面建设社会主义现代化国家的目标</a:t>
                </a:r>
                <a:endParaRPr/>
              </a:p>
            </p:txBody>
          </p:sp>
        </p:grpSp>
      </p:grpSp>
      <p:sp>
        <p:nvSpPr>
          <p:cNvPr id="131"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 社会主义本质论</a:t>
            </a:r>
            <a:endParaRPr lang="en-US" altLang="zh-CN" sz="2800" b="1">
              <a:latin typeface="+mj-ea"/>
              <a:ea typeface="+mj-ea"/>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2" name="" descr="{&quot;isTemplate&quot;:true,&quot;type&quot;:3}"/>
        <p:cNvGrpSpPr/>
        <p:nvPr/>
      </p:nvGrpSpPr>
      <p:grpSpPr>
        <a:xfrm>
          <a:off x="0" y="0"/>
          <a:ext cx="0" cy="0"/>
        </a:xfrm>
      </p:grpSpPr>
      <p:grpSp>
        <p:nvGrpSpPr>
          <p:cNvPr id="133" name="" descr="{&quot;isTemplate&quot;:true,&quot;type&quot;:&quot;list&quot;,&quot;alignment&quot;:&quot;left&quot;,&quot;alignmentVertical&quot;:&quot;top&quot;,&quot;canOmit&quot;:false,&quot;scalable&quot;:false,&quot;minItemsCount&quot;:-1}"/>
          <p:cNvGrpSpPr/>
          <p:nvPr/>
        </p:nvGrpSpPr>
        <p:grpSpPr>
          <a:xfrm>
            <a:off x="685801" y="3146904"/>
            <a:ext cx="10820399" cy="3287791"/>
            <a:chOff x="685801" y="3146904"/>
            <a:chExt cx="10820399" cy="3287791"/>
          </a:xfrm>
        </p:grpSpPr>
        <p:grpSp>
          <p:nvGrpSpPr>
            <p:cNvPr id="134" name=""/>
            <p:cNvGrpSpPr/>
            <p:nvPr/>
          </p:nvGrpSpPr>
          <p:grpSpPr>
            <a:xfrm>
              <a:off x="685801" y="3146904"/>
              <a:ext cx="4207178" cy="3287791"/>
              <a:chOff x="685801" y="3146904"/>
              <a:chExt cx="4207178" cy="3287791"/>
            </a:xfrm>
          </p:grpSpPr>
          <p:sp>
            <p:nvSpPr>
              <p:cNvPr id="135" name="Tencent" descr="{&quot;isTemplate&quot;:true,&quot;type&quot;:&quot;title&quot;,&quot;canOmit&quot;:false,&quot;range&quot;:0}"/>
              <p:cNvSpPr/>
              <p:nvPr/>
            </p:nvSpPr>
            <p:spPr>
              <a:xfrm>
                <a:off x="685801" y="3146904"/>
                <a:ext cx="4207178"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社会主义初级阶段是中国社会主义发展的历史定位</a:t>
                </a:r>
                <a:endParaRPr kumimoji="1" lang="en-US" altLang="zh-CN" sz="1800" b="1">
                  <a:solidFill>
                    <a:schemeClr val="bg1"/>
                  </a:solidFill>
                  <a:latin typeface="+mj-ea"/>
                  <a:ea typeface="+mj-ea"/>
                </a:endParaRPr>
              </a:p>
            </p:txBody>
          </p:sp>
          <p:sp>
            <p:nvSpPr>
              <p:cNvPr id="136" name="Tencent" descr="{&quot;isTemplate&quot;:true,&quot;type&quot;:&quot;content&quot;,&quot;canOmit&quot;:true,&quot;range&quot;:0}"/>
              <p:cNvSpPr txBox="1"/>
              <p:nvPr/>
            </p:nvSpPr>
            <p:spPr>
              <a:xfrm>
                <a:off x="909877" y="4655120"/>
                <a:ext cx="3024000" cy="177957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中国社会主义发展处于初级阶段，生产力水平相对落后，需要长时间的努力奋斗</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社会主义初级阶段是社会主义发展的必经阶段，具有长期性和战略性</a:t>
                </a:r>
                <a:endParaRPr/>
              </a:p>
            </p:txBody>
          </p:sp>
        </p:grpSp>
        <p:grpSp>
          <p:nvGrpSpPr>
            <p:cNvPr id="137" name=""/>
            <p:cNvGrpSpPr/>
            <p:nvPr/>
          </p:nvGrpSpPr>
          <p:grpSpPr>
            <a:xfrm>
              <a:off x="4408278" y="3146904"/>
              <a:ext cx="3798485" cy="3287791"/>
              <a:chOff x="4408278" y="3146904"/>
              <a:chExt cx="3798485" cy="3287791"/>
            </a:xfrm>
          </p:grpSpPr>
          <p:sp>
            <p:nvSpPr>
              <p:cNvPr id="138" name="Tencent" descr="{&quot;isTemplate&quot;:true,&quot;type&quot;:&quot;title&quot;,&quot;canOmit&quot;:false,&quot;range&quot;:0}"/>
              <p:cNvSpPr/>
              <p:nvPr/>
            </p:nvSpPr>
            <p:spPr>
              <a:xfrm>
                <a:off x="4408278" y="3146904"/>
                <a:ext cx="3798485"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社会主义初级阶段的主要矛盾是人民日益增长的物质文化需要同落后的社会生产之间的矛盾</a:t>
                </a:r>
                <a:endParaRPr kumimoji="1" lang="en-US" altLang="zh-CN" sz="1800" b="1">
                  <a:solidFill>
                    <a:schemeClr val="bg1"/>
                  </a:solidFill>
                  <a:latin typeface="+mj-ea"/>
                  <a:ea typeface="+mj-ea"/>
                </a:endParaRPr>
              </a:p>
            </p:txBody>
          </p:sp>
          <p:sp>
            <p:nvSpPr>
              <p:cNvPr id="139" name="Tencent" descr="{&quot;isTemplate&quot;:true,&quot;type&quot;:&quot;content&quot;,&quot;canOmit&quot;:true,&quot;range&quot;:0}"/>
              <p:cNvSpPr txBox="1"/>
              <p:nvPr/>
            </p:nvSpPr>
            <p:spPr>
              <a:xfrm>
                <a:off x="4444300" y="4655120"/>
                <a:ext cx="3024000" cy="177957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要解决这个矛盾，必须坚持以经济建设为中心，大力发展社会生产力</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不断提高人民的生活水平，满足人民日益增长的物质文化需要</a:t>
                </a:r>
                <a:endParaRPr/>
              </a:p>
            </p:txBody>
          </p:sp>
        </p:grpSp>
        <p:grpSp>
          <p:nvGrpSpPr>
            <p:cNvPr id="140" name=""/>
            <p:cNvGrpSpPr/>
            <p:nvPr/>
          </p:nvGrpSpPr>
          <p:grpSpPr>
            <a:xfrm>
              <a:off x="7707715" y="3146904"/>
              <a:ext cx="3798485" cy="3287791"/>
              <a:chOff x="7707715" y="3146904"/>
              <a:chExt cx="3798485" cy="3287791"/>
            </a:xfrm>
          </p:grpSpPr>
          <p:sp>
            <p:nvSpPr>
              <p:cNvPr id="141" name="Tencent" descr="{&quot;isTemplate&quot;:true,&quot;type&quot;:&quot;title&quot;,&quot;canOmit&quot;:false,&quot;range&quot;:0}"/>
              <p:cNvSpPr/>
              <p:nvPr/>
            </p:nvSpPr>
            <p:spPr>
              <a:xfrm>
                <a:off x="7707715" y="3146904"/>
                <a:ext cx="3798485" cy="1296000"/>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社会主义初级阶段的根本任务和目标是全面建设小康社会，加快推进社会主义现代化</a:t>
                </a:r>
                <a:endParaRPr kumimoji="1" lang="en-US" altLang="zh-CN" sz="1800" b="1">
                  <a:solidFill>
                    <a:schemeClr val="bg1"/>
                  </a:solidFill>
                  <a:latin typeface="+mj-ea"/>
                  <a:ea typeface="+mj-ea"/>
                </a:endParaRPr>
              </a:p>
            </p:txBody>
          </p:sp>
          <p:sp>
            <p:nvSpPr>
              <p:cNvPr id="142" name="Tencent" descr="{&quot;isTemplate&quot;:true,&quot;type&quot;:&quot;content&quot;,&quot;canOmit&quot;:true,&quot;range&quot;:0}"/>
              <p:cNvSpPr txBox="1"/>
              <p:nvPr/>
            </p:nvSpPr>
            <p:spPr>
              <a:xfrm>
                <a:off x="7978723" y="4655120"/>
                <a:ext cx="3024000" cy="177957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全面建设社会主义现代化国家，实现中华民族伟大复兴的中国梦</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坚持四项基本原则，坚持改革开放，为全面建设社会主义现代化国家提供有力的政治保证、思想保证、组织保证和制度保证</a:t>
                </a:r>
                <a:endParaRPr/>
              </a:p>
            </p:txBody>
          </p:sp>
        </p:grpSp>
      </p:grpSp>
      <p:sp>
        <p:nvSpPr>
          <p:cNvPr id="143"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2800" b="1">
                <a:latin typeface="微软雅黑"/>
                <a:ea typeface="微软雅黑"/>
              </a:rPr>
              <a:t> 社会主义发展阶段论</a:t>
            </a:r>
            <a:endParaRPr lang="en-US" sz="2800" b="1">
              <a:latin typeface="微软雅黑"/>
              <a:ea typeface="微软雅黑"/>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4" name="" descr="{&quot;isTemplate&quot;:true,&quot;type&quot;:3}"/>
        <p:cNvGrpSpPr/>
        <p:nvPr/>
      </p:nvGrpSpPr>
      <p:grpSpPr>
        <a:xfrm>
          <a:off x="0" y="0"/>
          <a:ext cx="0" cy="0"/>
        </a:xfrm>
      </p:grpSpPr>
      <p:cxnSp>
        <p:nvCxnSpPr>
          <p:cNvPr id="145" name="Connector 2"/>
          <p:cNvCxnSpPr/>
          <p:nvPr/>
        </p:nvCxnSpPr>
        <p:spPr>
          <a:xfrm flipH="1">
            <a:off x="1209188" y="1653698"/>
            <a:ext cx="0" cy="5250485"/>
          </a:xfrm>
          <a:prstGeom prst="line">
            <a:avLst/>
          </a:prstGeom>
          <a:ln w="1905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46" name="AutoShape 4"/>
          <p:cNvSpPr/>
          <p:nvPr/>
        </p:nvSpPr>
        <p:spPr>
          <a:xfrm>
            <a:off x="988282" y="1447432"/>
            <a:ext cx="439305" cy="439305"/>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147" name="Group 700" descr="{&quot;isTemplate&quot;:true,&quot;type&quot;:&quot;list&quot;,&quot;alignment&quot;:&quot;left&quot;,&quot;alignmentVertical&quot;:&quot;top&quot;,&quot;canOmit&quot;:false,&quot;scalable&quot;:false,&quot;minItemsCount&quot;:-1}"/>
          <p:cNvGrpSpPr/>
          <p:nvPr/>
        </p:nvGrpSpPr>
        <p:grpSpPr>
          <a:xfrm>
            <a:off x="2152036" y="1278744"/>
            <a:ext cx="9189734" cy="5185757"/>
            <a:chOff x="2152036" y="1278744"/>
            <a:chExt cx="9189734" cy="5185757"/>
          </a:xfrm>
        </p:grpSpPr>
        <p:grpSp>
          <p:nvGrpSpPr>
            <p:cNvPr id="148" name="Group 701"/>
            <p:cNvGrpSpPr/>
            <p:nvPr/>
          </p:nvGrpSpPr>
          <p:grpSpPr>
            <a:xfrm>
              <a:off x="2152036" y="1278744"/>
              <a:ext cx="9189734" cy="1690603"/>
              <a:chOff x="2152036" y="1278765"/>
              <a:chExt cx="9189734" cy="1690603"/>
            </a:xfrm>
          </p:grpSpPr>
          <p:sp>
            <p:nvSpPr>
              <p:cNvPr id="149" name="AutoShape 5"/>
              <p:cNvSpPr/>
              <p:nvPr/>
            </p:nvSpPr>
            <p:spPr>
              <a:xfrm>
                <a:off x="2152036" y="1308906"/>
                <a:ext cx="9189734" cy="644550"/>
              </a:xfrm>
              <a:prstGeom prst="roundRect">
                <a:avLst/>
              </a:prstGeom>
              <a:solidFill>
                <a:schemeClr val="accent2">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0" name="TextBox 11" descr="{&quot;isTemplate&quot;:true,&quot;type&quot;:&quot;title&quot;,&quot;canOmit&quot;:false,&quot;range&quot;:0}"/>
              <p:cNvSpPr txBox="1"/>
              <p:nvPr/>
            </p:nvSpPr>
            <p:spPr>
              <a:xfrm>
                <a:off x="2373184" y="1278765"/>
                <a:ext cx="7156450" cy="698500"/>
              </a:xfrm>
              <a:prstGeom prst="rect">
                <a:avLst/>
              </a:prstGeom>
            </p:spPr>
            <p:txBody>
              <a:bodyPr vert="horz" wrap="square" lIns="123825" tIns="123825" rIns="57150" bIns="123825" rtlCol="0"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sz="2000" b="1">
                    <a:solidFill>
                      <a:srgbClr val="FFFFFF">
                        <a:alpha val="100000"/>
                      </a:srgbClr>
                    </a:solidFill>
                    <a:latin typeface="Microsoft Yahei"/>
                    <a:ea typeface="Microsoft Yahei"/>
                  </a:rPr>
                  <a:t>改革开放是发展中国特色社会主义的强大动力</a:t>
                </a:r>
                <a:endParaRPr/>
              </a:p>
            </p:txBody>
          </p:sp>
          <p:sp>
            <p:nvSpPr>
              <p:cNvPr id="151" name="TextBox 12" descr="{&quot;isTemplate&quot;:true,&quot;type&quot;:&quot;content&quot;,&quot;canOmit&quot;:false,&quot;range&quot;:0}"/>
              <p:cNvSpPr txBox="1"/>
              <p:nvPr/>
            </p:nvSpPr>
            <p:spPr>
              <a:xfrm>
                <a:off x="2272823" y="2048316"/>
                <a:ext cx="8972550" cy="921052"/>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改革开放激发了社会活力，推动了生产力的发展，使中国实现了从站起来到富起来的伟大飞跃</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改革开放是决定当代中国命运的关键抉择，是发展中国特色社会主义、实现中华民族伟大复兴的必由之路</a:t>
                </a:r>
                <a:endParaRPr/>
              </a:p>
            </p:txBody>
          </p:sp>
        </p:grpSp>
        <p:grpSp>
          <p:nvGrpSpPr>
            <p:cNvPr id="152" name="Group 706"/>
            <p:cNvGrpSpPr/>
            <p:nvPr/>
          </p:nvGrpSpPr>
          <p:grpSpPr>
            <a:xfrm>
              <a:off x="2152036" y="3040683"/>
              <a:ext cx="9189734" cy="1665398"/>
              <a:chOff x="2152036" y="3040683"/>
              <a:chExt cx="9189734" cy="1665398"/>
            </a:xfrm>
          </p:grpSpPr>
          <p:sp>
            <p:nvSpPr>
              <p:cNvPr id="153" name="AutoShape 7"/>
              <p:cNvSpPr/>
              <p:nvPr/>
            </p:nvSpPr>
            <p:spPr>
              <a:xfrm>
                <a:off x="2152036" y="3067327"/>
                <a:ext cx="9189734" cy="644550"/>
              </a:xfrm>
              <a:prstGeom prst="roundRect">
                <a:avLst/>
              </a:prstGeom>
              <a:solidFill>
                <a:schemeClr val="accent2">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4" name="TextBox 13" descr="{&quot;isTemplate&quot;:true,&quot;type&quot;:&quot;title&quot;,&quot;canOmit&quot;:false,&quot;range&quot;:0}"/>
              <p:cNvSpPr txBox="1"/>
              <p:nvPr/>
            </p:nvSpPr>
            <p:spPr>
              <a:xfrm>
                <a:off x="2393609" y="3040683"/>
                <a:ext cx="7156450" cy="698500"/>
              </a:xfrm>
              <a:prstGeom prst="rect">
                <a:avLst/>
              </a:prstGeom>
            </p:spPr>
            <p:txBody>
              <a:bodyPr vert="horz" wrap="square" lIns="123825" tIns="123825" rIns="57150" bIns="123825" rtlCol="0"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sz="2000" b="1">
                    <a:solidFill>
                      <a:srgbClr val="FFFFFF">
                        <a:alpha val="100000"/>
                      </a:srgbClr>
                    </a:solidFill>
                    <a:latin typeface="Microsoft Yahei"/>
                    <a:ea typeface="Microsoft Yahei"/>
                  </a:rPr>
                  <a:t>改革开放是社会主义制度的自我完善和发展</a:t>
                </a:r>
                <a:endParaRPr/>
              </a:p>
            </p:txBody>
          </p:sp>
          <p:sp>
            <p:nvSpPr>
              <p:cNvPr id="155" name="TextBox 14" descr="{&quot;isTemplate&quot;:true,&quot;type&quot;:&quot;content&quot;,&quot;canOmit&quot;:false,&quot;range&quot;:0}"/>
              <p:cNvSpPr txBox="1"/>
              <p:nvPr/>
            </p:nvSpPr>
            <p:spPr>
              <a:xfrm>
                <a:off x="2272823" y="3785029"/>
                <a:ext cx="8947150" cy="921052"/>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通过改革，完善社会主义制度，使社会主义制度更加成熟、更加定型</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通过开放，学习借鉴世界各国的有益经验，为中国特色社会主义发展提供有益借鉴</a:t>
                </a:r>
                <a:endParaRPr/>
              </a:p>
            </p:txBody>
          </p:sp>
        </p:grpSp>
        <p:grpSp>
          <p:nvGrpSpPr>
            <p:cNvPr id="156" name="Group 711"/>
            <p:cNvGrpSpPr/>
            <p:nvPr/>
          </p:nvGrpSpPr>
          <p:grpSpPr>
            <a:xfrm>
              <a:off x="2152036" y="4805681"/>
              <a:ext cx="9189734" cy="1658820"/>
              <a:chOff x="2152036" y="4805681"/>
              <a:chExt cx="9189734" cy="1658820"/>
            </a:xfrm>
          </p:grpSpPr>
          <p:sp>
            <p:nvSpPr>
              <p:cNvPr id="157" name="AutoShape 9"/>
              <p:cNvSpPr/>
              <p:nvPr/>
            </p:nvSpPr>
            <p:spPr>
              <a:xfrm>
                <a:off x="2152036" y="4825747"/>
                <a:ext cx="9189734" cy="644550"/>
              </a:xfrm>
              <a:prstGeom prst="roundRect">
                <a:avLst/>
              </a:prstGeom>
              <a:solidFill>
                <a:schemeClr val="accent2">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8" name="TextBox 15" descr="{&quot;isTemplate&quot;:true,&quot;type&quot;:&quot;title&quot;,&quot;canOmit&quot;:false,&quot;range&quot;:0}"/>
              <p:cNvSpPr txBox="1"/>
              <p:nvPr/>
            </p:nvSpPr>
            <p:spPr>
              <a:xfrm>
                <a:off x="2430185" y="4805681"/>
                <a:ext cx="7156450" cy="698500"/>
              </a:xfrm>
              <a:prstGeom prst="rect">
                <a:avLst/>
              </a:prstGeom>
            </p:spPr>
            <p:txBody>
              <a:bodyPr vert="horz" wrap="square" lIns="123825" tIns="123825" rIns="57150" bIns="123825" rtlCol="0"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sz="2000" b="1">
                    <a:solidFill>
                      <a:srgbClr val="FFFFFF">
                        <a:alpha val="100000"/>
                      </a:srgbClr>
                    </a:solidFill>
                    <a:latin typeface="Microsoft Yahei"/>
                    <a:ea typeface="Microsoft Yahei"/>
                  </a:rPr>
                  <a:t>改革开放是发展社会主义市场经济的必然选择</a:t>
                </a:r>
                <a:endParaRPr/>
              </a:p>
            </p:txBody>
          </p:sp>
          <p:sp>
            <p:nvSpPr>
              <p:cNvPr id="159" name="TextBox 16" descr="{&quot;isTemplate&quot;:true,&quot;type&quot;:&quot;content&quot;,&quot;canOmit&quot;:false,&quot;range&quot;:0}"/>
              <p:cNvSpPr txBox="1"/>
              <p:nvPr/>
            </p:nvSpPr>
            <p:spPr>
              <a:xfrm>
                <a:off x="2291111" y="5543449"/>
                <a:ext cx="8915400" cy="921052"/>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建立和完善社会主义市场经济体制，使市场在资源配置中发挥决定性作用</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坚持和完善基本经济制度，使公有制经济和非公有制经济共同发展，实现经济的持续健康发展</a:t>
                </a:r>
                <a:endParaRPr/>
              </a:p>
            </p:txBody>
          </p:sp>
        </p:grpSp>
      </p:grpSp>
      <p:sp>
        <p:nvSpPr>
          <p:cNvPr id="160" name="AutoShape 18"/>
          <p:cNvSpPr/>
          <p:nvPr/>
        </p:nvSpPr>
        <p:spPr>
          <a:xfrm>
            <a:off x="988282" y="3182413"/>
            <a:ext cx="439305" cy="439305"/>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1" name="AutoShape 20"/>
          <p:cNvSpPr/>
          <p:nvPr/>
        </p:nvSpPr>
        <p:spPr>
          <a:xfrm>
            <a:off x="988282" y="4940833"/>
            <a:ext cx="439305" cy="439305"/>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2"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 社会主义改革开放论</a:t>
            </a:r>
            <a:endParaRPr lang="en-US" altLang="zh-CN" sz="2800" b="1">
              <a:latin typeface="+mj-ea"/>
              <a:ea typeface="+mj-ea"/>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 name="" descr="{&quot;isTemplate&quot;:true,&quot;type&quot;:2}"/>
        <p:cNvGrpSpPr/>
        <p:nvPr/>
      </p:nvGrpSpPr>
      <p:grpSpPr>
        <a:xfrm>
          <a:off x="0" y="0"/>
          <a:ext cx="0" cy="0"/>
        </a:xfrm>
      </p:grpSpPr>
      <p:sp>
        <p:nvSpPr>
          <p:cNvPr id="8" name="标题 1" descr="{&quot;isTemplate&quot;:true,&quot;type&quot;:&quot;title&quot;,&quot;canOmit&quot;:false,&quot;range&quot;:0}"/>
          <p:cNvSpPr>
            <a:spLocks noGrp="1"/>
          </p:cNvSpPr>
          <p:nvPr>
            <p:ph type="title" idx="4294967295"/>
          </p:nvPr>
        </p:nvSpPr>
        <p:spPr>
          <a:xfrm>
            <a:off x="831850" y="3537545"/>
            <a:ext cx="10826750" cy="749300"/>
          </a:xfrm>
        </p:spPr>
        <p:txBody>
          <a:bodyPr vert="horz" wrap="square" lIns="91440" tIns="45720" rIns="91440" bIns="45720" anchor="b">
            <a:spAutoFit/>
          </a:bodyPr>
          <a:lstStyle/>
          <a:p>
            <a:pPr>
              <a:buNone/>
            </a:pPr>
            <a:r>
              <a:rPr lang="zh-CN" sz="4800" b="1" spc="300">
                <a:solidFill>
                  <a:schemeClr val="accent1">
                    <a:lumMod val="50000"/>
                    <a:alpha val="100000"/>
                  </a:schemeClr>
                </a:solidFill>
              </a:rPr>
              <a:t>中国特色社会主义理论体系的发展过程</a:t>
            </a:r>
            <a:endParaRPr/>
          </a:p>
        </p:txBody>
      </p:sp>
      <p:sp>
        <p:nvSpPr>
          <p:cNvPr id="9" name="标题 1"/>
          <p:cNvSpPr txBox="1"/>
          <p:nvPr/>
        </p:nvSpPr>
        <p:spPr>
          <a:xfrm>
            <a:off x="831850" y="1844227"/>
            <a:ext cx="1324402" cy="1311128"/>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6000" b="0" i="0" kern="1200">
                <a:solidFill>
                  <a:schemeClr val="accent1">
                    <a:lumMod val="50000"/>
                  </a:schemeClr>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sz="8800" spc="300">
                <a:latin typeface="Microsoft YaHei Light" panose="020b0503020204020204" pitchFamily="34" charset="-122"/>
                <a:ea typeface="Microsoft YaHei Light" panose="020b0503020204020204" pitchFamily="34" charset="-122"/>
              </a:rPr>
              <a:t>03</a:t>
            </a:r>
            <a:endParaRPr kumimoji="1" lang="zh-CN" altLang="en-US" sz="8800" spc="300">
              <a:latin typeface="Microsoft YaHei Light" panose="020b0503020204020204" pitchFamily="34" charset="-122"/>
              <a:ea typeface="Microsoft YaHei Light" panose="020b0503020204020204" pitchFamily="34" charset="-122"/>
            </a:endParaRPr>
          </a:p>
        </p:txBody>
      </p:sp>
      <p:cxnSp>
        <p:nvCxnSpPr>
          <p:cNvPr id="10" name="直线连接符 4"/>
          <p:cNvCxnSpPr/>
          <p:nvPr/>
        </p:nvCxnSpPr>
        <p:spPr>
          <a:xfrm>
            <a:off x="952500" y="3155355"/>
            <a:ext cx="1203752" cy="0"/>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 name="" descr="{&quot;isTemplate&quot;:true,&quot;type&quot;:3}"/>
        <p:cNvGrpSpPr/>
        <p:nvPr/>
      </p:nvGrpSpPr>
      <p:grpSpPr>
        <a:xfrm>
          <a:off x="0" y="0"/>
          <a:ext cx="0" cy="0"/>
        </a:xfrm>
      </p:grpSpPr>
      <p:sp>
        <p:nvSpPr>
          <p:cNvPr id="12" name="Tencent" descr="{&quot;isTemplate&quot;:true,&quot;type&quot;:&quot;content&quot;,&quot;canOmit&quot;:false,&quot;range&quot;:0}"/>
          <p:cNvSpPr txBox="1"/>
          <p:nvPr/>
        </p:nvSpPr>
        <p:spPr>
          <a:xfrm>
            <a:off x="660400" y="1464212"/>
            <a:ext cx="10976295" cy="4851523"/>
          </a:xfrm>
          <a:prstGeom prst="rect">
            <a:avLst/>
          </a:prstGeom>
          <a:noFill/>
        </p:spPr>
        <p:txBody>
          <a:bodyPr wrap="square">
            <a:noAutofit/>
          </a:bodyPr>
          <a:lstStyle>
            <a:defPPr>
              <a:defRPr lang="zh-CN"/>
            </a:defPPr>
            <a:lvl1pPr marL="0" algn="l" defTabSz="914400" rtl="0" eaLnBrk="1" latinLnBrk="0" hangingPunct="1">
              <a:defRPr sz="1800" kern="1200">
                <a:solidFill>
                  <a:srgbClr val="000000"/>
                </a:solidFill>
                <a:uFill>
                  <a:solidFill>
                    <a:srgbClr val="000000"/>
                  </a:solidFill>
                </a:uFill>
                <a:latin typeface="Arial"/>
                <a:ea typeface="黑体"/>
                <a:cs typeface="+mn-cs"/>
              </a:defRPr>
            </a:lvl1pPr>
            <a:lvl2pPr marL="457200" algn="l" defTabSz="914400" rtl="0" eaLnBrk="1" latinLnBrk="0" hangingPunct="1">
              <a:defRPr sz="1800" kern="1200">
                <a:solidFill>
                  <a:srgbClr val="000000"/>
                </a:solidFill>
                <a:uFill>
                  <a:solidFill>
                    <a:srgbClr val="000000"/>
                  </a:solidFill>
                </a:uFill>
                <a:latin typeface="Arial"/>
                <a:ea typeface="黑体"/>
                <a:cs typeface="+mn-cs"/>
              </a:defRPr>
            </a:lvl2pPr>
            <a:lvl3pPr marL="914400" algn="l" defTabSz="914400" rtl="0" eaLnBrk="1" latinLnBrk="0" hangingPunct="1">
              <a:defRPr sz="1800" kern="1200">
                <a:solidFill>
                  <a:srgbClr val="000000"/>
                </a:solidFill>
                <a:uFill>
                  <a:solidFill>
                    <a:srgbClr val="000000"/>
                  </a:solidFill>
                </a:uFill>
                <a:latin typeface="Arial"/>
                <a:ea typeface="黑体"/>
                <a:cs typeface="+mn-cs"/>
              </a:defRPr>
            </a:lvl3pPr>
            <a:lvl4pPr marL="1371600" algn="l" defTabSz="914400" rtl="0" eaLnBrk="1" latinLnBrk="0" hangingPunct="1">
              <a:defRPr sz="1800" kern="1200">
                <a:solidFill>
                  <a:srgbClr val="000000"/>
                </a:solidFill>
                <a:uFill>
                  <a:solidFill>
                    <a:srgbClr val="000000"/>
                  </a:solidFill>
                </a:uFill>
                <a:latin typeface="Arial"/>
                <a:ea typeface="黑体"/>
                <a:cs typeface="+mn-cs"/>
              </a:defRPr>
            </a:lvl4pPr>
            <a:lvl5pPr marL="1828800" algn="l" defTabSz="914400" rtl="0" eaLnBrk="1" latinLnBrk="0" hangingPunct="1">
              <a:defRPr sz="1800" kern="1200">
                <a:solidFill>
                  <a:srgbClr val="000000"/>
                </a:solidFill>
                <a:uFill>
                  <a:solidFill>
                    <a:srgbClr val="000000"/>
                  </a:solidFill>
                </a:uFill>
                <a:latin typeface="Arial"/>
                <a:ea typeface="黑体"/>
                <a:cs typeface="+mn-cs"/>
              </a:defRPr>
            </a:lvl5pPr>
            <a:lvl6pPr marL="2286000" algn="l" defTabSz="914400" rtl="0" eaLnBrk="1" latinLnBrk="0" hangingPunct="1">
              <a:defRPr sz="1800" kern="1200">
                <a:solidFill>
                  <a:srgbClr val="000000"/>
                </a:solidFill>
                <a:uFill>
                  <a:solidFill>
                    <a:srgbClr val="000000"/>
                  </a:solidFill>
                </a:uFill>
                <a:latin typeface="Arial"/>
                <a:ea typeface="黑体"/>
                <a:cs typeface="+mn-cs"/>
              </a:defRPr>
            </a:lvl6pPr>
            <a:lvl7pPr marL="2743200" algn="l" defTabSz="914400" rtl="0" eaLnBrk="1" latinLnBrk="0" hangingPunct="1">
              <a:defRPr sz="1800" kern="1200">
                <a:solidFill>
                  <a:srgbClr val="000000"/>
                </a:solidFill>
                <a:uFill>
                  <a:solidFill>
                    <a:srgbClr val="000000"/>
                  </a:solidFill>
                </a:uFill>
                <a:latin typeface="Arial"/>
                <a:ea typeface="黑体"/>
                <a:cs typeface="+mn-cs"/>
              </a:defRPr>
            </a:lvl7pPr>
            <a:lvl8pPr marL="3200400" algn="l" defTabSz="914400" rtl="0" eaLnBrk="1" latinLnBrk="0" hangingPunct="1">
              <a:defRPr sz="1800" kern="1200">
                <a:solidFill>
                  <a:srgbClr val="000000"/>
                </a:solidFill>
                <a:uFill>
                  <a:solidFill>
                    <a:srgbClr val="000000"/>
                  </a:solidFill>
                </a:uFill>
                <a:latin typeface="Arial"/>
                <a:ea typeface="黑体"/>
                <a:cs typeface="+mn-cs"/>
              </a:defRPr>
            </a:lvl8pPr>
            <a:lvl9pPr marL="3657600" algn="l" defTabSz="914400" rtl="0" eaLnBrk="1" latinLnBrk="0" hangingPunct="1">
              <a:defRPr sz="1800" kern="1200">
                <a:solidFill>
                  <a:srgbClr val="000000"/>
                </a:solidFill>
                <a:uFill>
                  <a:solidFill>
                    <a:srgbClr val="000000"/>
                  </a:solidFill>
                </a:uFill>
                <a:latin typeface="Arial"/>
                <a:ea typeface="黑体"/>
                <a:cs typeface="+mn-cs"/>
              </a:defRPr>
            </a:lvl9pPr>
          </a:lstStyle>
          <a:p>
            <a:pPr marL="0" lvl="0" indent="-203200">
              <a:lnSpc>
                <a:spcPct val="130000"/>
              </a:lnSpc>
              <a:buFont typeface="Arial" pitchFamily="34" charset="0"/>
              <a:buChar char="•"/>
            </a:pPr>
            <a:r>
              <a:rPr lang="en-US" sz="1400" spc="300">
                <a:solidFill>
                  <a:srgbClr val="808080">
                    <a:alpha val="100000"/>
                  </a:srgbClr>
                </a:solidFill>
                <a:latin typeface="微软雅黑"/>
                <a:ea typeface="微软雅黑"/>
              </a:rPr>
              <a:t>20世纪70年代末至80年代，邓小平理论逐步形成</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邓小平提出</a:t>
            </a:r>
            <a:r>
              <a:rPr lang="en-US" sz="1400" b="1" spc="300">
                <a:solidFill>
                  <a:srgbClr val="808080">
                    <a:alpha val="100000"/>
                  </a:srgbClr>
                </a:solidFill>
                <a:latin typeface="微软雅黑"/>
                <a:ea typeface="微软雅黑"/>
              </a:rPr>
              <a:t>社会主义初级阶段</a:t>
            </a:r>
            <a:r>
              <a:rPr lang="en-US" sz="1400" spc="300">
                <a:solidFill>
                  <a:srgbClr val="808080">
                    <a:alpha val="100000"/>
                  </a:srgbClr>
                </a:solidFill>
                <a:latin typeface="微软雅黑"/>
                <a:ea typeface="微软雅黑"/>
              </a:rPr>
              <a:t>理论，明确了中国社会主义发展的历史定位</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提出</a:t>
            </a:r>
            <a:r>
              <a:rPr lang="en-US" sz="1400" b="1" spc="300">
                <a:solidFill>
                  <a:srgbClr val="808080">
                    <a:alpha val="100000"/>
                  </a:srgbClr>
                </a:solidFill>
                <a:latin typeface="微软雅黑"/>
                <a:ea typeface="微软雅黑"/>
              </a:rPr>
              <a:t>社会主义本质</a:t>
            </a:r>
            <a:r>
              <a:rPr lang="en-US" sz="1400" spc="300">
                <a:solidFill>
                  <a:srgbClr val="808080">
                    <a:alpha val="100000"/>
                  </a:srgbClr>
                </a:solidFill>
                <a:latin typeface="微软雅黑"/>
                <a:ea typeface="微软雅黑"/>
              </a:rPr>
              <a:t>论，强调解放生产力，发展生产力，消灭剥削，消除两极分化，最终达到共同富裕</a:t>
            </a:r>
            <a:endParaRPr/>
          </a:p>
          <a:p>
            <a:pPr marL="0" lvl="0" indent="-203200">
              <a:lnSpc>
                <a:spcPct val="130000"/>
              </a:lnSpc>
              <a:buFont typeface="Arial" pitchFamily="34" charset="0"/>
              <a:buChar char="•"/>
            </a:pPr>
            <a:r>
              <a:rPr lang="en-US" sz="1400" spc="300">
                <a:solidFill>
                  <a:srgbClr val="808080">
                    <a:alpha val="100000"/>
                  </a:srgbClr>
                </a:solidFill>
                <a:latin typeface="微软雅黑"/>
                <a:ea typeface="微软雅黑"/>
              </a:rPr>
              <a:t>邓小平理论的主要内容</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社会主义发展道路论：坚持四项基本原则，坚持改革开放，全面建设社会主义现代化国家</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社会主义发展阶段论：社会主义初级阶段是社会主义发展的必经阶段，具有长期性和战略性</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社会主义改革开放论：改革开放是发展中国特色社会主义的强大动力，是社会主义制度的自我完善和发展</a:t>
            </a:r>
            <a:endParaRPr/>
          </a:p>
          <a:p>
            <a:pPr marL="0" lvl="0" indent="-203200">
              <a:lnSpc>
                <a:spcPct val="130000"/>
              </a:lnSpc>
              <a:buFont typeface="Arial" pitchFamily="34" charset="0"/>
              <a:buChar char="•"/>
            </a:pPr>
            <a:r>
              <a:rPr lang="en-US" sz="1400" spc="300">
                <a:solidFill>
                  <a:srgbClr val="808080">
                    <a:alpha val="100000"/>
                  </a:srgbClr>
                </a:solidFill>
                <a:latin typeface="微软雅黑"/>
                <a:ea typeface="微软雅黑"/>
              </a:rPr>
              <a:t>邓小平理论的历史地位和指导意义</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邓小平理论是马克思列宁主义、毛泽东思想在新的历史条件下的继承和发展，是马克思主义中国化的最新成果</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邓小平理论为中国特色社会主义伟大事业提供了科学的理论指导，是中华民族振兴和发展的强大思想武器</a:t>
            </a:r>
            <a:endParaRPr/>
          </a:p>
        </p:txBody>
      </p:sp>
      <p:sp>
        <p:nvSpPr>
          <p:cNvPr id="13" name="Tencent" descr="{&quot;isTemplate&quot;:true,&quot;type&quot;:&quot;title&quot;,&quot;canOmit&quot;:false,&quot;range&quot;:0}"/>
          <p:cNvSpPr txBox="1"/>
          <p:nvPr/>
        </p:nvSpPr>
        <p:spPr>
          <a:xfrm>
            <a:off x="660396" y="418039"/>
            <a:ext cx="10871205"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 邓小平理论的形成与发展</a:t>
            </a:r>
            <a:endParaRPr lang="en-US" altLang="zh-CN" sz="2800" b="1">
              <a:latin typeface="+mj-ea"/>
              <a:ea typeface="+mj-ea"/>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https://d.book118.com/058072051100006043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template_ppt_techno_ray_blue">
      <a:dk1>
        <a:srgbClr val="000000"/>
      </a:dk1>
      <a:lt1>
        <a:srgbClr val="FFFFFF"/>
      </a:lt1>
      <a:dk2>
        <a:srgbClr val="0A102F"/>
      </a:dk2>
      <a:lt2>
        <a:srgbClr val="DEEFF8"/>
      </a:lt2>
      <a:accent1>
        <a:srgbClr val="2A68D2"/>
      </a:accent1>
      <a:accent2>
        <a:srgbClr val="70AEE1"/>
      </a:accent2>
      <a:accent3>
        <a:srgbClr val="2B4FAD"/>
      </a:accent3>
      <a:accent4>
        <a:srgbClr val="F4796D"/>
      </a:accent4>
      <a:accent5>
        <a:srgbClr val="B53F55"/>
      </a:accent5>
      <a:accent6>
        <a:srgbClr val="7D2F61"/>
      </a:accent6>
      <a:hlink>
        <a:srgbClr val="175CEB"/>
      </a:hlink>
      <a:folHlink>
        <a:srgbClr val="81868F"/>
      </a:folHlink>
    </a:clrScheme>
    <a:fontScheme name="Arial Black-Arial">
      <a:majorFont>
        <a:latin typeface="Arial Black" panose="020b0a04020102020204"/>
        <a:ea typeface="微软雅黑"/>
        <a:cs typeface="Arial"/>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80</Paragraphs>
  <Slides>12</Slides>
  <Notes>0</Notes>
  <TotalTime>1</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12</vt:i4>
      </vt:variant>
    </vt:vector>
  </HeadingPairs>
  <TitlesOfParts>
    <vt:vector baseType="lpstr" size="21">
      <vt:lpstr>Arial</vt:lpstr>
      <vt:lpstr>Calibri</vt:lpstr>
      <vt:lpstr>Arial Black</vt:lpstr>
      <vt:lpstr>微软雅黑</vt:lpstr>
      <vt:lpstr>黑体</vt:lpstr>
      <vt:lpstr>Microsoft YaHei</vt:lpstr>
      <vt:lpstr>Microsoft YaHei Light</vt:lpstr>
      <vt:lpstr>Microsoft Yahei</vt:lpstr>
      <vt:lpstr>Office Theme</vt:lpstr>
      <vt:lpstr>中国特色社会主义理论体系的形成与发展</vt:lpstr>
      <vt:lpstr>中国特色社会主义理论体系的形成背景</vt:lpstr>
      <vt:lpstr>PowerPoint Presentation</vt:lpstr>
      <vt:lpstr>PowerPoint Presentation</vt:lpstr>
      <vt:lpstr>PowerPoint Presentation</vt:lpstr>
      <vt:lpstr>中国特色社会主义理论体系的科学内涵</vt:lpstr>
      <vt:lpstr>PowerPoint Presentation</vt:lpstr>
      <vt:lpstr>PowerPoint Presentation</vt:lpstr>
      <vt:lpstr>PowerPoint Presentation</vt:lpstr>
      <vt:lpstr>中国特色社会主义理论体系的发展过程</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2024-09-23T05:53:58.746</cp:lastPrinted>
  <dcterms:created xsi:type="dcterms:W3CDTF">2024-09-22T21:53:58Z</dcterms:created>
  <dcterms:modified xsi:type="dcterms:W3CDTF">2024-09-22T21:54:00Z</dcterms:modified>
</cp:coreProperties>
</file>