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9AB667A-A38E-44E9-BE87-FBBDF85539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692825-5D14-4EF9-9D3D-DDD9D91220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B3A3B4A-C258-47A7-A68A-906E57239A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D8EDDD5-E27A-493A-9469-2428D1187E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409C0C7-00E0-416D-82B6-331B54B07B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25D0E9-4BBC-4283-981D-261E94A977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F4C745-836B-401F-86CC-8D8D8A7CF27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6C7C5D-6BAC-46D0-9223-D0FB2C9F2D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DA5FCA-2FD1-4208-A90D-A489329D2F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D1E067-F39A-44A2-988C-752A2DF4A4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5B5408-9E3E-47A0-A735-4F2A0D2DD8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8076140057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能源化工期货最新分析报告</a:t>
            </a: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能源化工期货市场概述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能源化工期货市场行情分析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能源化工期货市场影响因素分析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能源化工期货市场投资策略与建议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能源化工期货市场风险控制与管理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未来能源化工期货市场展望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能源化工期货市场概述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能源化工期货的定义与特点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能源化工期货是指以能源和化工产品为标的物的期货合约，通过在交易所进行买卖，实现套期保值和价格发现的功能。</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能源化工期货具有高杠杆、高风险、高收益的特点，同时其价格波动受多种因素影响，包括供求关系、政策因素、国际市场等。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价格发现</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能源化工期货市场能够为相关产品提供参考价格，帮助生产者、消费者和投资者做出决策。</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风险管理</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通过买卖期货合约，参与者能够规避价格波动的风险，实现套期保值。</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资源配置</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能源化工期货市场能够引导资源合理配置，促进产业发展和经济增长。</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能源化工期货市场的重要性</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历史回顾</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能源化工期货市场起源于20世纪初，随着经济的发展和市场的需求，逐渐发展壮大。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发展趋势</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随着环保要求的提高和新能源的兴起，未来能源化工期货市场将呈现多元化、绿色化的发展趋势。</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新品种上市</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未来将有更多与新能源、环保相关的期货品种上市，为投资者提供更多选择。</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能源化工期货市场的历史与发展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能源化工期货市场行情分析</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原油期货价格走势</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近期原油期货价格呈现波动上涨趋势。根据市场分析，主要原因是全球能源需求回升，以及OPEC+产油国减产等因素推动。</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原油期货成交量变化</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随着市场对能源需求的增加，原油期货成交量也呈现增长态势。这表明投资者对能源市场的关注度提高，市场活跃度增强。</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原油期货市场风险</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原油期货市场存在一定的风险，包括价格波动、供求关系变化、地缘政治风险等。投资者需要关注市场动态，合理控制风险。</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原油期货行情分析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天然气期货行情分析</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与原油期货一样，天然气期货市场也存在一定的风险，如价格波动、供求关系变化等。投资者需要密切关注市场动态，做好风险管理。</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天然气期货市场风险</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近期天然气期货价格呈现波动上涨趋势。由于天然气供需关系紧张，以及冬季取暖需求增加等因素影响，天然气期货价格有望继续上涨。</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天然气期货价格走势</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随着天然气市场的活跃，天然气期货成交量也呈现增长态势。这为投资者提供了更多的交易机会和选择。</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天然气期货成交量变化</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近期煤化工期货价格呈现波动上涨趋势。由于煤炭市场供应紧张，以及煤化工产品需求的增加等因素影响，煤化工期货价格有望继续上涨。</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煤化工期货价格走势</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煤化工期货成交量的增长表明投资者对煤化工市场的关注度提高，市场活跃度增强。这为投资者提供了更多的交易机会和选择。</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煤化工期货成交量变化</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煤化工期货市场也存在一定的风险，如价格波动、政策调整等。投资者需要密切关注市场动态，做好风险管理。</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煤化工期货市场风险</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煤化工期货行情分析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0000" r="20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石油化工期货价格走势</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近期石油化工期货价格呈现波动上涨趋势。由于石油化工产品需求回升，以及国际油价的上涨等因素推动，石油化工期货价格有望继续上涨。</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石油化工期货成交量变化</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石油化工期货成交量的增长表明投资者对石油化工市场的关注度提高，市场活跃度增强。这为投资者提供了更多的交易机会和选择。</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石油化工期货市场风险</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与原油期货一样，石油化工期货市场也存在一定的风险，如价格波动、供求关系变化等。投资者需要密切关注市场动态，做好风险管理。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石油化工期货行情分析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能源化工期货市场影响因素分析</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25622" y="1610913"/>
            <a:ext cx="1852143" cy="1852143"/>
          </a:xfrm>
          <a:prstGeom prst="pi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233524" y="1626467"/>
            <a:ext cx="1852143" cy="1852143"/>
          </a:xfrm>
          <a:prstGeom prst="pi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698430" y="1642250"/>
            <a:ext cx="1852143" cy="1852143"/>
          </a:xfrm>
          <a:prstGeom prst="pi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宏观经济因素</a:t>
              </a:r>
            </a:p>
          </p:txBody>
        </p:sp>
      </p:grpSp>
      <p:grpSp>
        <p:nvGrpSpPr>
          <p:cNvPr id="27" name="Group 27"/>
          <p:cNvGrpSpPr/>
          <p:nvPr/>
        </p:nvGrpSpPr>
        <p:grpSpPr>
          <a:xfrm>
            <a:off x="1094842" y="3656692"/>
            <a:ext cx="3286271" cy="490334"/>
            <a:chOff x="1094842" y="3656692"/>
            <a:chExt cx="3286271" cy="490334"/>
          </a:xfrm>
        </p:grpSpPr>
        <p:sp>
          <p:nvSpPr>
            <p:cNvPr id="28" name="TextBox 28"/>
            <p:cNvSpPr txBox="1"/>
            <p:nvPr/>
          </p:nvSpPr>
          <p:spPr>
            <a:xfrm>
              <a:off x="1094842" y="3656692"/>
              <a:ext cx="3286271"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经济增长</a:t>
              </a:r>
            </a:p>
          </p:txBody>
        </p:sp>
      </p:grpSp>
      <p:grpSp>
        <p:nvGrpSpPr>
          <p:cNvPr id="29" name="Group 29"/>
          <p:cNvGrpSpPr/>
          <p:nvPr/>
        </p:nvGrpSpPr>
        <p:grpSpPr>
          <a:xfrm>
            <a:off x="1138418" y="4258816"/>
            <a:ext cx="3286271" cy="1875094"/>
            <a:chOff x="1138418" y="4258816"/>
            <a:chExt cx="3286271" cy="1875094"/>
          </a:xfrm>
        </p:grpSpPr>
        <p:sp>
          <p:nvSpPr>
            <p:cNvPr id="30" name="TextBox 30"/>
            <p:cNvSpPr txBox="1"/>
            <p:nvPr/>
          </p:nvSpPr>
          <p:spPr>
            <a:xfrm>
              <a:off x="1138418" y="425881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经济增长对能源化工期货市场有显著影响，经济增长率提高通常会带动能源需求增加，从而推高能源化工期货价格。</a:t>
              </a:r>
            </a:p>
          </p:txBody>
        </p:sp>
      </p:grpSp>
      <p:grpSp>
        <p:nvGrpSpPr>
          <p:cNvPr id="31" name="Group 31"/>
          <p:cNvGrpSpPr/>
          <p:nvPr/>
        </p:nvGrpSpPr>
        <p:grpSpPr>
          <a:xfrm>
            <a:off x="4472363" y="3656692"/>
            <a:ext cx="3286271" cy="490334"/>
            <a:chOff x="4472363" y="3656692"/>
            <a:chExt cx="3286271" cy="490334"/>
          </a:xfrm>
        </p:grpSpPr>
        <p:sp>
          <p:nvSpPr>
            <p:cNvPr id="32" name="TextBox 32"/>
            <p:cNvSpPr txBox="1"/>
            <p:nvPr/>
          </p:nvSpPr>
          <p:spPr>
            <a:xfrm>
              <a:off x="4472363" y="3656692"/>
              <a:ext cx="3286271"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通货膨胀</a:t>
              </a:r>
            </a:p>
          </p:txBody>
        </p:sp>
      </p:grpSp>
      <p:grpSp>
        <p:nvGrpSpPr>
          <p:cNvPr id="33" name="Group 33"/>
          <p:cNvGrpSpPr/>
          <p:nvPr/>
        </p:nvGrpSpPr>
        <p:grpSpPr>
          <a:xfrm>
            <a:off x="4515940" y="4258816"/>
            <a:ext cx="3286271" cy="1875094"/>
            <a:chOff x="4515940" y="4258816"/>
            <a:chExt cx="3286271" cy="1875094"/>
          </a:xfrm>
        </p:grpSpPr>
        <p:sp>
          <p:nvSpPr>
            <p:cNvPr id="34" name="TextBox 34"/>
            <p:cNvSpPr txBox="1"/>
            <p:nvPr/>
          </p:nvSpPr>
          <p:spPr>
            <a:xfrm>
              <a:off x="4515940" y="425881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通货膨胀对能源化工期货市场的影响较为复杂，一方面通胀可能导致货币贬值，进而推高能源化工期货价格；另一方面，通胀可能导致政策紧缩，进而抑制能源需求。</a:t>
              </a:r>
            </a:p>
          </p:txBody>
        </p:sp>
      </p:grpSp>
      <p:grpSp>
        <p:nvGrpSpPr>
          <p:cNvPr id="35" name="Group 35"/>
          <p:cNvGrpSpPr/>
          <p:nvPr/>
        </p:nvGrpSpPr>
        <p:grpSpPr>
          <a:xfrm>
            <a:off x="7850924" y="3656692"/>
            <a:ext cx="3264661" cy="490334"/>
            <a:chOff x="7850924" y="3656692"/>
            <a:chExt cx="3264661" cy="490334"/>
          </a:xfrm>
        </p:grpSpPr>
        <p:sp>
          <p:nvSpPr>
            <p:cNvPr id="36" name="TextBox 36"/>
            <p:cNvSpPr txBox="1"/>
            <p:nvPr/>
          </p:nvSpPr>
          <p:spPr>
            <a:xfrm>
              <a:off x="7850924" y="3656692"/>
              <a:ext cx="3264661"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利率水平</a:t>
              </a:r>
            </a:p>
          </p:txBody>
        </p:sp>
      </p:grpSp>
      <p:grpSp>
        <p:nvGrpSpPr>
          <p:cNvPr id="37" name="Group 37"/>
          <p:cNvGrpSpPr/>
          <p:nvPr/>
        </p:nvGrpSpPr>
        <p:grpSpPr>
          <a:xfrm>
            <a:off x="7894501" y="4258816"/>
            <a:ext cx="3286271" cy="1875094"/>
            <a:chOff x="7894501" y="4258816"/>
            <a:chExt cx="3286271" cy="1875094"/>
          </a:xfrm>
        </p:grpSpPr>
        <p:sp>
          <p:nvSpPr>
            <p:cNvPr id="38" name="TextBox 38"/>
            <p:cNvSpPr txBox="1"/>
            <p:nvPr/>
          </p:nvSpPr>
          <p:spPr>
            <a:xfrm>
              <a:off x="7894501" y="425881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利率水平对能源化工期货市场的影响主要体现在投资回报率上，利率水平的高低直接影响投资者的投资决策，进而影响能源化工期货市场的资金流入流出。</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产业政策</a:t>
            </a: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产业政策对能源化工期货市场的影响主要体现在对能源产业的支持和限制上，例如政府对新能源产业的扶持政策将有利于新能源化工期货价格的上涨。</a:t>
            </a: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货币政策</a:t>
            </a: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货币政策对能源化工期货市场的影响主要体现在货币供应量和利率水平上，例如央行降准降息将有利于降低企业融资成本，从而刺激能源需求。</a:t>
            </a: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财政政策</a:t>
            </a: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财政政策对能源化工期货市场的影响主要体现在政府支出和税收政策上，例如政府增加对能源基础设施建设的投入将有利于提高能源供应能力。</a:t>
            </a: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01</a:t>
            </a: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02</a:t>
            </a: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03</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政策因素</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131257" y="1632404"/>
            <a:ext cx="1151096" cy="1151477"/>
            <a:chOff x="2131257" y="1632404"/>
            <a:chExt cx="1151096" cy="1151477"/>
          </a:xfrm>
        </p:grpSpPr>
        <p:sp>
          <p:nvSpPr>
            <p:cNvPr id="3" name="Freeform 3"/>
            <p:cNvSpPr/>
            <p:nvPr/>
          </p:nvSpPr>
          <p:spPr>
            <a:xfrm>
              <a:off x="2131257" y="1632404"/>
              <a:ext cx="1151096" cy="1151477"/>
            </a:xfrm>
            <a:custGeom>
              <a:rect l="l" t="t"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322328" y="1904343"/>
              <a:ext cx="767334" cy="703898"/>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722366" y="1632404"/>
            <a:ext cx="1151096" cy="1151477"/>
            <a:chOff x="8722366" y="1632404"/>
            <a:chExt cx="1151096" cy="1151477"/>
          </a:xfrm>
        </p:grpSpPr>
        <p:sp>
          <p:nvSpPr>
            <p:cNvPr id="6" name="Freeform 6"/>
            <p:cNvSpPr/>
            <p:nvPr/>
          </p:nvSpPr>
          <p:spPr>
            <a:xfrm>
              <a:off x="8722366" y="1632404"/>
              <a:ext cx="1151096" cy="1151477"/>
            </a:xfrm>
            <a:custGeom>
              <a:rect l="l" t="t"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966206" y="1783090"/>
              <a:ext cx="686562" cy="944785"/>
            </a:xfrm>
            <a:custGeom>
              <a:rect l="l" t="t"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428050" y="1632404"/>
            <a:ext cx="1151096" cy="1151477"/>
            <a:chOff x="5428050" y="1632404"/>
            <a:chExt cx="1151096" cy="1151477"/>
          </a:xfrm>
        </p:grpSpPr>
        <p:sp>
          <p:nvSpPr>
            <p:cNvPr id="9" name="Freeform 9"/>
            <p:cNvSpPr/>
            <p:nvPr/>
          </p:nvSpPr>
          <p:spPr>
            <a:xfrm>
              <a:off x="5428050" y="1632404"/>
              <a:ext cx="1151096" cy="1151477"/>
            </a:xfrm>
            <a:custGeom>
              <a:rect l="l" t="t"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656364" y="1842145"/>
              <a:ext cx="689705" cy="826675"/>
            </a:xfrm>
            <a:custGeom>
              <a:rect l="l" t="t"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地缘政治因素</a:t>
              </a:r>
            </a:p>
          </p:txBody>
        </p:sp>
      </p:grpSp>
      <p:grpSp>
        <p:nvGrpSpPr>
          <p:cNvPr id="33" name="Group 33"/>
          <p:cNvGrpSpPr/>
          <p:nvPr/>
        </p:nvGrpSpPr>
        <p:grpSpPr>
          <a:xfrm>
            <a:off x="4306100" y="3180423"/>
            <a:ext cx="3394996" cy="490334"/>
            <a:chOff x="4306100" y="3180423"/>
            <a:chExt cx="3394996" cy="490334"/>
          </a:xfrm>
        </p:grpSpPr>
        <p:sp>
          <p:nvSpPr>
            <p:cNvPr id="34" name="TextBox 34"/>
            <p:cNvSpPr txBox="1"/>
            <p:nvPr/>
          </p:nvSpPr>
          <p:spPr>
            <a:xfrm>
              <a:off x="4306100" y="3180423"/>
              <a:ext cx="3394996"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政治稳定性</a:t>
              </a:r>
            </a:p>
          </p:txBody>
        </p:sp>
      </p:grpSp>
      <p:grpSp>
        <p:nvGrpSpPr>
          <p:cNvPr id="35" name="Group 35"/>
          <p:cNvGrpSpPr/>
          <p:nvPr/>
        </p:nvGrpSpPr>
        <p:grpSpPr>
          <a:xfrm>
            <a:off x="4537930" y="3670757"/>
            <a:ext cx="2931336" cy="2374592"/>
            <a:chOff x="4537930" y="3670757"/>
            <a:chExt cx="2931336" cy="2374592"/>
          </a:xfrm>
        </p:grpSpPr>
        <p:sp>
          <p:nvSpPr>
            <p:cNvPr id="36" name="TextBox 36"/>
            <p:cNvSpPr txBox="1"/>
            <p:nvPr/>
          </p:nvSpPr>
          <p:spPr>
            <a:xfrm>
              <a:off x="4537930" y="3670757"/>
              <a:ext cx="2931336" cy="237459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政治稳定性对能源化工期货市场的影响主要体现在投资者信心上，政治稳定性较差可能导致投资者信心不足，从而影响能源化工期货市场的资金流入流出。</a:t>
              </a:r>
            </a:p>
          </p:txBody>
        </p:sp>
      </p:grpSp>
      <p:grpSp>
        <p:nvGrpSpPr>
          <p:cNvPr id="37" name="Group 37"/>
          <p:cNvGrpSpPr/>
          <p:nvPr/>
        </p:nvGrpSpPr>
        <p:grpSpPr>
          <a:xfrm>
            <a:off x="1009307" y="3180423"/>
            <a:ext cx="3394996" cy="490334"/>
            <a:chOff x="1009307" y="3180423"/>
            <a:chExt cx="3394996" cy="490334"/>
          </a:xfrm>
        </p:grpSpPr>
        <p:sp>
          <p:nvSpPr>
            <p:cNvPr id="38" name="TextBox 38"/>
            <p:cNvSpPr txBox="1"/>
            <p:nvPr/>
          </p:nvSpPr>
          <p:spPr>
            <a:xfrm>
              <a:off x="1009307" y="3180423"/>
              <a:ext cx="3394996"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地区冲突</a:t>
              </a:r>
            </a:p>
          </p:txBody>
        </p:sp>
      </p:grpSp>
      <p:grpSp>
        <p:nvGrpSpPr>
          <p:cNvPr id="39" name="Group 39"/>
          <p:cNvGrpSpPr/>
          <p:nvPr/>
        </p:nvGrpSpPr>
        <p:grpSpPr>
          <a:xfrm>
            <a:off x="1241137" y="3670757"/>
            <a:ext cx="2931336" cy="2374592"/>
            <a:chOff x="1241137" y="3670757"/>
            <a:chExt cx="2931336" cy="2374592"/>
          </a:xfrm>
        </p:grpSpPr>
        <p:sp>
          <p:nvSpPr>
            <p:cNvPr id="40" name="TextBox 40"/>
            <p:cNvSpPr txBox="1"/>
            <p:nvPr/>
          </p:nvSpPr>
          <p:spPr>
            <a:xfrm>
              <a:off x="1241137" y="3670757"/>
              <a:ext cx="2931336" cy="237459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地区冲突可能导致能源供应中断，影响全球能源市场的供需平衡，进而推高能源化工期货价格。</a:t>
              </a:r>
            </a:p>
          </p:txBody>
        </p:sp>
      </p:grpSp>
      <p:grpSp>
        <p:nvGrpSpPr>
          <p:cNvPr id="41" name="Group 41"/>
          <p:cNvGrpSpPr/>
          <p:nvPr/>
        </p:nvGrpSpPr>
        <p:grpSpPr>
          <a:xfrm>
            <a:off x="7701096" y="3180423"/>
            <a:ext cx="3394996" cy="490334"/>
            <a:chOff x="7701096" y="3180423"/>
            <a:chExt cx="3394996" cy="490334"/>
          </a:xfrm>
        </p:grpSpPr>
        <p:sp>
          <p:nvSpPr>
            <p:cNvPr id="42" name="TextBox 42"/>
            <p:cNvSpPr txBox="1"/>
            <p:nvPr/>
          </p:nvSpPr>
          <p:spPr>
            <a:xfrm>
              <a:off x="7701096" y="3180423"/>
              <a:ext cx="3394996"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国际关系</a:t>
              </a:r>
            </a:p>
          </p:txBody>
        </p:sp>
      </p:grpSp>
      <p:grpSp>
        <p:nvGrpSpPr>
          <p:cNvPr id="43" name="Group 43"/>
          <p:cNvGrpSpPr/>
          <p:nvPr/>
        </p:nvGrpSpPr>
        <p:grpSpPr>
          <a:xfrm>
            <a:off x="7932926" y="3670757"/>
            <a:ext cx="2931336" cy="2374592"/>
            <a:chOff x="7932926" y="3670757"/>
            <a:chExt cx="2931336" cy="2374592"/>
          </a:xfrm>
        </p:grpSpPr>
        <p:sp>
          <p:nvSpPr>
            <p:cNvPr id="44" name="TextBox 44"/>
            <p:cNvSpPr txBox="1"/>
            <p:nvPr/>
          </p:nvSpPr>
          <p:spPr>
            <a:xfrm>
              <a:off x="7932926" y="3670757"/>
              <a:ext cx="2931336" cy="2374592"/>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国际关系对能源化工期货市场的影响主要体现在国家间的贸易关系和外交关系上，例如国家间的贸易战将可能导致能源进出口受阻，从而影响全球能源市场的供需平衡。</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供应端的变化将直接影响全球能源市场的供需平衡，例如油田停产或减产将导致石油供应减少，从而推高石油化工期货价格。</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供应端</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需求端的变化将直接影响全球能源市场的供需平衡，例如经济增长带动的能源需求增加将推高能源化工期货价格。</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需求端</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库存水平的变化将直接影响全球能源市场的供需平衡，例如库存水平较低可能导致价格上涨。</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库存水平</a:t>
            </a:r>
          </a:p>
        </p:txBody>
      </p:sp>
      <p:pic>
        <p:nvPicPr>
          <p:cNvPr id="9" name="Picture 9"/>
          <p:cNvPicPr>
            <a:picLocks noChangeAspect="1"/>
          </p:cNvPicPr>
          <p:nvPr/>
        </p:nvPicPr>
        <p:blipFill>
          <a:blip r:embed="rId2"/>
          <a:srcRect l="3500" r="3500"/>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供需关系因素</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https://d.book118.com/058076140057006031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2024-09-08T09:10:56.883</cp:lastPrinted>
  <dcterms:created xsi:type="dcterms:W3CDTF">2024-09-08T01:10:56Z</dcterms:created>
  <dcterms:modified xsi:type="dcterms:W3CDTF">2024-09-08T01:10:59Z</dcterms:modified>
</cp:coreProperties>
</file>