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F08601-BEE4-4E5F-875B-959026ADF3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46A04D-9C80-4B7F-AB33-ED380A2978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CC28052-ED25-4B6F-B599-00DF3AC325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D238A4-9D1D-4D9C-9075-1EF8C05CFC5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2657D43-EF50-4A65-A05F-EBA0A9654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8E25E9E-0BFC-4EF3-B87C-AE3240EA05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AC3116F4-DDC3-42D6-A2DE-29440F3D18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6CD2358-8FD5-4AEE-AD79-72F7E78E56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21FEE86-5127-42E4-BC87-C56CEED7B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B434423-7D14-4786-AF51-8192333691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E1CB991-10BC-4690-B771-6D977D19182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png" /><Relationship Id="rId4" Type="http://schemas.openxmlformats.org/officeDocument/2006/relationships/image" Target="../media/image3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14.jpeg" /><Relationship Id="rId4" Type="http://schemas.openxmlformats.org/officeDocument/2006/relationships/image" Target="../media/image15.jpeg" /><Relationship Id="rId5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58115142030006026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5315495" y="927427"/>
            <a:ext cx="812800" cy="73152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 rot="2657183">
            <a:off x="7142739" y="769563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2685974">
            <a:off x="6633365" y="506931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2685974">
            <a:off x="7446339" y="236818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2685974">
            <a:off x="11517212" y="2896896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685974">
            <a:off x="6777271" y="3320747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8211116" y="641491"/>
            <a:ext cx="3983355" cy="5732145"/>
          </a:xfrm>
          <a:prstGeom prst="rect">
            <a:avLst/>
          </a:prstGeom>
        </p:spPr>
      </p:pic>
      <p:sp>
        <p:nvSpPr>
          <p:cNvPr id="9" name="AutoShape 9"/>
          <p:cNvSpPr/>
          <p:nvPr/>
        </p:nvSpPr>
        <p:spPr>
          <a:xfrm rot="2657183">
            <a:off x="11213724" y="770198"/>
            <a:ext cx="642029" cy="542157"/>
          </a:xfrm>
          <a:prstGeom prst="rect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2685974">
            <a:off x="10704350" y="507566"/>
            <a:ext cx="340936" cy="340936"/>
          </a:xfrm>
          <a:prstGeom prst="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 rot="2685974">
            <a:off x="11517324" y="237453"/>
            <a:ext cx="165275" cy="165275"/>
          </a:xfrm>
          <a:prstGeom prst="rect">
            <a:avLst/>
          </a:prstGeom>
          <a:solidFill>
            <a:schemeClr val="accent1">
              <a:lumMod val="20000"/>
              <a:lumOff val="80000"/>
              <a:alpha val="5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931384" y="1759797"/>
            <a:ext cx="7657616" cy="275096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5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九年级(初三)上期家长会课件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-704" y="6381115"/>
            <a:ext cx="12195175" cy="476885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742202" y="3100183"/>
            <a:ext cx="3335655" cy="624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724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742202" y="2288631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chemeClr val="accent1">
                    <a:alpha val="100000"/>
                  </a:scheme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912220" y="714964"/>
            <a:ext cx="5606620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学生情况汇报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学校工作汇报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家长参与与支持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互动环节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欢迎与介绍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5814" y="2630423"/>
            <a:ext cx="2231507" cy="2231507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438585" y="2630423"/>
            <a:ext cx="2231507" cy="2231507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669569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促进学校与家庭之间的沟通与合作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413043" y="2630423"/>
            <a:ext cx="2231507" cy="2231507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4925814" y="2623346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94148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395307" y="1069847"/>
            <a:ext cx="97536" cy="3792083"/>
          </a:xfrm>
          <a:prstGeom prst="roundRect">
            <a:avLst>
              <a:gd name="adj" fmla="val 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5168326" y="5091454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共同关注学生九年级上期的成长与进步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648852" y="1125085"/>
            <a:ext cx="1988995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分析学生面临的学习和心理压力，共同探讨解决方案</a:t>
            </a:r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会议目的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13535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919203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894280" y="1296383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919203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894280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835501" y="3971944"/>
            <a:ext cx="1279754" cy="127975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8" name="Connector 8"/>
          <p:cNvCxnSpPr/>
          <p:nvPr/>
        </p:nvCxnSpPr>
        <p:spPr>
          <a:xfrm>
            <a:off x="3193289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6280493" y="4611821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0" name="Connector 10"/>
          <p:cNvCxnSpPr/>
          <p:nvPr/>
        </p:nvCxnSpPr>
        <p:spPr>
          <a:xfrm>
            <a:off x="6264887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1" name="Connector 11"/>
          <p:cNvCxnSpPr/>
          <p:nvPr/>
        </p:nvCxnSpPr>
        <p:spPr>
          <a:xfrm>
            <a:off x="3193289" y="4674248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2" name="Freeform 12"/>
          <p:cNvSpPr/>
          <p:nvPr/>
        </p:nvSpPr>
        <p:spPr>
          <a:xfrm>
            <a:off x="2281268" y="1670945"/>
            <a:ext cx="499416" cy="499416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99060" y="137160"/>
                </a:moveTo>
                <a:cubicBezTo>
                  <a:pt x="111681" y="137160"/>
                  <a:pt x="121920" y="126921"/>
                  <a:pt x="121920" y="114300"/>
                </a:cubicBezTo>
                <a:cubicBezTo>
                  <a:pt x="121920" y="101679"/>
                  <a:pt x="111681" y="91440"/>
                  <a:pt x="99060" y="91440"/>
                </a:cubicBezTo>
                <a:lnTo>
                  <a:pt x="99060" y="91440"/>
                </a:lnTo>
                <a:cubicBezTo>
                  <a:pt x="86439" y="91440"/>
                  <a:pt x="76200" y="101679"/>
                  <a:pt x="76200" y="114300"/>
                </a:cubicBezTo>
                <a:cubicBezTo>
                  <a:pt x="76200" y="126921"/>
                  <a:pt x="86439" y="137160"/>
                  <a:pt x="99060" y="137160"/>
                </a:cubicBezTo>
                <a:lnTo>
                  <a:pt x="99060" y="137160"/>
                </a:lnTo>
                <a:close/>
                <a:moveTo>
                  <a:pt x="205740" y="137160"/>
                </a:moveTo>
                <a:cubicBezTo>
                  <a:pt x="218361" y="137160"/>
                  <a:pt x="228600" y="126921"/>
                  <a:pt x="228600" y="114300"/>
                </a:cubicBezTo>
                <a:cubicBezTo>
                  <a:pt x="228600" y="101679"/>
                  <a:pt x="218361" y="91440"/>
                  <a:pt x="205740" y="91440"/>
                </a:cubicBezTo>
                <a:lnTo>
                  <a:pt x="205740" y="91440"/>
                </a:lnTo>
                <a:cubicBezTo>
                  <a:pt x="193119" y="91440"/>
                  <a:pt x="182880" y="101679"/>
                  <a:pt x="182880" y="114300"/>
                </a:cubicBezTo>
                <a:cubicBezTo>
                  <a:pt x="182880" y="126921"/>
                  <a:pt x="193119" y="137160"/>
                  <a:pt x="205740" y="137160"/>
                </a:cubicBezTo>
                <a:lnTo>
                  <a:pt x="205740" y="137160"/>
                </a:lnTo>
                <a:close/>
                <a:moveTo>
                  <a:pt x="238658" y="182880"/>
                </a:moveTo>
                <a:lnTo>
                  <a:pt x="66142" y="182880"/>
                </a:lnTo>
                <a:cubicBezTo>
                  <a:pt x="79038" y="218770"/>
                  <a:pt x="112776" y="243973"/>
                  <a:pt x="152400" y="243973"/>
                </a:cubicBezTo>
                <a:cubicBezTo>
                  <a:pt x="192024" y="243973"/>
                  <a:pt x="225762" y="218770"/>
                  <a:pt x="238458" y="183518"/>
                </a:cubicBezTo>
                <a:lnTo>
                  <a:pt x="238658" y="182880"/>
                </a:ln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2256884" y="4393326"/>
            <a:ext cx="436989" cy="436989"/>
          </a:xfrm>
          <a:custGeom>
            <a:rect l="l" t="t" r="r" b="b"/>
            <a:pathLst>
              <a:path w="304800" h="304800"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67640" y="228600"/>
                </a:moveTo>
                <a:lnTo>
                  <a:pt x="182880" y="228600"/>
                </a:lnTo>
                <a:cubicBezTo>
                  <a:pt x="208131" y="228600"/>
                  <a:pt x="228600" y="208131"/>
                  <a:pt x="228600" y="182880"/>
                </a:cubicBezTo>
                <a:cubicBezTo>
                  <a:pt x="228600" y="157629"/>
                  <a:pt x="208131" y="137160"/>
                  <a:pt x="182880" y="137160"/>
                </a:cubicBezTo>
                <a:lnTo>
                  <a:pt x="182880" y="137160"/>
                </a:lnTo>
                <a:lnTo>
                  <a:pt x="121768" y="137160"/>
                </a:lnTo>
                <a:cubicBezTo>
                  <a:pt x="113348" y="137160"/>
                  <a:pt x="106528" y="130340"/>
                  <a:pt x="106528" y="121920"/>
                </a:cubicBezTo>
                <a:cubicBezTo>
                  <a:pt x="106528" y="113500"/>
                  <a:pt x="113348" y="106680"/>
                  <a:pt x="121768" y="106680"/>
                </a:cubicBezTo>
                <a:lnTo>
                  <a:pt x="121768" y="106680"/>
                </a:lnTo>
                <a:lnTo>
                  <a:pt x="213360" y="106680"/>
                </a:lnTo>
                <a:lnTo>
                  <a:pt x="213360" y="76200"/>
                </a:lnTo>
                <a:lnTo>
                  <a:pt x="167640" y="76200"/>
                </a:lnTo>
                <a:lnTo>
                  <a:pt x="167640" y="45720"/>
                </a:lnTo>
                <a:lnTo>
                  <a:pt x="137160" y="45720"/>
                </a:lnTo>
                <a:lnTo>
                  <a:pt x="137160" y="76200"/>
                </a:lnTo>
                <a:lnTo>
                  <a:pt x="121920" y="76200"/>
                </a:lnTo>
                <a:cubicBezTo>
                  <a:pt x="96669" y="76200"/>
                  <a:pt x="76200" y="96669"/>
                  <a:pt x="76200" y="121920"/>
                </a:cubicBezTo>
                <a:cubicBezTo>
                  <a:pt x="76200" y="147171"/>
                  <a:pt x="96669" y="167640"/>
                  <a:pt x="121920" y="167640"/>
                </a:cubicBezTo>
                <a:lnTo>
                  <a:pt x="121920" y="167640"/>
                </a:lnTo>
                <a:lnTo>
                  <a:pt x="182880" y="167640"/>
                </a:lnTo>
                <a:cubicBezTo>
                  <a:pt x="191300" y="167640"/>
                  <a:pt x="198120" y="174460"/>
                  <a:pt x="198120" y="182880"/>
                </a:cubicBezTo>
                <a:cubicBezTo>
                  <a:pt x="198120" y="191300"/>
                  <a:pt x="191300" y="198120"/>
                  <a:pt x="182880" y="198120"/>
                </a:cubicBezTo>
                <a:lnTo>
                  <a:pt x="182880" y="198120"/>
                </a:lnTo>
                <a:lnTo>
                  <a:pt x="91440" y="198120"/>
                </a:lnTo>
                <a:lnTo>
                  <a:pt x="91440" y="228600"/>
                </a:lnTo>
                <a:lnTo>
                  <a:pt x="137160" y="228600"/>
                </a:lnTo>
                <a:lnTo>
                  <a:pt x="137160" y="259080"/>
                </a:lnTo>
                <a:lnTo>
                  <a:pt x="167640" y="259080"/>
                </a:lnTo>
                <a:lnTo>
                  <a:pt x="167640" y="228600"/>
                </a:lnTo>
                <a:close/>
              </a:path>
            </a:pathLst>
          </a:custGeom>
          <a:solidFill>
            <a:srgbClr val="FBF7F7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5253235" y="4268472"/>
            <a:ext cx="561843" cy="561843"/>
          </a:xfrm>
          <a:custGeom>
            <a:rect l="l" t="t" r="r" b="b"/>
            <a:pathLst>
              <a:path w="30480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292252" y="1694356"/>
            <a:ext cx="483810" cy="48381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BF8F8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8348389" y="4393326"/>
            <a:ext cx="421382" cy="421382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DFAFA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9296013" y="1936260"/>
            <a:ext cx="1529462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 flipH="1">
            <a:off x="10981062" y="2210833"/>
            <a:ext cx="0" cy="2184946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9" name="Connector 19"/>
          <p:cNvCxnSpPr/>
          <p:nvPr/>
        </p:nvCxnSpPr>
        <p:spPr>
          <a:xfrm flipH="1">
            <a:off x="9326745" y="4692789"/>
            <a:ext cx="1701137" cy="0"/>
          </a:xfrm>
          <a:prstGeom prst="line">
            <a:avLst/>
          </a:prstGeom>
          <a:ln w="6667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20" name="TextBox 20"/>
          <p:cNvSpPr txBox="1"/>
          <p:nvPr/>
        </p:nvSpPr>
        <p:spPr>
          <a:xfrm>
            <a:off x="1134187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介绍会议背景、目的和议程安排</a:t>
            </a:r>
          </a:p>
        </p:txBody>
      </p:sp>
      <p:sp>
        <p:nvSpPr>
          <p:cNvPr id="21" name="Freeform 21"/>
          <p:cNvSpPr/>
          <p:nvPr/>
        </p:nvSpPr>
        <p:spPr>
          <a:xfrm>
            <a:off x="8345068" y="1722248"/>
            <a:ext cx="428024" cy="428024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会议流程</a:t>
              </a:r>
            </a:p>
          </p:txBody>
        </p:sp>
      </p:grpSp>
      <p:sp>
        <p:nvSpPr>
          <p:cNvPr id="44" name="TextBox 44"/>
          <p:cNvSpPr txBox="1"/>
          <p:nvPr/>
        </p:nvSpPr>
        <p:spPr>
          <a:xfrm>
            <a:off x="1177983" y="2709488"/>
            <a:ext cx="2750859" cy="381000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开场致辞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4114932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分享学习心得和成长体会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4158727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学生代表发言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7139855" y="3014288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分析九年级上期的学科特点和教学计划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7183651" y="2709488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教师代表发言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7139855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分享家庭教育经验和心得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7183651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家长代表发言</a:t>
            </a:r>
          </a:p>
        </p:txBody>
      </p:sp>
      <p:sp>
        <p:nvSpPr>
          <p:cNvPr id="51" name="TextBox 51"/>
          <p:cNvSpPr txBox="1"/>
          <p:nvPr/>
        </p:nvSpPr>
        <p:spPr>
          <a:xfrm>
            <a:off x="4114932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针对学生面临的问题和挑战展开讨论，提出解决方案</a:t>
            </a:r>
          </a:p>
        </p:txBody>
      </p:sp>
      <p:sp>
        <p:nvSpPr>
          <p:cNvPr id="52" name="TextBox 52"/>
          <p:cNvSpPr txBox="1"/>
          <p:nvPr/>
        </p:nvSpPr>
        <p:spPr>
          <a:xfrm>
            <a:off x="4158727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分组讨论会</a:t>
            </a:r>
          </a:p>
        </p:txBody>
      </p:sp>
      <p:sp>
        <p:nvSpPr>
          <p:cNvPr id="53" name="TextBox 53"/>
          <p:cNvSpPr txBox="1"/>
          <p:nvPr/>
        </p:nvSpPr>
        <p:spPr>
          <a:xfrm>
            <a:off x="1056153" y="5696425"/>
            <a:ext cx="2838450" cy="790575"/>
          </a:xfrm>
          <a:prstGeom prst="rect">
            <a:avLst/>
          </a:prstGeom>
        </p:spPr>
        <p:txBody>
          <a:bodyPr vert="horz" wrap="square" lIns="123825" tIns="123825" rIns="57150" bIns="123825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总结会议成果，感谢参与，鼓励家校继续合作</a:t>
            </a:r>
          </a:p>
        </p:txBody>
      </p:sp>
      <p:sp>
        <p:nvSpPr>
          <p:cNvPr id="54" name="TextBox 54"/>
          <p:cNvSpPr txBox="1"/>
          <p:nvPr/>
        </p:nvSpPr>
        <p:spPr>
          <a:xfrm>
            <a:off x="1099949" y="5391625"/>
            <a:ext cx="2743200" cy="60007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总结与闭幕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学生情况汇报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学习态度与习惯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评估学生的学习态度、课堂参与度、作业完成情况等，指出良好的学习习惯和需要改进的地方。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学习成绩分析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对学生在本学期各科学习成绩进行总结，包括平均分、及格率、优秀率等指标，分析学生的优势科目和需要提高的科目。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目标与定位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根据学生的学习成绩和特点，为学生制定合理的学习目标，并提供学习方法和策略的建议。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18708" r="18708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学习情况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7901" b="7901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520" b="2520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9778" b="9778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行为习惯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日常行为规范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总结学生在校的日常行为表现，包括遵守纪律、尊重师长、团结同学等方面，表扬优秀行为和提出改进意见。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课余活动参与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评估学生参与课余活动的情况，如社团活动、志愿服务等，鼓励积极参与和培养兴趣爱好。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责任感与担当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强调学生在集体中的责任感和担当精神，鼓励学生在班级和学校中发挥积极作用。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关注学生的情绪变化，了解学生的情绪状态和情感需求，提供必要的心理支持和疏导。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情绪状态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4667" r="14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人际关系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压力与挫折应对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5000" r="150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评估学生在人际交往方面的表现，如与同学、老师、家长的关系，引导学生建立良好的人际关系。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帮助学生正确面对学习压力和挫折，提供有效的应对策略和心理调适方法。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心理健康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578735" y="1598295"/>
            <a:ext cx="7034530" cy="3661410"/>
          </a:xfrm>
          <a:prstGeom prst="rect">
            <a:avLst/>
          </a:prstGeom>
          <a:ln w="571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FFD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270600" y="1598295"/>
            <a:ext cx="3650800" cy="114022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3513434" y="7029364"/>
            <a:ext cx="834390" cy="354330"/>
          </a:xfrm>
          <a:prstGeom prst="rect">
            <a:avLst/>
          </a:prstGeom>
        </p:spPr>
        <p:txBody>
          <a:bodyPr vert="horz" wrap="non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defRPr/>
            </a:pPr>
            <a:r>
              <a:rPr lang="en-US" sz="1704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延时符</a:t>
            </a:r>
            <a:endParaRPr lang="en-US" sz="1100"/>
          </a:p>
        </p:txBody>
      </p:sp>
      <p:grpSp>
        <p:nvGrpSpPr>
          <p:cNvPr id="5" name="Group 5"/>
          <p:cNvGrpSpPr/>
          <p:nvPr/>
        </p:nvGrpSpPr>
        <p:grpSpPr>
          <a:xfrm>
            <a:off x="4023413" y="1756561"/>
            <a:ext cx="4145173" cy="823690"/>
            <a:chOff x="4023413" y="1756561"/>
            <a:chExt cx="4145173" cy="823690"/>
          </a:xfrm>
        </p:grpSpPr>
        <p:sp>
          <p:nvSpPr>
            <p:cNvPr id="6" name="TextBox 6"/>
            <p:cNvSpPr txBox="1"/>
            <p:nvPr/>
          </p:nvSpPr>
          <p:spPr>
            <a:xfrm>
              <a:off x="4023413" y="1756561"/>
              <a:ext cx="4145173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3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7" name="TextBox 7"/>
          <p:cNvSpPr txBox="1"/>
          <p:nvPr/>
        </p:nvSpPr>
        <p:spPr>
          <a:xfrm>
            <a:off x="2996924" y="3138126"/>
            <a:ext cx="6198152" cy="1708246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3600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学校工作汇报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https://d.book118.com/058115142030006026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MoolBoran"/>
        <a:font script="Taml" typeface="Latha"/>
        <a:font script="Hebr" typeface="Times New Roman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ant" typeface="新細明體"/>
        <a:font script="Telu" typeface="Gautami"/>
        <a:font script="Ethi" typeface="Nyala"/>
        <a:font script="Jpan" typeface="ＭＳ Ｐゴシック"/>
        <a:font script="Sinh" typeface="Iskoola Pota"/>
        <a:font script="Deva" typeface="Mangal"/>
        <a:font script="Knda" typeface="Tunga"/>
        <a:font script="Tibt" typeface="Microsoft Himalaya"/>
        <a:font script="Khmr" typeface="DaunPenh"/>
        <a:font script="Taml" typeface="Latha"/>
        <a:font script="Hebr" typeface="Arial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6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2024-09-03T07:09:30.899</cp:lastPrinted>
  <dcterms:created xsi:type="dcterms:W3CDTF">2024-09-02T23:09:30Z</dcterms:created>
  <dcterms:modified xsi:type="dcterms:W3CDTF">2024-09-02T23:09:32Z</dcterms:modified>
</cp:coreProperties>
</file>